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459" r:id="rId2"/>
    <p:sldId id="690" r:id="rId3"/>
    <p:sldId id="694" r:id="rId4"/>
    <p:sldId id="667" r:id="rId5"/>
    <p:sldId id="673" r:id="rId6"/>
    <p:sldId id="695" r:id="rId7"/>
    <p:sldId id="696" r:id="rId8"/>
    <p:sldId id="697" r:id="rId9"/>
    <p:sldId id="698" r:id="rId10"/>
    <p:sldId id="699" r:id="rId11"/>
    <p:sldId id="702" r:id="rId12"/>
    <p:sldId id="705" r:id="rId13"/>
    <p:sldId id="704" r:id="rId14"/>
    <p:sldId id="706" r:id="rId15"/>
    <p:sldId id="708" r:id="rId16"/>
    <p:sldId id="709" r:id="rId17"/>
    <p:sldId id="707" r:id="rId18"/>
    <p:sldId id="711" r:id="rId19"/>
    <p:sldId id="712" r:id="rId20"/>
    <p:sldId id="714" r:id="rId21"/>
    <p:sldId id="715" r:id="rId22"/>
    <p:sldId id="716" r:id="rId23"/>
    <p:sldId id="717" r:id="rId24"/>
    <p:sldId id="718" r:id="rId25"/>
    <p:sldId id="720" r:id="rId26"/>
    <p:sldId id="722" r:id="rId27"/>
    <p:sldId id="723" r:id="rId28"/>
    <p:sldId id="724" r:id="rId29"/>
    <p:sldId id="725" r:id="rId30"/>
    <p:sldId id="721" r:id="rId31"/>
    <p:sldId id="726" r:id="rId32"/>
    <p:sldId id="727" r:id="rId33"/>
    <p:sldId id="728" r:id="rId34"/>
    <p:sldId id="729" r:id="rId35"/>
    <p:sldId id="730" r:id="rId36"/>
    <p:sldId id="733" r:id="rId37"/>
    <p:sldId id="732" r:id="rId38"/>
    <p:sldId id="731" r:id="rId39"/>
    <p:sldId id="734" r:id="rId40"/>
    <p:sldId id="735" r:id="rId41"/>
    <p:sldId id="736" r:id="rId42"/>
    <p:sldId id="737" r:id="rId43"/>
    <p:sldId id="738" r:id="rId44"/>
    <p:sldId id="739" r:id="rId45"/>
    <p:sldId id="740" r:id="rId46"/>
    <p:sldId id="663" r:id="rId47"/>
    <p:sldId id="741" r:id="rId4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AD061"/>
    <a:srgbClr val="4383B7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/>
    <p:restoredTop sz="84643" autoAdjust="0"/>
  </p:normalViewPr>
  <p:slideViewPr>
    <p:cSldViewPr>
      <p:cViewPr>
        <p:scale>
          <a:sx n="73" d="100"/>
          <a:sy n="73" d="100"/>
        </p:scale>
        <p:origin x="1936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5D762-C314-40ED-BE44-E5265DA3B0AB}" type="datetimeFigureOut">
              <a:rPr lang="zh-CN" altLang="en-US" smtClean="0"/>
              <a:pPr/>
              <a:t>18/4/10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6D8EE-4AA9-4601-8E01-90DFC9EC59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517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/>
            <a:fld id="{BBEEC800-5AA5-4546-97E5-F5D953AA03BC}" type="slidenum">
              <a:rPr lang="en-US" altLang="zh-CN" b="0" smtClean="0">
                <a:latin typeface="Arial" charset="0"/>
              </a:rPr>
              <a:pPr eaLnBrk="1" hangingPunct="1"/>
              <a:t>1</a:t>
            </a:fld>
            <a:endParaRPr lang="en-US" altLang="zh-CN" b="0" smtClean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37" y="4343913"/>
            <a:ext cx="5486727" cy="411436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charset="-122"/>
              </a:rPr>
              <a:t>Thank</a:t>
            </a:r>
            <a:r>
              <a:rPr lang="en-US" altLang="zh-CN" baseline="0" dirty="0" smtClean="0">
                <a:ea typeface="宋体" charset="-122"/>
              </a:rPr>
              <a:t> you </a:t>
            </a:r>
            <a:r>
              <a:rPr lang="en-US" altLang="zh-CN" baseline="0" dirty="0" err="1" smtClean="0">
                <a:ea typeface="宋体" charset="-122"/>
              </a:rPr>
              <a:t>xiong</a:t>
            </a:r>
            <a:r>
              <a:rPr lang="en-US" altLang="zh-CN" baseline="0" dirty="0" smtClean="0">
                <a:ea typeface="宋体" charset="-122"/>
              </a:rPr>
              <a:t> jun. good afternoon every one. It is my great pleasure to give a seminar talk in </a:t>
            </a:r>
            <a:r>
              <a:rPr lang="en-US" altLang="zh-CN" baseline="0" dirty="0" err="1" smtClean="0">
                <a:ea typeface="宋体" charset="-122"/>
              </a:rPr>
              <a:t>pku</a:t>
            </a:r>
            <a:r>
              <a:rPr lang="en-US" altLang="zh-CN" baseline="0" dirty="0" smtClean="0">
                <a:ea typeface="宋体" charset="-122"/>
              </a:rPr>
              <a:t>. The title of my today’s talk is Center-of-mass…. This work is done by me and my student </a:t>
            </a:r>
            <a:r>
              <a:rPr lang="en-US" altLang="zh-CN" baseline="0" dirty="0" err="1" smtClean="0">
                <a:ea typeface="宋体" charset="-122"/>
              </a:rPr>
              <a:t>jianwen</a:t>
            </a:r>
            <a:r>
              <a:rPr lang="en-US" altLang="zh-CN" baseline="0" dirty="0" smtClean="0">
                <a:ea typeface="宋体" charset="-122"/>
              </a:rPr>
              <a:t> </a:t>
            </a:r>
            <a:r>
              <a:rPr lang="en-US" altLang="zh-CN" baseline="0" dirty="0" err="1" smtClean="0">
                <a:ea typeface="宋体" charset="-122"/>
              </a:rPr>
              <a:t>jie</a:t>
            </a:r>
            <a:r>
              <a:rPr lang="en-US" altLang="zh-CN" baseline="0" dirty="0" smtClean="0">
                <a:ea typeface="宋体" charset="-122"/>
              </a:rPr>
              <a:t>. We have just submitted our </a:t>
            </a:r>
            <a:r>
              <a:rPr lang="en-US" altLang="zh-CN" baseline="0" dirty="0" err="1" smtClean="0">
                <a:ea typeface="宋体" charset="-122"/>
              </a:rPr>
              <a:t>mauscript</a:t>
            </a:r>
            <a:r>
              <a:rPr lang="en-US" altLang="zh-CN" baseline="0" dirty="0" smtClean="0">
                <a:ea typeface="宋体" charset="-122"/>
              </a:rPr>
              <a:t> in </a:t>
            </a:r>
            <a:r>
              <a:rPr lang="en-US" altLang="zh-CN" baseline="0" dirty="0" err="1" smtClean="0">
                <a:ea typeface="宋体" charset="-122"/>
              </a:rPr>
              <a:t>arxiv</a:t>
            </a:r>
            <a:r>
              <a:rPr lang="en-US" altLang="zh-CN" baseline="0" dirty="0" smtClean="0">
                <a:ea typeface="宋体" charset="-122"/>
              </a:rPr>
              <a:t>. In this work we propose that a new type of two-body interaction, which depends on the center of mass momentum of these two </a:t>
            </a:r>
            <a:r>
              <a:rPr lang="en-US" altLang="zh-CN" baseline="0" dirty="0" err="1" smtClean="0">
                <a:ea typeface="宋体" charset="-122"/>
              </a:rPr>
              <a:t>bodys</a:t>
            </a:r>
            <a:r>
              <a:rPr lang="en-US" altLang="zh-CN" baseline="0" dirty="0" smtClean="0">
                <a:ea typeface="宋体" charset="-122"/>
              </a:rPr>
              <a:t>, can be realized in </a:t>
            </a:r>
            <a:r>
              <a:rPr lang="en-US" altLang="zh-CN" baseline="0" dirty="0" err="1" smtClean="0">
                <a:ea typeface="宋体" charset="-122"/>
              </a:rPr>
              <a:t>ultracold</a:t>
            </a:r>
            <a:r>
              <a:rPr lang="en-US" altLang="zh-CN" baseline="0" dirty="0" smtClean="0">
                <a:ea typeface="宋体" charset="-122"/>
              </a:rPr>
              <a:t> atom gases.</a:t>
            </a:r>
          </a:p>
        </p:txBody>
      </p:sp>
    </p:spTree>
    <p:extLst>
      <p:ext uri="{BB962C8B-B14F-4D97-AF65-F5344CB8AC3E}">
        <p14:creationId xmlns:p14="http://schemas.microsoft.com/office/powerpoint/2010/main" val="1534824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So in the beginning of my talk I will introduce</a:t>
            </a:r>
            <a:r>
              <a:rPr kumimoji="1" lang="en-US" altLang="zh-CN" baseline="0" dirty="0" smtClean="0"/>
              <a:t> what is the center-of-mass momentum dependent 2-body </a:t>
            </a:r>
            <a:r>
              <a:rPr kumimoji="1" lang="en-US" altLang="zh-CN" baseline="0" dirty="0" err="1" smtClean="0"/>
              <a:t>interaction.Since</a:t>
            </a:r>
            <a:r>
              <a:rPr kumimoji="1" lang="en-US" altLang="zh-CN" baseline="0" dirty="0" smtClean="0"/>
              <a:t> our proposal is based on the optical control of interaction between </a:t>
            </a:r>
            <a:r>
              <a:rPr kumimoji="1" lang="en-US" altLang="zh-CN" baseline="0" dirty="0" err="1" smtClean="0"/>
              <a:t>ultracold</a:t>
            </a:r>
            <a:r>
              <a:rPr kumimoji="1" lang="en-US" altLang="zh-CN" baseline="0" dirty="0" smtClean="0"/>
              <a:t> atoms, I will also give a brief review for the development of this technique. Then I will show the detail of our proposal, and illustrate our results with the example of the </a:t>
            </a:r>
            <a:r>
              <a:rPr kumimoji="1" lang="en-US" altLang="zh-CN" baseline="0" dirty="0" err="1" smtClean="0"/>
              <a:t>ultracold</a:t>
            </a:r>
            <a:r>
              <a:rPr kumimoji="1" lang="en-US" altLang="zh-CN" baseline="0" dirty="0" smtClean="0"/>
              <a:t> gases of two-component K40 atoms. Finally there is a summary.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6D8EE-4AA9-4601-8E01-90DFC9EC597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927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So in the beginning of my talk I will introduce</a:t>
            </a:r>
            <a:r>
              <a:rPr kumimoji="1" lang="en-US" altLang="zh-CN" baseline="0" dirty="0" smtClean="0"/>
              <a:t> what is the center-of-mass momentum dependent 2-body </a:t>
            </a:r>
            <a:r>
              <a:rPr kumimoji="1" lang="en-US" altLang="zh-CN" baseline="0" dirty="0" err="1" smtClean="0"/>
              <a:t>interaction.Since</a:t>
            </a:r>
            <a:r>
              <a:rPr kumimoji="1" lang="en-US" altLang="zh-CN" baseline="0" dirty="0" smtClean="0"/>
              <a:t> our proposal is based on the optical control of interaction between </a:t>
            </a:r>
            <a:r>
              <a:rPr kumimoji="1" lang="en-US" altLang="zh-CN" baseline="0" dirty="0" err="1" smtClean="0"/>
              <a:t>ultracold</a:t>
            </a:r>
            <a:r>
              <a:rPr kumimoji="1" lang="en-US" altLang="zh-CN" baseline="0" dirty="0" smtClean="0"/>
              <a:t> atoms, I will also give a brief review for the development of this technique. Then I will show the detail of our proposal, and illustrate our results with the example of the </a:t>
            </a:r>
            <a:r>
              <a:rPr kumimoji="1" lang="en-US" altLang="zh-CN" baseline="0" dirty="0" err="1" smtClean="0"/>
              <a:t>ultracold</a:t>
            </a:r>
            <a:r>
              <a:rPr kumimoji="1" lang="en-US" altLang="zh-CN" baseline="0" dirty="0" smtClean="0"/>
              <a:t> gases of two-component K40 atoms. Finally there is a summary.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6D8EE-4AA9-4601-8E01-90DFC9EC597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585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So in the beginning of my talk I will introduce</a:t>
            </a:r>
            <a:r>
              <a:rPr kumimoji="1" lang="en-US" altLang="zh-CN" baseline="0" dirty="0" smtClean="0"/>
              <a:t> what is the center-of-mass momentum dependent 2-body </a:t>
            </a:r>
            <a:r>
              <a:rPr kumimoji="1" lang="en-US" altLang="zh-CN" baseline="0" dirty="0" err="1" smtClean="0"/>
              <a:t>interaction.Since</a:t>
            </a:r>
            <a:r>
              <a:rPr kumimoji="1" lang="en-US" altLang="zh-CN" baseline="0" dirty="0" smtClean="0"/>
              <a:t> our proposal is based on the optical control of interaction between </a:t>
            </a:r>
            <a:r>
              <a:rPr kumimoji="1" lang="en-US" altLang="zh-CN" baseline="0" dirty="0" err="1" smtClean="0"/>
              <a:t>ultracold</a:t>
            </a:r>
            <a:r>
              <a:rPr kumimoji="1" lang="en-US" altLang="zh-CN" baseline="0" dirty="0" smtClean="0"/>
              <a:t> atoms, I will also give a brief review for the development of this technique. Then I will show the detail of our proposal, and illustrate our results with the example of the </a:t>
            </a:r>
            <a:r>
              <a:rPr kumimoji="1" lang="en-US" altLang="zh-CN" baseline="0" dirty="0" err="1" smtClean="0"/>
              <a:t>ultracold</a:t>
            </a:r>
            <a:r>
              <a:rPr kumimoji="1" lang="en-US" altLang="zh-CN" baseline="0" dirty="0" smtClean="0"/>
              <a:t> gases of two-component K40 atoms. Finally there is a summary.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6D8EE-4AA9-4601-8E01-90DFC9EC5978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49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18/4/10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18/4/10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18/4/10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18/4/10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18/4/10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18/4/10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18/4/10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18/4/10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18/4/10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18/4/10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18/4/10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18/4/10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0.em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0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0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0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8" Type="http://schemas.openxmlformats.org/officeDocument/2006/relationships/image" Target="../media/image41.emf"/><Relationship Id="rId9" Type="http://schemas.openxmlformats.org/officeDocument/2006/relationships/image" Target="../media/image39.png"/><Relationship Id="rId10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3.emf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46.emf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50.emf"/><Relationship Id="rId8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3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7" Type="http://schemas.openxmlformats.org/officeDocument/2006/relationships/image" Target="../media/image51.png"/><Relationship Id="rId8" Type="http://schemas.openxmlformats.org/officeDocument/2006/relationships/image" Target="../media/image54.emf"/><Relationship Id="rId9" Type="http://schemas.openxmlformats.org/officeDocument/2006/relationships/image" Target="../media/image55.emf"/><Relationship Id="rId10" Type="http://schemas.openxmlformats.org/officeDocument/2006/relationships/image" Target="../media/image56.emf"/><Relationship Id="rId11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20.emf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3.png"/><Relationship Id="rId7" Type="http://schemas.openxmlformats.org/officeDocument/2006/relationships/image" Target="../media/image75.emf"/><Relationship Id="rId8" Type="http://schemas.openxmlformats.org/officeDocument/2006/relationships/image" Target="../media/image76.emf"/><Relationship Id="rId9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6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66.emf"/><Relationship Id="rId5" Type="http://schemas.openxmlformats.org/officeDocument/2006/relationships/image" Target="../media/image83.png"/><Relationship Id="rId6" Type="http://schemas.openxmlformats.org/officeDocument/2006/relationships/image" Target="../media/image86.emf"/><Relationship Id="rId7" Type="http://schemas.openxmlformats.org/officeDocument/2006/relationships/image" Target="../media/image65.emf"/><Relationship Id="rId8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87.emf"/><Relationship Id="rId5" Type="http://schemas.openxmlformats.org/officeDocument/2006/relationships/image" Target="../media/image88.emf"/><Relationship Id="rId6" Type="http://schemas.openxmlformats.org/officeDocument/2006/relationships/image" Target="../media/image88.png"/><Relationship Id="rId7" Type="http://schemas.openxmlformats.org/officeDocument/2006/relationships/image" Target="../media/image89.emf"/><Relationship Id="rId8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6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96.emf"/><Relationship Id="rId5" Type="http://schemas.openxmlformats.org/officeDocument/2006/relationships/image" Target="../media/image95.png"/><Relationship Id="rId6" Type="http://schemas.openxmlformats.org/officeDocument/2006/relationships/image" Target="../media/image97.emf"/><Relationship Id="rId7" Type="http://schemas.openxmlformats.org/officeDocument/2006/relationships/image" Target="../media/image98.emf"/><Relationship Id="rId8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6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103.emf"/><Relationship Id="rId5" Type="http://schemas.openxmlformats.org/officeDocument/2006/relationships/image" Target="../media/image104.emf"/><Relationship Id="rId6" Type="http://schemas.openxmlformats.org/officeDocument/2006/relationships/image" Target="../media/image105.emf"/><Relationship Id="rId7" Type="http://schemas.openxmlformats.org/officeDocument/2006/relationships/image" Target="../media/image106.emf"/><Relationship Id="rId8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6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111.emf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112.png"/><Relationship Id="rId5" Type="http://schemas.openxmlformats.org/officeDocument/2006/relationships/image" Target="../media/image112.emf"/><Relationship Id="rId6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115.png"/><Relationship Id="rId5" Type="http://schemas.openxmlformats.org/officeDocument/2006/relationships/image" Target="../media/image114.emf"/><Relationship Id="rId6" Type="http://schemas.openxmlformats.org/officeDocument/2006/relationships/image" Target="../media/image115.emf"/><Relationship Id="rId7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0"/>
          <p:cNvSpPr>
            <a:spLocks noChangeArrowheads="1"/>
          </p:cNvSpPr>
          <p:nvPr/>
        </p:nvSpPr>
        <p:spPr bwMode="auto">
          <a:xfrm>
            <a:off x="222742" y="1457246"/>
            <a:ext cx="83884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 algn="ctr"/>
            <a:r>
              <a:rPr kumimoji="1" lang="en-US" altLang="zh-CN" sz="3200" b="1" dirty="0" smtClean="0">
                <a:solidFill>
                  <a:srgbClr val="FF0000"/>
                </a:solidFill>
                <a:latin typeface="Comic Sans MS" pitchFamily="66" charset="0"/>
                <a:ea typeface="华文新魏" pitchFamily="2" charset="-122"/>
              </a:rPr>
              <a:t>Confinement-Induced Resonances</a:t>
            </a:r>
            <a:r>
              <a:rPr kumimoji="1" lang="zh-CN" altLang="en-US" sz="3200" b="1" dirty="0" smtClean="0">
                <a:solidFill>
                  <a:srgbClr val="FF0000"/>
                </a:solidFill>
                <a:latin typeface="Comic Sans MS" pitchFamily="66" charset="0"/>
                <a:ea typeface="华文新魏" pitchFamily="2" charset="-122"/>
              </a:rPr>
              <a:t> 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Comic Sans MS" pitchFamily="66" charset="0"/>
                <a:ea typeface="华文新魏" pitchFamily="2" charset="-122"/>
              </a:rPr>
              <a:t>in a Quasi 1+0 Dimensional System</a:t>
            </a:r>
          </a:p>
        </p:txBody>
      </p:sp>
      <p:sp>
        <p:nvSpPr>
          <p:cNvPr id="2051" name="Rectangle 22"/>
          <p:cNvSpPr>
            <a:spLocks noChangeArrowheads="1"/>
          </p:cNvSpPr>
          <p:nvPr/>
        </p:nvSpPr>
        <p:spPr bwMode="auto">
          <a:xfrm>
            <a:off x="1318580" y="3839937"/>
            <a:ext cx="59293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Department of Physics,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Renmin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University of China</a:t>
            </a:r>
          </a:p>
          <a:p>
            <a:pPr algn="ctr">
              <a:spcBef>
                <a:spcPct val="50000"/>
              </a:spcBef>
            </a:pPr>
            <a:r>
              <a:rPr lang="zh-CN" altLang="en-US" sz="2000" b="0" dirty="0">
                <a:latin typeface="Times New Roman" pitchFamily="18" charset="0"/>
                <a:cs typeface="Times New Roman" pitchFamily="18" charset="0"/>
              </a:rPr>
              <a:t>中国人民大学物理系</a:t>
            </a:r>
            <a:endParaRPr lang="en-US" altLang="zh-CN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19"/>
          <p:cNvSpPr>
            <a:spLocks noChangeArrowheads="1"/>
          </p:cNvSpPr>
          <p:nvPr/>
        </p:nvSpPr>
        <p:spPr bwMode="auto">
          <a:xfrm>
            <a:off x="3318830" y="3166070"/>
            <a:ext cx="19288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438275" indent="-1438275"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kumimoji="1" lang="en-US" altLang="zh-CN" sz="2400" dirty="0">
                <a:latin typeface="Times New Roman" pitchFamily="18" charset="0"/>
                <a:cs typeface="Times New Roman" pitchFamily="18" charset="0"/>
              </a:rPr>
              <a:t>Peng Zhang </a:t>
            </a:r>
          </a:p>
        </p:txBody>
      </p:sp>
      <p:sp>
        <p:nvSpPr>
          <p:cNvPr id="8" name="矩形 7"/>
          <p:cNvSpPr/>
          <p:nvPr/>
        </p:nvSpPr>
        <p:spPr>
          <a:xfrm>
            <a:off x="-612576" y="5002590"/>
            <a:ext cx="100590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8275" indent="-1438275"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zh-CN" altLang="zh-CN" dirty="0" smtClean="0">
                <a:latin typeface="+mn-ea"/>
              </a:rPr>
              <a:t>（</a:t>
            </a:r>
            <a:r>
              <a:rPr lang="en-US" altLang="zh-CN" b="0" dirty="0" smtClean="0">
                <a:latin typeface="+mn-ea"/>
                <a:ea typeface="+mn-ea"/>
                <a:cs typeface="Times New Roman" pitchFamily="18" charset="0"/>
              </a:rPr>
              <a:t>2018-</a:t>
            </a:r>
            <a:r>
              <a:rPr lang="en-US" altLang="zh-CN" dirty="0" smtClean="0">
                <a:latin typeface="+mn-ea"/>
                <a:cs typeface="Times New Roman" pitchFamily="18" charset="0"/>
              </a:rPr>
              <a:t>04</a:t>
            </a:r>
            <a:r>
              <a:rPr lang="en-US" altLang="zh-CN" b="0" dirty="0" smtClean="0">
                <a:latin typeface="+mn-ea"/>
                <a:ea typeface="+mn-ea"/>
                <a:cs typeface="Times New Roman" pitchFamily="18" charset="0"/>
              </a:rPr>
              <a:t>-</a:t>
            </a:r>
            <a:r>
              <a:rPr lang="en-US" altLang="zh-CN" dirty="0" smtClean="0">
                <a:latin typeface="+mn-ea"/>
                <a:cs typeface="Times New Roman" pitchFamily="18" charset="0"/>
              </a:rPr>
              <a:t>10</a:t>
            </a:r>
            <a:r>
              <a:rPr lang="zh-CN" altLang="en-US" dirty="0" smtClean="0">
                <a:latin typeface="+mn-ea"/>
                <a:cs typeface="Times New Roman" pitchFamily="18" charset="0"/>
              </a:rPr>
              <a:t>，中科院武汉物数所</a:t>
            </a:r>
            <a:r>
              <a:rPr lang="zh-CN" altLang="zh-CN" dirty="0" smtClean="0">
                <a:latin typeface="+mn-ea"/>
                <a:cs typeface="Times New Roman" pitchFamily="18" charset="0"/>
              </a:rPr>
              <a:t>）</a:t>
            </a:r>
            <a:endParaRPr lang="zh-CN" altLang="en-US" b="0" dirty="0">
              <a:latin typeface="+mn-ea"/>
              <a:ea typeface="+mn-ea"/>
            </a:endParaRPr>
          </a:p>
        </p:txBody>
      </p:sp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6215063"/>
            <a:ext cx="779145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人大校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857875"/>
            <a:ext cx="763587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-612576" y="5513362"/>
            <a:ext cx="100590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8275" indent="-1438275"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en-US" altLang="zh-CN" dirty="0" smtClean="0">
                <a:latin typeface="+mn-ea"/>
              </a:rPr>
              <a:t>“textbook”: Ren Zhang and Peng Zhang, submitted to </a:t>
            </a:r>
            <a:r>
              <a:rPr lang="en-US" altLang="zh-CN" dirty="0" err="1" smtClean="0">
                <a:latin typeface="+mn-ea"/>
              </a:rPr>
              <a:t>arXiv</a:t>
            </a:r>
            <a:r>
              <a:rPr lang="en-US" altLang="zh-CN" dirty="0" smtClean="0">
                <a:latin typeface="+mn-ea"/>
              </a:rPr>
              <a:t> </a:t>
            </a:r>
            <a:r>
              <a:rPr lang="en-US" altLang="zh-CN" dirty="0" smtClean="0">
                <a:latin typeface="+mn-ea"/>
              </a:rPr>
              <a:t>today</a:t>
            </a:r>
            <a:endParaRPr lang="zh-CN" altLang="en-US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776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Motivation and basic idea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18214" y="1664009"/>
            <a:ext cx="57226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Exact Hamiltonian: </a:t>
            </a:r>
          </a:p>
        </p:txBody>
      </p:sp>
      <p:grpSp>
        <p:nvGrpSpPr>
          <p:cNvPr id="3" name="组 2"/>
          <p:cNvGrpSpPr/>
          <p:nvPr/>
        </p:nvGrpSpPr>
        <p:grpSpPr>
          <a:xfrm>
            <a:off x="4765197" y="1225184"/>
            <a:ext cx="3392697" cy="2191742"/>
            <a:chOff x="5148064" y="1656293"/>
            <a:chExt cx="3392697" cy="219174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30" y="2504262"/>
            <a:ext cx="1879715" cy="2957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518" y="3408853"/>
            <a:ext cx="3033448" cy="7142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123" y="4337007"/>
            <a:ext cx="4355816" cy="7152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273" y="5535320"/>
            <a:ext cx="2478272" cy="660378"/>
          </a:xfrm>
          <a:prstGeom prst="rect">
            <a:avLst/>
          </a:prstGeom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11560" y="3507159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smtClean="0">
                <a:solidFill>
                  <a:srgbClr val="0000FF"/>
                </a:solidFill>
                <a:latin typeface="Arial" charset="0"/>
                <a:cs typeface="Arial" charset="0"/>
              </a:rPr>
              <a:t>Free Hamiltonian: </a:t>
            </a:r>
            <a:endParaRPr lang="en-US" altLang="zh-CN" sz="20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611560" y="4494579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transverse </a:t>
            </a:r>
            <a:r>
              <a:rPr lang="en-US" altLang="zh-CN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relative motion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: 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92524" y="5603187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axial motion of e-atom: </a:t>
            </a: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71818" y="4819652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latin typeface="Arial" charset="0"/>
                <a:cs typeface="Arial" charset="0"/>
              </a:rPr>
              <a:t> (</a:t>
            </a:r>
            <a:r>
              <a:rPr lang="en-US" altLang="zh-CN" sz="2000" b="0" smtClean="0">
                <a:latin typeface="Arial" charset="0"/>
                <a:cs typeface="Arial" charset="0"/>
              </a:rPr>
              <a:t>2D oscillator)</a:t>
            </a:r>
            <a:endParaRPr lang="en-US" altLang="zh-CN" sz="2000" dirty="0" smtClean="0">
              <a:latin typeface="Arial" charset="0"/>
              <a:cs typeface="Arial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592523" y="5932090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latin typeface="Arial" charset="0"/>
                <a:cs typeface="Arial" charset="0"/>
              </a:rPr>
              <a:t> (</a:t>
            </a:r>
            <a:r>
              <a:rPr lang="en-US" altLang="zh-CN" sz="2000" dirty="0">
                <a:latin typeface="Arial" charset="0"/>
                <a:cs typeface="Arial" charset="0"/>
              </a:rPr>
              <a:t>1</a:t>
            </a:r>
            <a:r>
              <a:rPr lang="en-US" altLang="zh-CN" sz="2000" b="0" dirty="0" smtClean="0">
                <a:latin typeface="Arial" charset="0"/>
                <a:cs typeface="Arial" charset="0"/>
              </a:rPr>
              <a:t>D oscillator)</a:t>
            </a:r>
            <a:endParaRPr lang="en-US" altLang="zh-CN" sz="20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5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Motivation and basic idea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18214" y="1222917"/>
            <a:ext cx="57226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>
                <a:solidFill>
                  <a:srgbClr val="0000FF"/>
                </a:solidFill>
                <a:latin typeface="Arial" charset="0"/>
                <a:cs typeface="Arial" charset="0"/>
              </a:rPr>
              <a:t>L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ow-energy effective model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98" y="3213301"/>
            <a:ext cx="2808312" cy="737777"/>
          </a:xfrm>
          <a:prstGeom prst="rect">
            <a:avLst/>
          </a:prstGeom>
        </p:spPr>
      </p:pic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597392" y="1842394"/>
            <a:ext cx="49272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g-atom: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flying pure-1D</a:t>
            </a:r>
            <a:r>
              <a:rPr lang="zh-CN" altLang="en-US" sz="2000" dirty="0" smtClean="0"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spin-1/2 Fermion </a:t>
            </a:r>
          </a:p>
          <a:p>
            <a:pPr>
              <a:buClr>
                <a:schemeClr val="tx1"/>
              </a:buClr>
            </a:pPr>
            <a:r>
              <a:rPr lang="en-US" altLang="zh-CN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e-atom:</a:t>
            </a:r>
            <a:r>
              <a:rPr lang="en-US" altLang="zh-CN" sz="2000" dirty="0"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spin fixed at z=0  (pure-0D) </a:t>
            </a:r>
            <a:endParaRPr lang="en-US" altLang="zh-CN" sz="2000" dirty="0">
              <a:latin typeface="Arial" charset="0"/>
              <a:cs typeface="Arial" charset="0"/>
            </a:endParaRP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597392" y="2749325"/>
            <a:ext cx="77048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Degree of freedom: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z-motion of g-atom &amp; spin of the two atoms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61" y="4187804"/>
            <a:ext cx="5456905" cy="394285"/>
          </a:xfrm>
          <a:prstGeom prst="rect">
            <a:avLst/>
          </a:prstGeom>
        </p:spPr>
      </p:pic>
      <p:grpSp>
        <p:nvGrpSpPr>
          <p:cNvPr id="15" name="组 14"/>
          <p:cNvGrpSpPr/>
          <p:nvPr/>
        </p:nvGrpSpPr>
        <p:grpSpPr>
          <a:xfrm>
            <a:off x="5733489" y="1058187"/>
            <a:ext cx="3086983" cy="1281649"/>
            <a:chOff x="5733489" y="1058187"/>
            <a:chExt cx="3086983" cy="1281649"/>
          </a:xfrm>
        </p:grpSpPr>
        <p:cxnSp>
          <p:nvCxnSpPr>
            <p:cNvPr id="30" name="直线箭头连接符 29"/>
            <p:cNvCxnSpPr/>
            <p:nvPr/>
          </p:nvCxnSpPr>
          <p:spPr>
            <a:xfrm flipH="1">
              <a:off x="5733489" y="1696581"/>
              <a:ext cx="296240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>
              <a:off x="8302249" y="1257479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mtClean="0"/>
                <a:t>z</a:t>
              </a:r>
              <a:endParaRPr kumimoji="1" lang="zh-CN" altLang="en-US" dirty="0"/>
            </a:p>
          </p:txBody>
        </p:sp>
        <p:sp>
          <p:nvSpPr>
            <p:cNvPr id="33" name="椭圆 51"/>
            <p:cNvSpPr>
              <a:spLocks noChangeArrowheads="1"/>
            </p:cNvSpPr>
            <p:nvPr/>
          </p:nvSpPr>
          <p:spPr bwMode="auto">
            <a:xfrm>
              <a:off x="6231356" y="1624573"/>
              <a:ext cx="217488" cy="2159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/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9pPr>
            </a:lstStyle>
            <a:p>
              <a:endParaRPr lang="zh-CN" altLang="en-US" sz="1800"/>
            </a:p>
          </p:txBody>
        </p:sp>
        <p:sp>
          <p:nvSpPr>
            <p:cNvPr id="34" name="椭圆 51"/>
            <p:cNvSpPr>
              <a:spLocks noChangeArrowheads="1"/>
            </p:cNvSpPr>
            <p:nvPr/>
          </p:nvSpPr>
          <p:spPr bwMode="auto">
            <a:xfrm>
              <a:off x="7157607" y="1624697"/>
              <a:ext cx="217488" cy="2159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9pPr>
            </a:lstStyle>
            <a:p>
              <a:endParaRPr lang="zh-CN" altLang="en-US" sz="1800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188828" y="1058187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115983" y="1060344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7023444" y="1970504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z=0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8" name="直线箭头连接符 37"/>
            <p:cNvCxnSpPr/>
            <p:nvPr/>
          </p:nvCxnSpPr>
          <p:spPr>
            <a:xfrm flipH="1" flipV="1">
              <a:off x="6334870" y="1475740"/>
              <a:ext cx="1" cy="522364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线箭头连接符 38"/>
            <p:cNvCxnSpPr/>
            <p:nvPr/>
          </p:nvCxnSpPr>
          <p:spPr>
            <a:xfrm flipH="1" flipV="1">
              <a:off x="7246964" y="1449448"/>
              <a:ext cx="1" cy="52236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212316" y="5395958"/>
            <a:ext cx="40104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Effective spin-exchange interaction strength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85" y="4812617"/>
            <a:ext cx="523631" cy="359061"/>
          </a:xfrm>
          <a:prstGeom prst="rect">
            <a:avLst/>
          </a:prstGeom>
        </p:spPr>
      </p:pic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1406616" y="4813525"/>
            <a:ext cx="57226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charset="2"/>
              <a:buNone/>
              <a:tabLst/>
              <a:defRPr/>
            </a:pPr>
            <a:r>
              <a:rPr lang="en-US" altLang="zh-CN" sz="2000" dirty="0" smtClean="0">
                <a:latin typeface="Arial" charset="0"/>
                <a:cs typeface="Arial" charset="0"/>
              </a:rPr>
              <a:t>: effective 1D </a:t>
            </a:r>
            <a:r>
              <a:rPr lang="en-US" altLang="zh-CN" sz="2000" smtClean="0">
                <a:latin typeface="Arial" charset="0"/>
                <a:cs typeface="Arial" charset="0"/>
              </a:rPr>
              <a:t>interaction strength</a:t>
            </a:r>
            <a:endParaRPr lang="en-US" altLang="zh-CN" sz="2000" dirty="0" smtClean="0">
              <a:latin typeface="Arial" charset="0"/>
              <a:cs typeface="Ari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990" y="5479739"/>
            <a:ext cx="2627114" cy="60187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1048" y="6320899"/>
            <a:ext cx="374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Question: how large are                 ? </a:t>
            </a:r>
            <a:endParaRPr kumimoji="1" lang="zh-CN" altLang="en-US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297" y="6289714"/>
            <a:ext cx="523631" cy="3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6"/>
              <p:cNvSpPr txBox="1">
                <a:spLocks noChangeArrowheads="1"/>
              </p:cNvSpPr>
              <p:nvPr/>
            </p:nvSpPr>
            <p:spPr bwMode="auto">
              <a:xfrm>
                <a:off x="142875" y="169476"/>
                <a:ext cx="9253538" cy="704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Control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𝒈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+/−</m:t>
                        </m:r>
                      </m:sub>
                      <m:sup>
                        <m:d>
                          <m:dPr>
                            <m:ctrlP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𝒆𝒇𝒇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via CIR</a:t>
                </a:r>
              </a:p>
            </p:txBody>
          </p:sp>
        </mc:Choice>
        <mc:Fallback xmlns="">
          <p:sp>
            <p:nvSpPr>
              <p:cNvPr id="29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875" y="169476"/>
                <a:ext cx="9253538" cy="704873"/>
              </a:xfrm>
              <a:prstGeom prst="rect">
                <a:avLst/>
              </a:prstGeom>
              <a:blipFill rotWithShape="0">
                <a:blip r:embed="rId3"/>
                <a:stretch>
                  <a:fillRect l="-1318" b="-104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 21"/>
          <p:cNvGrpSpPr/>
          <p:nvPr/>
        </p:nvGrpSpPr>
        <p:grpSpPr>
          <a:xfrm>
            <a:off x="398297" y="1623933"/>
            <a:ext cx="3392697" cy="2191742"/>
            <a:chOff x="5148064" y="1656293"/>
            <a:chExt cx="3392697" cy="219174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组 30"/>
          <p:cNvGrpSpPr/>
          <p:nvPr/>
        </p:nvGrpSpPr>
        <p:grpSpPr>
          <a:xfrm>
            <a:off x="4932258" y="2285516"/>
            <a:ext cx="3086983" cy="1281649"/>
            <a:chOff x="5733489" y="1058187"/>
            <a:chExt cx="3086983" cy="1281649"/>
          </a:xfrm>
        </p:grpSpPr>
        <p:cxnSp>
          <p:nvCxnSpPr>
            <p:cNvPr id="42" name="直线箭头连接符 41"/>
            <p:cNvCxnSpPr/>
            <p:nvPr/>
          </p:nvCxnSpPr>
          <p:spPr>
            <a:xfrm flipH="1">
              <a:off x="5733489" y="1696581"/>
              <a:ext cx="296240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8302249" y="1257479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mtClean="0"/>
                <a:t>z</a:t>
              </a:r>
              <a:endParaRPr kumimoji="1" lang="zh-CN" altLang="en-US" dirty="0"/>
            </a:p>
          </p:txBody>
        </p:sp>
        <p:sp>
          <p:nvSpPr>
            <p:cNvPr id="44" name="椭圆 51"/>
            <p:cNvSpPr>
              <a:spLocks noChangeArrowheads="1"/>
            </p:cNvSpPr>
            <p:nvPr/>
          </p:nvSpPr>
          <p:spPr bwMode="auto">
            <a:xfrm>
              <a:off x="6231356" y="1624573"/>
              <a:ext cx="217488" cy="2159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/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9pPr>
            </a:lstStyle>
            <a:p>
              <a:endParaRPr lang="zh-CN" altLang="en-US" sz="1800"/>
            </a:p>
          </p:txBody>
        </p:sp>
        <p:sp>
          <p:nvSpPr>
            <p:cNvPr id="45" name="椭圆 51"/>
            <p:cNvSpPr>
              <a:spLocks noChangeArrowheads="1"/>
            </p:cNvSpPr>
            <p:nvPr/>
          </p:nvSpPr>
          <p:spPr bwMode="auto">
            <a:xfrm>
              <a:off x="7157607" y="1624697"/>
              <a:ext cx="217488" cy="2159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9pPr>
            </a:lstStyle>
            <a:p>
              <a:endParaRPr lang="zh-CN" altLang="en-US" sz="180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188828" y="1058187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115983" y="1060344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023444" y="1970504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z=0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9" name="直线箭头连接符 48"/>
            <p:cNvCxnSpPr/>
            <p:nvPr/>
          </p:nvCxnSpPr>
          <p:spPr>
            <a:xfrm flipH="1" flipV="1">
              <a:off x="6334870" y="1475740"/>
              <a:ext cx="1" cy="522364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线箭头连接符 49"/>
            <p:cNvCxnSpPr/>
            <p:nvPr/>
          </p:nvCxnSpPr>
          <p:spPr>
            <a:xfrm flipH="1" flipV="1">
              <a:off x="7246964" y="1449448"/>
              <a:ext cx="1" cy="52236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矩形 4"/>
          <p:cNvSpPr/>
          <p:nvPr/>
        </p:nvSpPr>
        <p:spPr>
          <a:xfrm>
            <a:off x="997140" y="1131779"/>
            <a:ext cx="3111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Exact model: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quasi 1+0 D</a:t>
            </a:r>
            <a:endParaRPr lang="zh-CN" altLang="en-US" sz="2000" dirty="0"/>
          </a:p>
        </p:txBody>
      </p:sp>
      <p:sp>
        <p:nvSpPr>
          <p:cNvPr id="55" name="矩形 54"/>
          <p:cNvSpPr/>
          <p:nvPr/>
        </p:nvSpPr>
        <p:spPr>
          <a:xfrm>
            <a:off x="4804771" y="1147707"/>
            <a:ext cx="33475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Effective model: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pure 1+0 D</a:t>
            </a:r>
            <a:endParaRPr lang="zh-CN" altLang="en-US" sz="2000" dirty="0"/>
          </a:p>
        </p:txBody>
      </p:sp>
      <p:sp>
        <p:nvSpPr>
          <p:cNvPr id="6" name="左大括号 5"/>
          <p:cNvSpPr/>
          <p:nvPr/>
        </p:nvSpPr>
        <p:spPr>
          <a:xfrm rot="16200000">
            <a:off x="4072782" y="2333067"/>
            <a:ext cx="624150" cy="3658161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2733930" y="4621031"/>
            <a:ext cx="38399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charset="2"/>
              <a:buNone/>
              <a:tabLst/>
              <a:defRPr/>
            </a:pPr>
            <a:r>
              <a:rPr lang="en-US" altLang="zh-CN" sz="2000" dirty="0">
                <a:latin typeface="Arial" charset="0"/>
                <a:cs typeface="Arial" charset="0"/>
              </a:rPr>
              <a:t>s</a:t>
            </a:r>
            <a:r>
              <a:rPr lang="en-US" altLang="zh-CN" sz="2000" dirty="0" smtClean="0">
                <a:latin typeface="Arial" charset="0"/>
                <a:cs typeface="Arial" charset="0"/>
              </a:rPr>
              <a:t>ame </a:t>
            </a:r>
            <a:r>
              <a:rPr lang="en-US" altLang="zh-CN" sz="2000" smtClean="0">
                <a:latin typeface="Arial" charset="0"/>
                <a:cs typeface="Arial" charset="0"/>
              </a:rPr>
              <a:t>scattering amplitude</a:t>
            </a:r>
            <a:endParaRPr lang="en-US" altLang="zh-CN" sz="2000" dirty="0" smtClean="0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177219" y="5689687"/>
                <a:ext cx="9152510" cy="538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20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zh-CN" sz="220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±</m:t>
                        </m:r>
                      </m:sub>
                      <m:sup>
                        <m: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𝑒𝑓𝑓</m:t>
                        </m:r>
                        <m: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kumimoji="1" lang="en-US" altLang="zh-CN" sz="2200" dirty="0" smtClean="0">
                    <a:solidFill>
                      <a:srgbClr val="0000FF"/>
                    </a:solidFill>
                  </a:rPr>
                  <a:t> is determined by the scattering amplitude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kumimoji="1" lang="en-US" altLang="zh-CN" sz="22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⊥</m:t>
                        </m:r>
                      </m:sub>
                    </m:sSub>
                    <m:r>
                      <a:rPr kumimoji="1" lang="en-US" altLang="zh-CN" sz="22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𝑧</m:t>
                        </m:r>
                      </m:sub>
                    </m:sSub>
                    <m:r>
                      <a:rPr kumimoji="1" lang="en-US" altLang="zh-CN" sz="22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)</m:t>
                    </m:r>
                    <m:r>
                      <a:rPr kumimoji="1" lang="en-US" altLang="zh-CN" sz="22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±</m:t>
                        </m:r>
                      </m:sub>
                    </m:sSub>
                  </m:oMath>
                </a14:m>
                <a:endParaRPr kumimoji="1" lang="zh-CN" altLang="en-US" sz="22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19" y="5689687"/>
                <a:ext cx="9152510" cy="538674"/>
              </a:xfrm>
              <a:prstGeom prst="rect">
                <a:avLst/>
              </a:prstGeom>
              <a:blipFill rotWithShape="0">
                <a:blip r:embed="rId5"/>
                <a:stretch>
                  <a:fillRect b="-15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85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6"/>
              <p:cNvSpPr txBox="1">
                <a:spLocks noChangeArrowheads="1"/>
              </p:cNvSpPr>
              <p:nvPr/>
            </p:nvSpPr>
            <p:spPr bwMode="auto">
              <a:xfrm>
                <a:off x="142875" y="169476"/>
                <a:ext cx="9253538" cy="704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Control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𝒈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+/−</m:t>
                        </m:r>
                      </m:sub>
                      <m:sup>
                        <m:d>
                          <m:dPr>
                            <m:ctrlP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𝒆𝒇𝒇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via CIR</a:t>
                </a:r>
              </a:p>
            </p:txBody>
          </p:sp>
        </mc:Choice>
        <mc:Fallback xmlns="">
          <p:sp>
            <p:nvSpPr>
              <p:cNvPr id="29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875" y="169476"/>
                <a:ext cx="9253538" cy="704873"/>
              </a:xfrm>
              <a:prstGeom prst="rect">
                <a:avLst/>
              </a:prstGeom>
              <a:blipFill rotWithShape="0">
                <a:blip r:embed="rId3"/>
                <a:stretch>
                  <a:fillRect l="-1318" b="-104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 21"/>
          <p:cNvGrpSpPr/>
          <p:nvPr/>
        </p:nvGrpSpPr>
        <p:grpSpPr>
          <a:xfrm>
            <a:off x="398297" y="1623933"/>
            <a:ext cx="3392697" cy="2191742"/>
            <a:chOff x="5148064" y="1656293"/>
            <a:chExt cx="3392697" cy="219174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组 30"/>
          <p:cNvGrpSpPr/>
          <p:nvPr/>
        </p:nvGrpSpPr>
        <p:grpSpPr>
          <a:xfrm>
            <a:off x="4932258" y="2285516"/>
            <a:ext cx="3086983" cy="1281649"/>
            <a:chOff x="5733489" y="1058187"/>
            <a:chExt cx="3086983" cy="1281649"/>
          </a:xfrm>
        </p:grpSpPr>
        <p:cxnSp>
          <p:nvCxnSpPr>
            <p:cNvPr id="42" name="直线箭头连接符 41"/>
            <p:cNvCxnSpPr/>
            <p:nvPr/>
          </p:nvCxnSpPr>
          <p:spPr>
            <a:xfrm flipH="1">
              <a:off x="5733489" y="1696581"/>
              <a:ext cx="296240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8302249" y="1257479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mtClean="0"/>
                <a:t>z</a:t>
              </a:r>
              <a:endParaRPr kumimoji="1" lang="zh-CN" altLang="en-US" dirty="0"/>
            </a:p>
          </p:txBody>
        </p:sp>
        <p:sp>
          <p:nvSpPr>
            <p:cNvPr id="44" name="椭圆 51"/>
            <p:cNvSpPr>
              <a:spLocks noChangeArrowheads="1"/>
            </p:cNvSpPr>
            <p:nvPr/>
          </p:nvSpPr>
          <p:spPr bwMode="auto">
            <a:xfrm>
              <a:off x="6231356" y="1624573"/>
              <a:ext cx="217488" cy="2159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/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9pPr>
            </a:lstStyle>
            <a:p>
              <a:endParaRPr lang="zh-CN" altLang="en-US" sz="1800"/>
            </a:p>
          </p:txBody>
        </p:sp>
        <p:sp>
          <p:nvSpPr>
            <p:cNvPr id="45" name="椭圆 51"/>
            <p:cNvSpPr>
              <a:spLocks noChangeArrowheads="1"/>
            </p:cNvSpPr>
            <p:nvPr/>
          </p:nvSpPr>
          <p:spPr bwMode="auto">
            <a:xfrm>
              <a:off x="7157607" y="1624697"/>
              <a:ext cx="217488" cy="2159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9pPr>
            </a:lstStyle>
            <a:p>
              <a:endParaRPr lang="zh-CN" altLang="en-US" sz="180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188828" y="1058187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115983" y="1060344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023444" y="1970504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z=0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9" name="直线箭头连接符 48"/>
            <p:cNvCxnSpPr/>
            <p:nvPr/>
          </p:nvCxnSpPr>
          <p:spPr>
            <a:xfrm flipH="1" flipV="1">
              <a:off x="6334870" y="1475740"/>
              <a:ext cx="1" cy="522364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线箭头连接符 49"/>
            <p:cNvCxnSpPr/>
            <p:nvPr/>
          </p:nvCxnSpPr>
          <p:spPr>
            <a:xfrm flipH="1" flipV="1">
              <a:off x="7246964" y="1449448"/>
              <a:ext cx="1" cy="52236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矩形 4"/>
          <p:cNvSpPr/>
          <p:nvPr/>
        </p:nvSpPr>
        <p:spPr>
          <a:xfrm>
            <a:off x="997140" y="1131779"/>
            <a:ext cx="3111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Exact model: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quasi 1+0 D</a:t>
            </a:r>
            <a:endParaRPr lang="zh-CN" altLang="en-US" sz="2000" dirty="0"/>
          </a:p>
        </p:txBody>
      </p:sp>
      <p:sp>
        <p:nvSpPr>
          <p:cNvPr id="55" name="矩形 54"/>
          <p:cNvSpPr/>
          <p:nvPr/>
        </p:nvSpPr>
        <p:spPr>
          <a:xfrm>
            <a:off x="4804771" y="1147707"/>
            <a:ext cx="33475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Effective model: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pure 1+0 D</a:t>
            </a:r>
            <a:endParaRPr lang="zh-CN" altLang="en-US" sz="2000" dirty="0"/>
          </a:p>
        </p:txBody>
      </p:sp>
      <p:sp>
        <p:nvSpPr>
          <p:cNvPr id="6" name="左大括号 5"/>
          <p:cNvSpPr/>
          <p:nvPr/>
        </p:nvSpPr>
        <p:spPr>
          <a:xfrm rot="16200000">
            <a:off x="4072782" y="2333067"/>
            <a:ext cx="624150" cy="3658161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2733930" y="4621031"/>
            <a:ext cx="38399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charset="2"/>
              <a:buNone/>
              <a:tabLst/>
              <a:defRPr/>
            </a:pPr>
            <a:r>
              <a:rPr lang="en-US" altLang="zh-CN" sz="2000" dirty="0">
                <a:latin typeface="Arial" charset="0"/>
                <a:cs typeface="Arial" charset="0"/>
              </a:rPr>
              <a:t>s</a:t>
            </a:r>
            <a:r>
              <a:rPr lang="en-US" altLang="zh-CN" sz="2000" dirty="0" smtClean="0">
                <a:latin typeface="Arial" charset="0"/>
                <a:cs typeface="Arial" charset="0"/>
              </a:rPr>
              <a:t>ame </a:t>
            </a:r>
            <a:r>
              <a:rPr lang="en-US" altLang="zh-CN" sz="2000" smtClean="0">
                <a:latin typeface="Arial" charset="0"/>
                <a:cs typeface="Arial" charset="0"/>
              </a:rPr>
              <a:t>scattering amplitude</a:t>
            </a:r>
            <a:endParaRPr lang="en-US" altLang="zh-CN" sz="2000" dirty="0" smtClean="0">
              <a:latin typeface="Arial" charset="0"/>
              <a:cs typeface="Ari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53" y="5373216"/>
            <a:ext cx="2900306" cy="442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55" y="6002229"/>
            <a:ext cx="2887104" cy="412444"/>
          </a:xfrm>
          <a:prstGeom prst="rect">
            <a:avLst/>
          </a:prstGeom>
        </p:spPr>
      </p:pic>
      <p:sp>
        <p:nvSpPr>
          <p:cNvPr id="30" name="左大括号 29"/>
          <p:cNvSpPr/>
          <p:nvPr/>
        </p:nvSpPr>
        <p:spPr>
          <a:xfrm flipH="1">
            <a:off x="3851920" y="5556850"/>
            <a:ext cx="455380" cy="824478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474190" y="5584368"/>
            <a:ext cx="3878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0000FF"/>
                </a:solidFill>
              </a:rPr>
              <a:t>Effective 1D interaction can be controlled via </a:t>
            </a:r>
            <a:r>
              <a:rPr kumimoji="1" lang="en-US" altLang="zh-CN" sz="2200" dirty="0" smtClean="0">
                <a:solidFill>
                  <a:srgbClr val="FF0000"/>
                </a:solidFill>
              </a:rPr>
              <a:t>confinements</a:t>
            </a:r>
            <a:endParaRPr kumimoji="1" lang="zh-CN" alt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9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6"/>
              <p:cNvSpPr txBox="1">
                <a:spLocks noChangeArrowheads="1"/>
              </p:cNvSpPr>
              <p:nvPr/>
            </p:nvSpPr>
            <p:spPr bwMode="auto">
              <a:xfrm>
                <a:off x="142875" y="169476"/>
                <a:ext cx="9253538" cy="704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Control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𝒈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+/−</m:t>
                        </m:r>
                      </m:sub>
                      <m:sup>
                        <m:d>
                          <m:dPr>
                            <m:ctrlP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𝒆𝒇𝒇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via CIR</a:t>
                </a:r>
              </a:p>
            </p:txBody>
          </p:sp>
        </mc:Choice>
        <mc:Fallback xmlns="">
          <p:sp>
            <p:nvSpPr>
              <p:cNvPr id="29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875" y="169476"/>
                <a:ext cx="9253538" cy="704873"/>
              </a:xfrm>
              <a:prstGeom prst="rect">
                <a:avLst/>
              </a:prstGeom>
              <a:blipFill rotWithShape="0">
                <a:blip r:embed="rId3"/>
                <a:stretch>
                  <a:fillRect l="-1318" b="-104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 21"/>
          <p:cNvGrpSpPr/>
          <p:nvPr/>
        </p:nvGrpSpPr>
        <p:grpSpPr>
          <a:xfrm>
            <a:off x="4960037" y="1536353"/>
            <a:ext cx="3392697" cy="2191742"/>
            <a:chOff x="5148064" y="1656293"/>
            <a:chExt cx="3392697" cy="219174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组 30"/>
          <p:cNvGrpSpPr/>
          <p:nvPr/>
        </p:nvGrpSpPr>
        <p:grpSpPr>
          <a:xfrm>
            <a:off x="5652120" y="4581128"/>
            <a:ext cx="3086983" cy="1281649"/>
            <a:chOff x="5733489" y="1058187"/>
            <a:chExt cx="3086983" cy="1281649"/>
          </a:xfrm>
        </p:grpSpPr>
        <p:cxnSp>
          <p:nvCxnSpPr>
            <p:cNvPr id="42" name="直线箭头连接符 41"/>
            <p:cNvCxnSpPr/>
            <p:nvPr/>
          </p:nvCxnSpPr>
          <p:spPr>
            <a:xfrm flipH="1">
              <a:off x="5733489" y="1696581"/>
              <a:ext cx="296240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8302249" y="1257479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mtClean="0"/>
                <a:t>z</a:t>
              </a:r>
              <a:endParaRPr kumimoji="1" lang="zh-CN" altLang="en-US" dirty="0"/>
            </a:p>
          </p:txBody>
        </p:sp>
        <p:sp>
          <p:nvSpPr>
            <p:cNvPr id="44" name="椭圆 51"/>
            <p:cNvSpPr>
              <a:spLocks noChangeArrowheads="1"/>
            </p:cNvSpPr>
            <p:nvPr/>
          </p:nvSpPr>
          <p:spPr bwMode="auto">
            <a:xfrm>
              <a:off x="6231356" y="1624573"/>
              <a:ext cx="217488" cy="2159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/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9pPr>
            </a:lstStyle>
            <a:p>
              <a:endParaRPr lang="zh-CN" altLang="en-US" sz="1800"/>
            </a:p>
          </p:txBody>
        </p:sp>
        <p:sp>
          <p:nvSpPr>
            <p:cNvPr id="45" name="椭圆 51"/>
            <p:cNvSpPr>
              <a:spLocks noChangeArrowheads="1"/>
            </p:cNvSpPr>
            <p:nvPr/>
          </p:nvSpPr>
          <p:spPr bwMode="auto">
            <a:xfrm>
              <a:off x="7157607" y="1624697"/>
              <a:ext cx="217488" cy="2159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9pPr>
            </a:lstStyle>
            <a:p>
              <a:endParaRPr lang="zh-CN" altLang="en-US" sz="180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188828" y="1058187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115983" y="1060344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023444" y="1970504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z=0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9" name="直线箭头连接符 48"/>
            <p:cNvCxnSpPr/>
            <p:nvPr/>
          </p:nvCxnSpPr>
          <p:spPr>
            <a:xfrm flipH="1" flipV="1">
              <a:off x="6334870" y="1475740"/>
              <a:ext cx="1" cy="522364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线箭头连接符 49"/>
            <p:cNvCxnSpPr/>
            <p:nvPr/>
          </p:nvCxnSpPr>
          <p:spPr>
            <a:xfrm flipH="1" flipV="1">
              <a:off x="7246964" y="1449448"/>
              <a:ext cx="1" cy="52236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矩形 4"/>
          <p:cNvSpPr/>
          <p:nvPr/>
        </p:nvSpPr>
        <p:spPr>
          <a:xfrm>
            <a:off x="5558880" y="1044199"/>
            <a:ext cx="3111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Exact model: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quasi 1+0 D</a:t>
            </a:r>
            <a:endParaRPr lang="zh-CN" altLang="en-US" sz="2000" dirty="0"/>
          </a:p>
        </p:txBody>
      </p:sp>
      <p:sp>
        <p:nvSpPr>
          <p:cNvPr id="55" name="矩形 54"/>
          <p:cNvSpPr/>
          <p:nvPr/>
        </p:nvSpPr>
        <p:spPr>
          <a:xfrm>
            <a:off x="5652120" y="4005064"/>
            <a:ext cx="33475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Effective model: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pure 1+0 D</a:t>
            </a:r>
            <a:endParaRPr lang="zh-CN" altLang="en-US" sz="2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74" y="1301371"/>
            <a:ext cx="2636642" cy="4019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963445"/>
            <a:ext cx="2624640" cy="37494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90524" y="2564904"/>
            <a:ext cx="4595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Arial" charset="0"/>
              </a:rPr>
              <a:t>CIR:</a:t>
            </a:r>
            <a:endParaRPr lang="en-US" altLang="zh-CN" sz="2400" dirty="0">
              <a:solidFill>
                <a:schemeClr val="tx1"/>
              </a:solidFill>
              <a:latin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232211" y="3127901"/>
                <a:ext cx="5267084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charset="2"/>
                  <a:buChar char="Ø"/>
                </a:pPr>
                <a:r>
                  <a:rPr lang="en-US" altLang="zh-CN" sz="2000" dirty="0" smtClean="0">
                    <a:latin typeface="Arial" charset="0"/>
                  </a:rPr>
                  <a:t>when </a:t>
                </a:r>
                <a:r>
                  <a:rPr lang="en-US" altLang="zh-CN" sz="2000" dirty="0" err="1">
                    <a:latin typeface="Arial" charset="0"/>
                  </a:rPr>
                  <a:t>a</a:t>
                </a:r>
                <a:r>
                  <a:rPr lang="en-US" altLang="zh-CN" sz="2000" baseline="-25000" dirty="0" err="1">
                    <a:latin typeface="Arial" charset="0"/>
                  </a:rPr>
                  <a:t>z</a:t>
                </a:r>
                <a:r>
                  <a:rPr lang="en-US" altLang="zh-CN" sz="2000" dirty="0">
                    <a:latin typeface="Arial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Arial" charset="0"/>
                  </a:rPr>
                  <a:t> is tuned to some special value</a:t>
                </a:r>
                <a:r>
                  <a:rPr lang="en-US" altLang="zh-CN" sz="2000" dirty="0" smtClean="0">
                    <a:latin typeface="Arial" charset="0"/>
                  </a:rPr>
                  <a:t>, </a:t>
                </a:r>
                <a:r>
                  <a:rPr lang="en-US" altLang="zh-CN" sz="2000" dirty="0" err="1" smtClean="0">
                    <a:solidFill>
                      <a:srgbClr val="FF0000"/>
                    </a:solidFill>
                    <a:latin typeface="Arial" charset="0"/>
                  </a:rPr>
                  <a:t>g</a:t>
                </a:r>
                <a:r>
                  <a:rPr lang="en-US" altLang="zh-CN" sz="2000" baseline="30000" dirty="0" err="1" smtClean="0">
                    <a:solidFill>
                      <a:srgbClr val="FF0000"/>
                    </a:solidFill>
                    <a:latin typeface="Arial" charset="0"/>
                  </a:rPr>
                  <a:t>eff</a:t>
                </a:r>
                <a:r>
                  <a:rPr lang="en-US" altLang="zh-CN" sz="2000" baseline="-25000" dirty="0" smtClean="0">
                    <a:solidFill>
                      <a:srgbClr val="FF0000"/>
                    </a:solidFill>
                    <a:latin typeface="Arial" charset="0"/>
                  </a:rPr>
                  <a:t>+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latin typeface="Arial" charset="0"/>
                  </a:rPr>
                  <a:t> or </a:t>
                </a:r>
                <a:r>
                  <a:rPr lang="en-US" altLang="zh-CN" sz="2000" dirty="0" err="1" smtClean="0">
                    <a:solidFill>
                      <a:srgbClr val="FF0000"/>
                    </a:solidFill>
                    <a:latin typeface="Arial" charset="0"/>
                  </a:rPr>
                  <a:t>g</a:t>
                </a:r>
                <a:r>
                  <a:rPr lang="en-US" altLang="zh-CN" sz="2000" baseline="30000" dirty="0" err="1" smtClean="0">
                    <a:solidFill>
                      <a:srgbClr val="FF0000"/>
                    </a:solidFill>
                    <a:latin typeface="Arial" charset="0"/>
                  </a:rPr>
                  <a:t>eff</a:t>
                </a:r>
                <a:r>
                  <a:rPr lang="en-US" altLang="zh-CN" sz="2000" baseline="-25000" dirty="0" smtClean="0">
                    <a:solidFill>
                      <a:srgbClr val="FF0000"/>
                    </a:solidFill>
                    <a:latin typeface="Arial" charset="0"/>
                  </a:rPr>
                  <a:t>-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latin typeface="Arial" charset="0"/>
                  </a:rPr>
                  <a:t> diverges.</a:t>
                </a:r>
              </a:p>
              <a:p>
                <a:pPr marL="342900" indent="-342900">
                  <a:buFont typeface="Wingdings" charset="2"/>
                  <a:buChar char="Ø"/>
                </a:pPr>
                <a:endParaRPr lang="en-US" altLang="zh-CN" sz="2000" dirty="0">
                  <a:latin typeface="Arial" charset="0"/>
                </a:endParaRPr>
              </a:p>
              <a:p>
                <a:pPr marL="342900" indent="-342900">
                  <a:buFont typeface="Wingdings" charset="2"/>
                  <a:buChar char="Ø"/>
                </a:pPr>
                <a:r>
                  <a:rPr lang="en-US" altLang="zh-CN" sz="2000" dirty="0" smtClean="0">
                    <a:latin typeface="Arial" charset="0"/>
                  </a:rPr>
                  <a:t>As a result, the effective spin-exchange strength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Ω</m:t>
                    </m:r>
                  </m:oMath>
                </a14:m>
                <a:r>
                  <a:rPr lang="en-US" altLang="zh-CN" sz="2000" dirty="0" smtClean="0">
                    <a:solidFill>
                      <a:srgbClr val="FF0000"/>
                    </a:solidFill>
                    <a:latin typeface="Arial" charset="0"/>
                  </a:rPr>
                  <a:t> diverges</a:t>
                </a:r>
                <a:r>
                  <a:rPr lang="en-US" altLang="zh-CN" sz="2000" dirty="0" smtClean="0">
                    <a:latin typeface="Arial" charset="0"/>
                  </a:rPr>
                  <a:t>.</a:t>
                </a:r>
              </a:p>
              <a:p>
                <a:pPr marL="342900" indent="-342900">
                  <a:buFont typeface="Wingdings" charset="2"/>
                  <a:buChar char="Ø"/>
                </a:pPr>
                <a:endParaRPr lang="en-US" altLang="zh-CN" sz="2000" dirty="0">
                  <a:latin typeface="Arial" charset="0"/>
                </a:endParaRPr>
              </a:p>
              <a:p>
                <a:pPr marL="342900" indent="-342900">
                  <a:buFont typeface="Wingdings" charset="2"/>
                  <a:buChar char="Ø"/>
                </a:pPr>
                <a:r>
                  <a:rPr lang="en-US" altLang="zh-CN" sz="2000" dirty="0" smtClean="0">
                    <a:latin typeface="Arial" charset="0"/>
                  </a:rPr>
                  <a:t>Effective 1D interaction can be resonantly controlled in the region near a CIR</a:t>
                </a:r>
                <a:endParaRPr lang="en-US" altLang="zh-CN" sz="2000" dirty="0">
                  <a:latin typeface="Arial" charset="0"/>
                </a:endParaRP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11" y="3127901"/>
                <a:ext cx="5267084" cy="2554545"/>
              </a:xfrm>
              <a:prstGeom prst="rect">
                <a:avLst/>
              </a:prstGeom>
              <a:blipFill rotWithShape="0">
                <a:blip r:embed="rId7"/>
                <a:stretch>
                  <a:fillRect l="-1042" t="-955" r="-1389" b="-35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232211" y="5819994"/>
            <a:ext cx="8345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0000"/>
                </a:solidFill>
              </a:rPr>
              <a:t>To investigate the CIR, it is necessary to calculate the scattering amplitude for the exact model H</a:t>
            </a:r>
            <a:r>
              <a:rPr kumimoji="1" lang="en-US" altLang="zh-CN" sz="2000" baseline="-25000" dirty="0" smtClean="0">
                <a:solidFill>
                  <a:srgbClr val="FF0000"/>
                </a:solidFill>
              </a:rPr>
              <a:t>0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+V </a:t>
            </a:r>
            <a:r>
              <a:rPr kumimoji="1" lang="en-US" altLang="zh-CN" sz="2000" dirty="0" smtClean="0"/>
              <a:t>(“quasi-1D+quasi-0D problem</a:t>
            </a:r>
            <a:r>
              <a:rPr kumimoji="1" lang="en-US" altLang="zh-CN" sz="2000" dirty="0" smtClean="0"/>
              <a:t>”, </a:t>
            </a:r>
            <a:r>
              <a:rPr kumimoji="1" lang="en-US" altLang="zh-CN" sz="2000" dirty="0" smtClean="0">
                <a:solidFill>
                  <a:srgbClr val="0000FF"/>
                </a:solidFill>
              </a:rPr>
              <a:t>difficult due to the coupling between center-of-mass and relative motion in z-direction</a:t>
            </a:r>
            <a:r>
              <a:rPr kumimoji="1" lang="en-US" altLang="zh-CN" sz="2000" dirty="0" smtClean="0"/>
              <a:t>)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739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Our previous works</a:t>
            </a:r>
          </a:p>
        </p:txBody>
      </p:sp>
      <p:grpSp>
        <p:nvGrpSpPr>
          <p:cNvPr id="2" name="组 1"/>
          <p:cNvGrpSpPr/>
          <p:nvPr/>
        </p:nvGrpSpPr>
        <p:grpSpPr>
          <a:xfrm>
            <a:off x="4574381" y="1344235"/>
            <a:ext cx="4536504" cy="1005078"/>
            <a:chOff x="4139952" y="1988840"/>
            <a:chExt cx="4536504" cy="100507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988840"/>
              <a:ext cx="4265744" cy="1005078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7164288" y="2551973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36720" y="257929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813049" y="2560097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740352" y="256504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4690619" y="2866564"/>
            <a:ext cx="4214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1600" dirty="0">
                <a:latin typeface="Times New Roman"/>
                <a:cs typeface="Times New Roman"/>
              </a:rPr>
              <a:t>R. Zhang, D. Zhang, Y. Cheng, W. Chen</a:t>
            </a:r>
            <a:r>
              <a:rPr lang="de-DE" altLang="zh-CN" sz="1600" dirty="0" smtClean="0">
                <a:latin typeface="Times New Roman"/>
                <a:cs typeface="Times New Roman"/>
              </a:rPr>
              <a:t>, PZ </a:t>
            </a:r>
            <a:r>
              <a:rPr lang="de-DE" altLang="zh-CN" sz="1600" dirty="0" err="1" smtClean="0">
                <a:latin typeface="Times New Roman"/>
                <a:cs typeface="Times New Roman"/>
              </a:rPr>
              <a:t>and</a:t>
            </a:r>
            <a:r>
              <a:rPr lang="de-DE" altLang="zh-CN" sz="1600" dirty="0" smtClean="0">
                <a:latin typeface="Times New Roman"/>
                <a:cs typeface="Times New Roman"/>
              </a:rPr>
              <a:t> </a:t>
            </a:r>
            <a:r>
              <a:rPr lang="de-DE" altLang="zh-CN" sz="1600" dirty="0">
                <a:latin typeface="Times New Roman"/>
                <a:cs typeface="Times New Roman"/>
              </a:rPr>
              <a:t>H. </a:t>
            </a:r>
            <a:r>
              <a:rPr lang="de-DE" altLang="zh-CN" sz="1600" dirty="0" err="1" smtClean="0">
                <a:latin typeface="Times New Roman"/>
                <a:cs typeface="Times New Roman"/>
              </a:rPr>
              <a:t>Zhai</a:t>
            </a:r>
            <a:r>
              <a:rPr lang="de-DE" altLang="zh-CN" sz="1600" dirty="0" smtClean="0">
                <a:latin typeface="Times New Roman"/>
                <a:cs typeface="Times New Roman"/>
              </a:rPr>
              <a:t>, PRA</a:t>
            </a:r>
            <a:r>
              <a:rPr lang="de-DE" altLang="zh-CN" sz="1600" dirty="0">
                <a:latin typeface="Times New Roman"/>
                <a:cs typeface="Times New Roman"/>
              </a:rPr>
              <a:t>, </a:t>
            </a:r>
            <a:r>
              <a:rPr lang="de-DE" altLang="zh-CN" sz="1600" b="1" dirty="0">
                <a:latin typeface="Times New Roman"/>
                <a:cs typeface="Times New Roman"/>
              </a:rPr>
              <a:t>93</a:t>
            </a:r>
            <a:r>
              <a:rPr lang="de-DE" altLang="zh-CN" sz="1600" dirty="0">
                <a:latin typeface="Times New Roman"/>
                <a:cs typeface="Times New Roman"/>
              </a:rPr>
              <a:t>, </a:t>
            </a:r>
            <a:r>
              <a:rPr lang="de-DE" altLang="zh-CN" sz="1600" dirty="0" smtClean="0">
                <a:latin typeface="Times New Roman"/>
                <a:cs typeface="Times New Roman"/>
              </a:rPr>
              <a:t>043601 </a:t>
            </a:r>
            <a:r>
              <a:rPr lang="de-DE" altLang="zh-CN" sz="1600" dirty="0">
                <a:latin typeface="Times New Roman"/>
                <a:cs typeface="Times New Roman"/>
              </a:rPr>
              <a:t>(2016</a:t>
            </a:r>
            <a:r>
              <a:rPr lang="de-DE" altLang="zh-CN" sz="1600" dirty="0" smtClean="0">
                <a:latin typeface="Times New Roman"/>
                <a:cs typeface="Times New Roman"/>
              </a:rPr>
              <a:t>)</a:t>
            </a:r>
            <a:r>
              <a:rPr lang="de-DE" altLang="zh-CN" sz="1600" dirty="0">
                <a:latin typeface="Times New Roman"/>
                <a:cs typeface="Times New Roman"/>
              </a:rPr>
              <a:t>.</a:t>
            </a:r>
            <a:r>
              <a:rPr lang="de-DE" altLang="zh-CN" sz="1600" dirty="0" smtClean="0">
                <a:latin typeface="Times New Roman"/>
                <a:cs typeface="Times New Roman"/>
              </a:rPr>
              <a:t> </a:t>
            </a:r>
            <a:endParaRPr lang="de-DE" altLang="zh-CN" sz="1600" dirty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13849" y="1240638"/>
            <a:ext cx="57226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Arial" charset="0"/>
              <a:buChar char="•"/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“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quasi-1D + quasi-1D” : 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18186" y="1873577"/>
            <a:ext cx="4194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000" b="0" dirty="0" smtClean="0"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ignore the axial trap for e-atom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27110" y="2464766"/>
            <a:ext cx="41942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000" b="0" dirty="0" smtClean="0"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study the effect given by the quasi-1D tube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28243" y="3958753"/>
            <a:ext cx="57226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Arial" charset="0"/>
              <a:buChar char="•"/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“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pure-1D + quasi-0D” : </a:t>
            </a:r>
          </a:p>
        </p:txBody>
      </p:sp>
      <p:grpSp>
        <p:nvGrpSpPr>
          <p:cNvPr id="19" name="组 18"/>
          <p:cNvGrpSpPr/>
          <p:nvPr/>
        </p:nvGrpSpPr>
        <p:grpSpPr>
          <a:xfrm>
            <a:off x="4827976" y="4034133"/>
            <a:ext cx="3086983" cy="939917"/>
            <a:chOff x="5733489" y="1058187"/>
            <a:chExt cx="3086983" cy="939917"/>
          </a:xfrm>
        </p:grpSpPr>
        <p:cxnSp>
          <p:nvCxnSpPr>
            <p:cNvPr id="20" name="直线箭头连接符 19"/>
            <p:cNvCxnSpPr/>
            <p:nvPr/>
          </p:nvCxnSpPr>
          <p:spPr>
            <a:xfrm flipH="1">
              <a:off x="5733489" y="1696581"/>
              <a:ext cx="296240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8302249" y="1257479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mtClean="0"/>
                <a:t>z</a:t>
              </a:r>
              <a:endParaRPr kumimoji="1" lang="zh-CN" altLang="en-US" dirty="0"/>
            </a:p>
          </p:txBody>
        </p:sp>
        <p:sp>
          <p:nvSpPr>
            <p:cNvPr id="22" name="椭圆 51"/>
            <p:cNvSpPr>
              <a:spLocks noChangeArrowheads="1"/>
            </p:cNvSpPr>
            <p:nvPr/>
          </p:nvSpPr>
          <p:spPr bwMode="auto">
            <a:xfrm>
              <a:off x="6231356" y="1624573"/>
              <a:ext cx="217488" cy="2159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/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9pPr>
            </a:lstStyle>
            <a:p>
              <a:endParaRPr lang="zh-CN" altLang="en-US" sz="1800"/>
            </a:p>
          </p:txBody>
        </p:sp>
        <p:sp>
          <p:nvSpPr>
            <p:cNvPr id="23" name="椭圆 51"/>
            <p:cNvSpPr>
              <a:spLocks noChangeArrowheads="1"/>
            </p:cNvSpPr>
            <p:nvPr/>
          </p:nvSpPr>
          <p:spPr bwMode="auto">
            <a:xfrm>
              <a:off x="7157607" y="1624697"/>
              <a:ext cx="217488" cy="2159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宋体" charset="-122"/>
                </a:defRPr>
              </a:lvl9pPr>
            </a:lstStyle>
            <a:p>
              <a:endParaRPr lang="zh-CN" altLang="en-US" sz="180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188828" y="1058187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115983" y="1060344"/>
              <a:ext cx="518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直线箭头连接符 26"/>
            <p:cNvCxnSpPr/>
            <p:nvPr/>
          </p:nvCxnSpPr>
          <p:spPr>
            <a:xfrm flipH="1" flipV="1">
              <a:off x="6334870" y="1475740"/>
              <a:ext cx="1" cy="522364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线箭头连接符 29"/>
            <p:cNvCxnSpPr/>
            <p:nvPr/>
          </p:nvCxnSpPr>
          <p:spPr>
            <a:xfrm flipH="1" flipV="1">
              <a:off x="7246964" y="1449448"/>
              <a:ext cx="1" cy="52236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弧 30"/>
          <p:cNvSpPr/>
          <p:nvPr/>
        </p:nvSpPr>
        <p:spPr>
          <a:xfrm>
            <a:off x="6084168" y="3140968"/>
            <a:ext cx="576064" cy="1940268"/>
          </a:xfrm>
          <a:prstGeom prst="arc">
            <a:avLst>
              <a:gd name="adj1" fmla="val 20996360"/>
              <a:gd name="adj2" fmla="val 1121865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104445" y="4618543"/>
            <a:ext cx="41942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000" b="0" dirty="0" smtClean="0"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ignore the transverse motion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endParaRPr lang="en-US" altLang="zh-CN" sz="2000" dirty="0">
              <a:latin typeface="Arial" charset="0"/>
              <a:cs typeface="Arial" charset="0"/>
            </a:endParaRPr>
          </a:p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000" dirty="0"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focus on the effect given by the axial trap of the e-atom</a:t>
            </a:r>
          </a:p>
        </p:txBody>
      </p:sp>
      <p:sp>
        <p:nvSpPr>
          <p:cNvPr id="33" name="矩形 32"/>
          <p:cNvSpPr/>
          <p:nvPr/>
        </p:nvSpPr>
        <p:spPr>
          <a:xfrm>
            <a:off x="4713252" y="5360074"/>
            <a:ext cx="4108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1600" dirty="0">
                <a:latin typeface="Times" charset="0"/>
                <a:ea typeface="Times" charset="0"/>
                <a:cs typeface="Times" charset="0"/>
              </a:rPr>
              <a:t>Y. Cheng, R. </a:t>
            </a:r>
            <a:r>
              <a:rPr lang="de-DE" altLang="zh-CN" sz="1600" dirty="0" smtClean="0">
                <a:latin typeface="Times" charset="0"/>
                <a:ea typeface="Times" charset="0"/>
                <a:cs typeface="Times" charset="0"/>
              </a:rPr>
              <a:t>Zhang,  PZ, </a:t>
            </a:r>
            <a:r>
              <a:rPr lang="en-US" altLang="zh-CN" sz="1600" dirty="0">
                <a:latin typeface="Times" charset="0"/>
                <a:ea typeface="Times" charset="0"/>
                <a:cs typeface="Times" charset="0"/>
              </a:rPr>
              <a:t>H. </a:t>
            </a:r>
            <a:r>
              <a:rPr lang="en-US" altLang="zh-CN" sz="1600" dirty="0" err="1">
                <a:latin typeface="Times" charset="0"/>
                <a:ea typeface="Times" charset="0"/>
                <a:cs typeface="Times" charset="0"/>
              </a:rPr>
              <a:t>Zhai</a:t>
            </a:r>
            <a:r>
              <a:rPr lang="en-US" altLang="zh-CN" sz="1600" dirty="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altLang="zh-CN" sz="1600" dirty="0" smtClean="0">
                <a:latin typeface="Times" charset="0"/>
                <a:ea typeface="Times" charset="0"/>
                <a:cs typeface="Times" charset="0"/>
              </a:rPr>
              <a:t>PRA </a:t>
            </a:r>
            <a:r>
              <a:rPr lang="en-US" altLang="zh-CN" sz="1600" b="1" dirty="0">
                <a:latin typeface="Times" charset="0"/>
                <a:ea typeface="Times" charset="0"/>
                <a:cs typeface="Times" charset="0"/>
              </a:rPr>
              <a:t>96,</a:t>
            </a:r>
            <a:r>
              <a:rPr lang="en-US" altLang="zh-CN" sz="1600" dirty="0">
                <a:latin typeface="Times" charset="0"/>
                <a:ea typeface="Times" charset="0"/>
                <a:cs typeface="Times" charset="0"/>
              </a:rPr>
              <a:t> 063605 (2017</a:t>
            </a:r>
            <a:r>
              <a:rPr lang="en-US" altLang="zh-CN" sz="1600" dirty="0" smtClean="0">
                <a:latin typeface="Times" charset="0"/>
                <a:ea typeface="Times" charset="0"/>
                <a:cs typeface="Times" charset="0"/>
              </a:rPr>
              <a:t>).</a:t>
            </a:r>
            <a:endParaRPr lang="de-DE" altLang="zh-CN" sz="1600" dirty="0">
              <a:latin typeface="Times" charset="0"/>
              <a:ea typeface="Times" charset="0"/>
              <a:cs typeface="Times" charset="0"/>
            </a:endParaRPr>
          </a:p>
        </p:txBody>
      </p:sp>
      <p:cxnSp>
        <p:nvCxnSpPr>
          <p:cNvPr id="15" name="直线箭头连接符 14"/>
          <p:cNvCxnSpPr/>
          <p:nvPr/>
        </p:nvCxnSpPr>
        <p:spPr>
          <a:xfrm>
            <a:off x="6062193" y="3958753"/>
            <a:ext cx="5980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000" y="3670214"/>
            <a:ext cx="268903" cy="1908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/>
              <p:cNvSpPr txBox="1"/>
              <p:nvPr/>
            </p:nvSpPr>
            <p:spPr>
              <a:xfrm>
                <a:off x="297158" y="6091466"/>
                <a:ext cx="83456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 smtClean="0">
                    <a:solidFill>
                      <a:srgbClr val="FF0000"/>
                    </a:solidFill>
                  </a:rPr>
                  <a:t>These results are fine for the cases where </a:t>
                </a:r>
                <a:r>
                  <a:rPr kumimoji="1" lang="en-US" altLang="zh-CN" sz="2000" dirty="0" err="1" smtClean="0">
                    <a:solidFill>
                      <a:srgbClr val="FF0000"/>
                    </a:solidFill>
                  </a:rPr>
                  <a:t>a</a:t>
                </a:r>
                <a:r>
                  <a:rPr kumimoji="1" lang="en-US" altLang="zh-CN" sz="2000" baseline="-25000" dirty="0" err="1" smtClean="0">
                    <a:solidFill>
                      <a:srgbClr val="FF0000"/>
                    </a:solidFill>
                  </a:rPr>
                  <a:t>z</a:t>
                </a:r>
                <a:r>
                  <a:rPr kumimoji="1" lang="en-US" altLang="zh-CN" sz="2000" dirty="0" smtClean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kumimoji="1" lang="en-US" altLang="zh-CN" sz="2000" dirty="0" smtClean="0"/>
                  <a:t> </a:t>
                </a:r>
                <a:r>
                  <a:rPr kumimoji="1" lang="en-US" altLang="zh-CN" sz="2000" dirty="0" smtClean="0">
                    <a:solidFill>
                      <a:srgbClr val="FF0000"/>
                    </a:solidFill>
                  </a:rPr>
                  <a:t>are quite different</a:t>
                </a:r>
                <a:endParaRPr kumimoji="1"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58" y="6091466"/>
                <a:ext cx="8345675" cy="400110"/>
              </a:xfrm>
              <a:prstGeom prst="rect">
                <a:avLst/>
              </a:prstGeom>
              <a:blipFill rotWithShape="0">
                <a:blip r:embed="rId5"/>
                <a:stretch>
                  <a:fillRect l="-804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600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What we do?</a:t>
            </a:r>
          </a:p>
        </p:txBody>
      </p:sp>
      <p:grpSp>
        <p:nvGrpSpPr>
          <p:cNvPr id="36" name="组 35"/>
          <p:cNvGrpSpPr/>
          <p:nvPr/>
        </p:nvGrpSpPr>
        <p:grpSpPr>
          <a:xfrm>
            <a:off x="5751303" y="1317337"/>
            <a:ext cx="3392697" cy="2191742"/>
            <a:chOff x="5148064" y="1656293"/>
            <a:chExt cx="3392697" cy="2191742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0" y="1944155"/>
            <a:ext cx="57184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00FF"/>
              </a:buClr>
              <a:buFont typeface="Arial" charset="0"/>
              <a:buChar char="•"/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We </a:t>
            </a:r>
            <a:r>
              <a:rPr lang="en-US" altLang="zh-CN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exactly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solve the ”</a:t>
            </a:r>
            <a:r>
              <a:rPr lang="en-US" altLang="zh-CN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quasi-1D + qusi-0D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” scattering problem between and derive g</a:t>
            </a:r>
            <a:r>
              <a:rPr lang="en-US" altLang="zh-CN" sz="2000" baseline="-25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+/-</a:t>
            </a:r>
            <a:r>
              <a:rPr lang="en-US" altLang="zh-CN" sz="2000" baseline="30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/>
              <p:cNvSpPr txBox="1"/>
              <p:nvPr/>
            </p:nvSpPr>
            <p:spPr>
              <a:xfrm>
                <a:off x="142875" y="3181089"/>
                <a:ext cx="8588349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charset="2"/>
                  <a:buChar char="Ø"/>
                </a:pPr>
                <a:r>
                  <a:rPr kumimoji="1" lang="en-US" altLang="zh-CN" sz="2000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Physics for the  cases with similar </a:t>
                </a:r>
                <a:r>
                  <a:rPr kumimoji="1" lang="en-US" altLang="zh-CN" sz="2000" dirty="0" err="1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a</a:t>
                </a:r>
                <a:r>
                  <a:rPr kumimoji="1" lang="en-US" altLang="zh-CN" sz="2000" baseline="-25000" dirty="0" err="1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z</a:t>
                </a:r>
                <a:r>
                  <a:rPr kumimoji="1" lang="en-US" altLang="zh-CN" sz="2000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⊥</m:t>
                        </m:r>
                      </m:sub>
                    </m:sSub>
                  </m:oMath>
                </a14:m>
                <a:endParaRPr kumimoji="1" lang="en-US" altLang="zh-CN" sz="20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342900" indent="-342900" algn="just">
                  <a:buFont typeface="Wingdings" charset="2"/>
                  <a:buChar char="Ø"/>
                </a:pPr>
                <a:endParaRPr kumimoji="1" lang="en-US" altLang="zh-CN" sz="2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342900" indent="-342900" algn="just">
                  <a:buFont typeface="Wingdings" charset="2"/>
                  <a:buChar char="Ø"/>
                </a:pPr>
                <a:r>
                  <a:rPr kumimoji="1" lang="en-US" altLang="zh-CN" sz="2000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Quantitatively consistent with the experiment </a:t>
                </a:r>
                <a:r>
                  <a:rPr kumimoji="1" lang="en-US" altLang="zh-CN" sz="2000" dirty="0" smtClean="0">
                    <a:latin typeface="Arial" charset="0"/>
                    <a:ea typeface="Arial" charset="0"/>
                    <a:cs typeface="Arial" charset="0"/>
                  </a:rPr>
                  <a:t> (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L. </a:t>
                </a:r>
                <a:r>
                  <a:rPr kumimoji="1" lang="en-US" altLang="zh-CN" sz="2000" i="1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Riegger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, N. D. </a:t>
                </a:r>
                <a:r>
                  <a:rPr kumimoji="1" lang="en-US" altLang="zh-CN" sz="2000" i="1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Oppong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, M. </a:t>
                </a:r>
                <a:r>
                  <a:rPr kumimoji="1" lang="en-US" altLang="zh-CN" sz="2000" i="1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Hoefer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, D. R. </a:t>
                </a:r>
                <a:r>
                  <a:rPr kumimoji="1" lang="en-US" altLang="zh-CN" sz="2000" i="1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Fernandes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, I. Bloch and Simon </a:t>
                </a:r>
                <a:r>
                  <a:rPr kumimoji="1" lang="en-US" altLang="zh-CN" sz="2000" i="1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Foelling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, PRL </a:t>
                </a:r>
                <a:r>
                  <a:rPr kumimoji="1" lang="en-US" altLang="zh-CN" sz="2000" b="1" i="1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120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, 143601 (2018)</a:t>
                </a:r>
                <a:r>
                  <a:rPr kumimoji="1" lang="en-US" altLang="zh-CN" sz="2000" dirty="0" smtClean="0">
                    <a:latin typeface="Arial" charset="0"/>
                    <a:ea typeface="Arial" charset="0"/>
                    <a:cs typeface="Arial" charset="0"/>
                  </a:rPr>
                  <a:t>), and make predictions for the experiment.</a:t>
                </a:r>
              </a:p>
              <a:p>
                <a:pPr marL="342900" indent="-342900" algn="just">
                  <a:buFont typeface="Wingdings" charset="2"/>
                  <a:buChar char="Ø"/>
                </a:pPr>
                <a:endParaRPr kumimoji="1" lang="en-US" altLang="zh-CN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342900" indent="-342900" algn="just">
                  <a:buFont typeface="Wingdings" charset="2"/>
                  <a:buChar char="Ø"/>
                </a:pPr>
                <a:r>
                  <a:rPr kumimoji="1" lang="en-US" altLang="zh-CN" sz="2000" dirty="0" smtClean="0">
                    <a:latin typeface="Arial" charset="0"/>
                    <a:ea typeface="Arial" charset="0"/>
                    <a:cs typeface="Arial" charset="0"/>
                  </a:rPr>
                  <a:t> Helpful for other quasi-1D problems with impurity (e.g., the possible high-precision </a:t>
                </a:r>
                <a:r>
                  <a:rPr kumimoji="1" lang="en-US" altLang="zh-CN" sz="2000" dirty="0">
                    <a:latin typeface="Arial" charset="0"/>
                    <a:ea typeface="Arial" charset="0"/>
                    <a:cs typeface="Arial" charset="0"/>
                  </a:rPr>
                  <a:t>magnetometer suggested by </a:t>
                </a:r>
                <a:r>
                  <a:rPr kumimoji="1" lang="en-US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K. </a:t>
                </a:r>
                <a:r>
                  <a:rPr kumimoji="1" lang="en-US" altLang="zh-CN" sz="2000" i="1" dirty="0" err="1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Jachymski</a:t>
                </a:r>
                <a:r>
                  <a:rPr kumimoji="1" lang="en-US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, T. </a:t>
                </a:r>
                <a:r>
                  <a:rPr kumimoji="1" lang="en-US" altLang="zh-CN" sz="2000" i="1" dirty="0" err="1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Wasak</a:t>
                </a:r>
                <a:r>
                  <a:rPr kumimoji="1" lang="en-US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, Z. </a:t>
                </a:r>
                <a:r>
                  <a:rPr kumimoji="1" lang="en-US" altLang="zh-CN" sz="2000" i="1" dirty="0" err="1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Idziaszek,P</a:t>
                </a:r>
                <a:r>
                  <a:rPr kumimoji="1" lang="en-US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. S. Julienne, A. </a:t>
                </a:r>
                <a:r>
                  <a:rPr kumimoji="1" lang="en-US" altLang="zh-CN" sz="2000" i="1" dirty="0" err="1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Negretti</a:t>
                </a:r>
                <a:r>
                  <a:rPr kumimoji="1" lang="en-US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, and T. </a:t>
                </a:r>
                <a:r>
                  <a:rPr kumimoji="1" lang="en-US" altLang="zh-CN" sz="2000" i="1" dirty="0" err="1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Calarco</a:t>
                </a:r>
                <a:r>
                  <a:rPr kumimoji="1" lang="en-US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PRL </a:t>
                </a:r>
                <a:r>
                  <a:rPr kumimoji="1" lang="en-US" altLang="zh-CN" sz="2000" b="1" i="1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120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kumimoji="1" lang="en-US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013401 (2018))</a:t>
                </a:r>
                <a:endParaRPr kumimoji="1" lang="zh-CN" altLang="en-US" sz="2000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1" name="文本框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75" y="3181089"/>
                <a:ext cx="8588349" cy="3170099"/>
              </a:xfrm>
              <a:prstGeom prst="rect">
                <a:avLst/>
              </a:prstGeom>
              <a:blipFill rotWithShape="0">
                <a:blip r:embed="rId4"/>
                <a:stretch>
                  <a:fillRect l="-639" t="-962" r="-781" b="-2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11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Our results: CIRs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619" y="3308061"/>
            <a:ext cx="4681109" cy="3632336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0" y="1245671"/>
            <a:ext cx="3392697" cy="2191742"/>
            <a:chOff x="5148064" y="1656293"/>
            <a:chExt cx="3392697" cy="219174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428" y="5353687"/>
            <a:ext cx="467543" cy="2099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7035" y="5425695"/>
            <a:ext cx="467543" cy="209917"/>
          </a:xfrm>
          <a:prstGeom prst="rect">
            <a:avLst/>
          </a:prstGeom>
        </p:spPr>
      </p:pic>
      <p:cxnSp>
        <p:nvCxnSpPr>
          <p:cNvPr id="10" name="直线箭头连接符 9"/>
          <p:cNvCxnSpPr/>
          <p:nvPr/>
        </p:nvCxnSpPr>
        <p:spPr>
          <a:xfrm>
            <a:off x="6033822" y="5635612"/>
            <a:ext cx="315354" cy="457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/>
          <p:cNvCxnSpPr/>
          <p:nvPr/>
        </p:nvCxnSpPr>
        <p:spPr>
          <a:xfrm flipH="1">
            <a:off x="7473020" y="5682632"/>
            <a:ext cx="287263" cy="457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24" y="1459148"/>
            <a:ext cx="2615593" cy="64293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3448" y="1877682"/>
            <a:ext cx="936103" cy="228825"/>
          </a:xfrm>
          <a:prstGeom prst="rect">
            <a:avLst/>
          </a:prstGeom>
        </p:spPr>
      </p:pic>
      <p:cxnSp>
        <p:nvCxnSpPr>
          <p:cNvPr id="19" name="直线连接符 18"/>
          <p:cNvCxnSpPr/>
          <p:nvPr/>
        </p:nvCxnSpPr>
        <p:spPr bwMode="auto">
          <a:xfrm>
            <a:off x="6176875" y="2247805"/>
            <a:ext cx="375232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直线连接符 19"/>
          <p:cNvCxnSpPr/>
          <p:nvPr/>
        </p:nvCxnSpPr>
        <p:spPr bwMode="auto">
          <a:xfrm>
            <a:off x="6665739" y="2247805"/>
            <a:ext cx="375232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文本框 16"/>
          <p:cNvSpPr txBox="1"/>
          <p:nvPr/>
        </p:nvSpPr>
        <p:spPr>
          <a:xfrm>
            <a:off x="4284285" y="2582406"/>
            <a:ext cx="2360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Intensity of </a:t>
            </a:r>
            <a:r>
              <a:rPr kumimoji="1" lang="en-US" altLang="zh-CN" smtClean="0"/>
              <a:t>transverse confinement</a:t>
            </a:r>
            <a:endParaRPr kumimoji="1" lang="zh-CN" altLang="en-US" dirty="0"/>
          </a:p>
        </p:txBody>
      </p:sp>
      <p:cxnSp>
        <p:nvCxnSpPr>
          <p:cNvPr id="22" name="直线箭头连接符 21"/>
          <p:cNvCxnSpPr/>
          <p:nvPr/>
        </p:nvCxnSpPr>
        <p:spPr>
          <a:xfrm flipV="1">
            <a:off x="6063243" y="2323245"/>
            <a:ext cx="301248" cy="3210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6680931" y="2611276"/>
            <a:ext cx="2360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“aspect ratio” of </a:t>
            </a:r>
            <a:r>
              <a:rPr kumimoji="1" lang="en-US" altLang="zh-CN" smtClean="0"/>
              <a:t>the trap of e-atom</a:t>
            </a:r>
            <a:endParaRPr kumimoji="1" lang="zh-CN" altLang="en-US" dirty="0"/>
          </a:p>
        </p:txBody>
      </p:sp>
      <p:cxnSp>
        <p:nvCxnSpPr>
          <p:cNvPr id="27" name="直线箭头连接符 26"/>
          <p:cNvCxnSpPr/>
          <p:nvPr/>
        </p:nvCxnSpPr>
        <p:spPr>
          <a:xfrm flipH="1" flipV="1">
            <a:off x="6853355" y="2323245"/>
            <a:ext cx="315562" cy="3210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/>
              <p:cNvSpPr txBox="1"/>
              <p:nvPr/>
            </p:nvSpPr>
            <p:spPr>
              <a:xfrm>
                <a:off x="506134" y="4057393"/>
                <a:ext cx="3129379" cy="2581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charset="2"/>
                  <a:buChar char="Ø"/>
                </a:pPr>
                <a:r>
                  <a:rPr kumimoji="1" lang="en-US" altLang="zh-CN" sz="2000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Multi CIRs (due to coupling between </a:t>
                </a:r>
                <a:r>
                  <a:rPr kumimoji="1" lang="en-US" altLang="zh-CN" sz="2000" dirty="0" err="1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CoM</a:t>
                </a:r>
                <a:r>
                  <a:rPr kumimoji="1" lang="en-US" altLang="zh-CN" sz="2000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and relative motion)</a:t>
                </a:r>
              </a:p>
              <a:p>
                <a:pPr marL="342900" indent="-342900" algn="just">
                  <a:buFont typeface="Wingdings" charset="2"/>
                  <a:buChar char="Ø"/>
                </a:pPr>
                <a:endParaRPr kumimoji="1" lang="en-US" altLang="zh-CN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342900" indent="-342900" algn="just">
                  <a:buFont typeface="Wingdings" charset="2"/>
                  <a:buChar char="Ø"/>
                </a:pPr>
                <a:r>
                  <a:rPr kumimoji="1" lang="en-US" altLang="zh-CN" sz="2000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Two broadest CIRs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</m:sub>
                    </m:sSub>
                    <m:r>
                      <a:rPr kumimoji="1" lang="en-US" altLang="zh-CN" sz="2000" i="1"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2000" dirty="0"/>
                  <a:t>&gt;</a:t>
                </a:r>
                <a:r>
                  <a:rPr kumimoji="1" lang="en-US" altLang="zh-CN" sz="2000" dirty="0" smtClean="0"/>
                  <a:t>0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</m:sub>
                    </m:sSub>
                    <m:r>
                      <a:rPr kumimoji="1" lang="en-US" altLang="zh-CN" sz="2000" b="0" i="0" smtClean="0">
                        <a:latin typeface="Cambria Math" charset="0"/>
                      </a:rPr>
                      <m:t>&lt;</m:t>
                    </m:r>
                  </m:oMath>
                </a14:m>
                <a:r>
                  <a:rPr kumimoji="1" lang="en-US" altLang="zh-CN" sz="2000" dirty="0" smtClean="0"/>
                  <a:t>0 </a:t>
                </a:r>
                <a:endParaRPr kumimoji="1" lang="zh-CN" altLang="en-US" sz="2000" dirty="0"/>
              </a:p>
              <a:p>
                <a:pPr marL="342900" indent="-342900" algn="just">
                  <a:buFont typeface="Wingdings" charset="2"/>
                  <a:buChar char="Ø"/>
                </a:pPr>
                <a:endParaRPr kumimoji="1" lang="en-US" altLang="zh-CN" sz="20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342900" indent="-342900" algn="just">
                  <a:buFont typeface="Wingdings" charset="2"/>
                  <a:buChar char="Ø"/>
                </a:pPr>
                <a:endParaRPr kumimoji="1" lang="en-US" altLang="zh-CN" sz="2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134" y="4057393"/>
                <a:ext cx="3129379" cy="2581669"/>
              </a:xfrm>
              <a:prstGeom prst="rect">
                <a:avLst/>
              </a:prstGeom>
              <a:blipFill rotWithShape="0">
                <a:blip r:embed="rId9"/>
                <a:stretch>
                  <a:fillRect l="-1754" t="-1182" r="-21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4182" y="1065256"/>
            <a:ext cx="4309988" cy="2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6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Our results: CIRs</a:t>
            </a:r>
          </a:p>
        </p:txBody>
      </p:sp>
      <p:grpSp>
        <p:nvGrpSpPr>
          <p:cNvPr id="9" name="组 8"/>
          <p:cNvGrpSpPr/>
          <p:nvPr/>
        </p:nvGrpSpPr>
        <p:grpSpPr>
          <a:xfrm>
            <a:off x="132077" y="2173168"/>
            <a:ext cx="4053249" cy="3240360"/>
            <a:chOff x="3779912" y="2973657"/>
            <a:chExt cx="4681109" cy="363233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9912" y="2973657"/>
              <a:ext cx="4681109" cy="363233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7721" y="5019283"/>
              <a:ext cx="467543" cy="209917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4328" y="5091291"/>
              <a:ext cx="467543" cy="209917"/>
            </a:xfrm>
            <a:prstGeom prst="rect">
              <a:avLst/>
            </a:prstGeom>
          </p:spPr>
        </p:pic>
        <p:cxnSp>
          <p:nvCxnSpPr>
            <p:cNvPr id="30" name="直线箭头连接符 29"/>
            <p:cNvCxnSpPr/>
            <p:nvPr/>
          </p:nvCxnSpPr>
          <p:spPr>
            <a:xfrm>
              <a:off x="5941115" y="5301208"/>
              <a:ext cx="315354" cy="4570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线箭头连接符 31"/>
            <p:cNvCxnSpPr/>
            <p:nvPr/>
          </p:nvCxnSpPr>
          <p:spPr>
            <a:xfrm flipH="1">
              <a:off x="7380313" y="5348228"/>
              <a:ext cx="287263" cy="4570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939" y="2205887"/>
            <a:ext cx="3794596" cy="309110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300192" y="3356992"/>
            <a:ext cx="1296144" cy="436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6372200" y="4207707"/>
            <a:ext cx="567680" cy="294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474187" y="2420888"/>
            <a:ext cx="567680" cy="323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503" y="3998045"/>
            <a:ext cx="404833" cy="18726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503" y="2809688"/>
            <a:ext cx="404833" cy="18726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12160" y="331185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Multiple CIRs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/>
              <p:cNvSpPr txBox="1"/>
              <p:nvPr/>
            </p:nvSpPr>
            <p:spPr>
              <a:xfrm>
                <a:off x="392799" y="5641576"/>
                <a:ext cx="88902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charset="2"/>
                  <a:buChar char="Ø"/>
                </a:pPr>
                <a:r>
                  <a:rPr kumimoji="1" lang="en-US" altLang="zh-CN" sz="2000" dirty="0" smtClean="0">
                    <a:solidFill>
                      <a:srgbClr val="0000FF"/>
                    </a:solidFill>
                    <a:latin typeface="Arial" charset="0"/>
                    <a:ea typeface="Arial" charset="0"/>
                    <a:cs typeface="Arial" charset="0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sub>
                    </m:sSub>
                    <m:r>
                      <a:rPr kumimoji="1" lang="en-US" altLang="zh-CN" sz="2000" b="0" i="1" smtClean="0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sSub>
                      <m:sSubPr>
                        <m:ctrlPr>
                          <a:rPr kumimoji="1" lang="en-US" altLang="zh-CN" sz="200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kumimoji="1" lang="en-US" altLang="zh-CN" sz="2000" dirty="0" smtClean="0">
                    <a:solidFill>
                      <a:srgbClr val="0000FF"/>
                    </a:solidFill>
                  </a:rPr>
                  <a:t> is large, the CIRs can be realized in weaker confinements </a:t>
                </a:r>
                <a:endParaRPr kumimoji="1" lang="en-US" altLang="zh-CN" sz="2000" dirty="0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342900" indent="-342900" algn="just">
                  <a:buFont typeface="Wingdings" charset="2"/>
                  <a:buChar char="Ø"/>
                </a:pPr>
                <a:endParaRPr kumimoji="1" lang="en-US" altLang="zh-CN" sz="2000" dirty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7" name="文本框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9" y="5641576"/>
                <a:ext cx="8890279" cy="707886"/>
              </a:xfrm>
              <a:prstGeom prst="rect">
                <a:avLst/>
              </a:prstGeom>
              <a:blipFill rotWithShape="0">
                <a:blip r:embed="rId7"/>
                <a:stretch>
                  <a:fillRect l="-617" t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6524600" y="4221088"/>
            <a:ext cx="567680" cy="166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122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Theory-Experiment Comparison </a:t>
            </a:r>
          </a:p>
        </p:txBody>
      </p:sp>
      <p:grpSp>
        <p:nvGrpSpPr>
          <p:cNvPr id="4" name="组 3"/>
          <p:cNvGrpSpPr/>
          <p:nvPr/>
        </p:nvGrpSpPr>
        <p:grpSpPr>
          <a:xfrm>
            <a:off x="172364" y="1612868"/>
            <a:ext cx="3392697" cy="2191742"/>
            <a:chOff x="5148064" y="1656293"/>
            <a:chExt cx="3392697" cy="219174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54371" y="6005960"/>
            <a:ext cx="7640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en-US" altLang="zh-CN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Exp</a:t>
            </a:r>
            <a:r>
              <a:rPr kumimoji="1" lang="en-US" altLang="zh-CN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L</a:t>
            </a:r>
            <a:r>
              <a:rPr kumimoji="1" lang="en-US" altLang="zh-CN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kumimoji="1" lang="en-US" altLang="zh-CN" dirty="0" err="1">
                <a:latin typeface="Arial" charset="0"/>
                <a:ea typeface="Arial" charset="0"/>
                <a:cs typeface="Arial" charset="0"/>
              </a:rPr>
              <a:t>Riegger</a:t>
            </a:r>
            <a:r>
              <a:rPr kumimoji="1" lang="en-US" altLang="zh-CN" dirty="0">
                <a:latin typeface="Arial" charset="0"/>
                <a:ea typeface="Arial" charset="0"/>
                <a:cs typeface="Arial" charset="0"/>
              </a:rPr>
              <a:t>, N. D. </a:t>
            </a:r>
            <a:r>
              <a:rPr kumimoji="1" lang="en-US" altLang="zh-CN" dirty="0" err="1">
                <a:latin typeface="Arial" charset="0"/>
                <a:ea typeface="Arial" charset="0"/>
                <a:cs typeface="Arial" charset="0"/>
              </a:rPr>
              <a:t>Oppong</a:t>
            </a:r>
            <a:r>
              <a:rPr kumimoji="1" lang="en-US" altLang="zh-CN" dirty="0">
                <a:latin typeface="Arial" charset="0"/>
                <a:ea typeface="Arial" charset="0"/>
                <a:cs typeface="Arial" charset="0"/>
              </a:rPr>
              <a:t>, M. </a:t>
            </a:r>
            <a:r>
              <a:rPr kumimoji="1" lang="en-US" altLang="zh-CN" dirty="0" err="1">
                <a:latin typeface="Arial" charset="0"/>
                <a:ea typeface="Arial" charset="0"/>
                <a:cs typeface="Arial" charset="0"/>
              </a:rPr>
              <a:t>Hoefer</a:t>
            </a:r>
            <a:r>
              <a:rPr kumimoji="1" lang="en-US" altLang="zh-CN" dirty="0">
                <a:latin typeface="Arial" charset="0"/>
                <a:ea typeface="Arial" charset="0"/>
                <a:cs typeface="Arial" charset="0"/>
              </a:rPr>
              <a:t>, D. R. </a:t>
            </a:r>
            <a:r>
              <a:rPr kumimoji="1" lang="en-US" altLang="zh-CN" dirty="0" err="1">
                <a:latin typeface="Arial" charset="0"/>
                <a:ea typeface="Arial" charset="0"/>
                <a:cs typeface="Arial" charset="0"/>
              </a:rPr>
              <a:t>Fernandes</a:t>
            </a:r>
            <a:r>
              <a:rPr kumimoji="1" lang="en-US" altLang="zh-CN" dirty="0">
                <a:latin typeface="Arial" charset="0"/>
                <a:ea typeface="Arial" charset="0"/>
                <a:cs typeface="Arial" charset="0"/>
              </a:rPr>
              <a:t>, I. Bloch and Simon </a:t>
            </a:r>
            <a:r>
              <a:rPr kumimoji="1" lang="en-US" altLang="zh-CN" dirty="0" err="1">
                <a:latin typeface="Arial" charset="0"/>
                <a:ea typeface="Arial" charset="0"/>
                <a:cs typeface="Arial" charset="0"/>
              </a:rPr>
              <a:t>Foelling</a:t>
            </a:r>
            <a:r>
              <a:rPr kumimoji="1" lang="en-US" altLang="zh-CN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PRL </a:t>
            </a:r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120</a:t>
            </a:r>
            <a:r>
              <a:rPr kumimoji="1" lang="en-US" altLang="zh-CN" dirty="0">
                <a:latin typeface="Arial" charset="0"/>
                <a:ea typeface="Arial" charset="0"/>
                <a:cs typeface="Arial" charset="0"/>
              </a:rPr>
              <a:t>, 143601 (2018</a:t>
            </a:r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), </a:t>
            </a:r>
            <a:endParaRPr lang="zh-CN" alt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211436" y="1264814"/>
            <a:ext cx="30248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00FF"/>
              </a:buClr>
              <a:buFont typeface="Arial" charset="0"/>
              <a:buChar char="•"/>
            </a:pP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Theory vs Experiment</a:t>
            </a:r>
            <a:endParaRPr lang="en-US" altLang="zh-CN" sz="2000" baseline="300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11436" y="1919005"/>
            <a:ext cx="40316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Optical-lattice induced trapping potentials are approximated as harmonic potentials</a:t>
            </a:r>
          </a:p>
          <a:p>
            <a:pPr marL="342900" indent="-342900" algn="just">
              <a:buFont typeface="Wingdings" charset="2"/>
              <a:buChar char="Ø"/>
            </a:pPr>
            <a:endParaRPr kumimoji="1" lang="en-US" altLang="zh-CN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buFont typeface="Wingdings" charset="2"/>
              <a:buChar char="Ø"/>
            </a:pP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Shallow lattice for g-atoms are ignored. </a:t>
            </a:r>
            <a:endParaRPr kumimoji="1" lang="en-US" altLang="zh-CN" sz="20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buFont typeface="Wingdings" charset="2"/>
              <a:buChar char="Ø"/>
            </a:pPr>
            <a:endParaRPr kumimoji="1" lang="en-US" altLang="zh-CN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200311" y="3920166"/>
            <a:ext cx="30248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00FF"/>
              </a:buClr>
              <a:buFont typeface="Arial" charset="0"/>
              <a:buChar char="•"/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b="0" smtClean="0">
                <a:solidFill>
                  <a:srgbClr val="0000FF"/>
                </a:solidFill>
                <a:latin typeface="Arial" charset="0"/>
                <a:cs typeface="Arial" charset="0"/>
              </a:rPr>
              <a:t>Control parameters:</a:t>
            </a:r>
            <a:endParaRPr lang="en-US" altLang="zh-CN" sz="2000" baseline="300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394" y="4521310"/>
            <a:ext cx="857851" cy="2589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200311" y="4466131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kumimoji="1" lang="en-US" altLang="zh-CN" smtClean="0">
                <a:latin typeface="Arial" charset="0"/>
                <a:ea typeface="Arial" charset="0"/>
                <a:cs typeface="Arial" charset="0"/>
              </a:rPr>
              <a:t>Intensities </a:t>
            </a:r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of optical lattices</a:t>
            </a:r>
            <a:endParaRPr kumimoji="1" lang="en-US" altLang="zh-CN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5025951"/>
            <a:ext cx="3024861" cy="6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3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6"/>
          <p:cNvSpPr txBox="1">
            <a:spLocks noChangeArrowheads="1"/>
          </p:cNvSpPr>
          <p:nvPr/>
        </p:nvSpPr>
        <p:spPr bwMode="auto">
          <a:xfrm>
            <a:off x="252413" y="306388"/>
            <a:ext cx="2270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0000"/>
                </a:solidFill>
                <a:latin typeface="Arial" charset="0"/>
                <a:cs typeface="Arial" charset="0"/>
              </a:rPr>
              <a:t>Outline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3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7204" y="1802696"/>
            <a:ext cx="8419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>
                <a:solidFill>
                  <a:srgbClr val="0000FF"/>
                </a:solidFill>
                <a:latin typeface="Arial" charset="0"/>
                <a:cs typeface="Arial" charset="0"/>
              </a:rPr>
              <a:t>Control of Spin-Exchange Interaction between Alkali-Earth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Atoms</a:t>
            </a:r>
            <a:endParaRPr lang="en-US" altLang="zh-CN" sz="2200" b="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>
              <a:buFont typeface="Arial" pitchFamily="34" charset="0"/>
              <a:buChar char="•"/>
            </a:pPr>
            <a:endParaRPr lang="en-US" altLang="zh-CN" sz="2200" b="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4897" y="3630965"/>
            <a:ext cx="37753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200">
                <a:solidFill>
                  <a:srgbClr val="0000FF"/>
                </a:solidFill>
                <a:latin typeface="Arial" charset="0"/>
                <a:cs typeface="Arial" charset="0"/>
              </a:rPr>
              <a:t> CIR in Quasi 1+0 D system</a:t>
            </a:r>
            <a:endParaRPr lang="en-US" altLang="zh-CN" sz="22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66332" y="2348880"/>
            <a:ext cx="84249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latin typeface="Arial" charset="0"/>
                <a:cs typeface="Arial" charset="0"/>
              </a:rPr>
              <a:t>The problems and results of our work</a:t>
            </a:r>
          </a:p>
          <a:p>
            <a:pPr marL="342900" indent="-342900">
              <a:buClr>
                <a:schemeClr val="tx1"/>
              </a:buClr>
              <a:buFont typeface="Wingdings" charset="2"/>
              <a:buChar char="Ø"/>
            </a:pPr>
            <a:r>
              <a:rPr lang="en-US" altLang="zh-CN" sz="2200" dirty="0" smtClean="0">
                <a:latin typeface="Arial" charset="0"/>
                <a:cs typeface="Arial" charset="0"/>
              </a:rPr>
              <a:t>Structure and interaction of alkali-earth (like) atoms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5551" y="4221088"/>
            <a:ext cx="84249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latin typeface="Arial" charset="0"/>
                <a:cs typeface="Arial" charset="0"/>
              </a:rPr>
              <a:t>Detail of our calculations</a:t>
            </a:r>
          </a:p>
          <a:p>
            <a:pPr marL="342900" indent="-342900">
              <a:buClr>
                <a:schemeClr val="tx1"/>
              </a:buClr>
              <a:buFont typeface="Wingdings" charset="2"/>
              <a:buChar char="Ø"/>
            </a:pPr>
            <a:r>
              <a:rPr lang="en-US" altLang="zh-CN" sz="2200" dirty="0" smtClean="0">
                <a:latin typeface="Arial" charset="0"/>
                <a:cs typeface="Arial" charset="0"/>
              </a:rPr>
              <a:t>Techniques can be generalized to other two-body problems (especially the systems in confinements)</a:t>
            </a:r>
          </a:p>
        </p:txBody>
      </p:sp>
    </p:spTree>
    <p:extLst>
      <p:ext uri="{BB962C8B-B14F-4D97-AF65-F5344CB8AC3E}">
        <p14:creationId xmlns:p14="http://schemas.microsoft.com/office/powerpoint/2010/main" val="12752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44624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Theory-Experiment Comparison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87" y="1612752"/>
            <a:ext cx="4873913" cy="42526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62" y="1612752"/>
            <a:ext cx="3924233" cy="312975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92603" y="836811"/>
            <a:ext cx="2328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0000FF"/>
                </a:solidFill>
              </a:rPr>
              <a:t>Our </a:t>
            </a:r>
            <a:r>
              <a:rPr kumimoji="1" lang="en-US" altLang="zh-CN" sz="2200" dirty="0" smtClean="0">
                <a:solidFill>
                  <a:srgbClr val="0000FF"/>
                </a:solidFill>
              </a:rPr>
              <a:t>theory: </a:t>
            </a:r>
            <a:r>
              <a:rPr kumimoji="1" lang="en-US" altLang="zh-CN" sz="2200" dirty="0" err="1" smtClean="0"/>
              <a:t>g</a:t>
            </a:r>
            <a:r>
              <a:rPr kumimoji="1" lang="en-US" altLang="zh-CN" sz="2200" baseline="-25000" dirty="0" err="1" smtClean="0"/>
              <a:t>+</a:t>
            </a:r>
            <a:r>
              <a:rPr kumimoji="1" lang="en-US" altLang="zh-CN" sz="2200" baseline="30000" dirty="0" err="1" smtClean="0"/>
              <a:t>eff</a:t>
            </a:r>
            <a:endParaRPr kumimoji="1" lang="zh-CN" altLang="en-US" sz="2200" dirty="0"/>
          </a:p>
        </p:txBody>
      </p:sp>
      <p:sp>
        <p:nvSpPr>
          <p:cNvPr id="6" name="矩形 5"/>
          <p:cNvSpPr/>
          <p:nvPr/>
        </p:nvSpPr>
        <p:spPr>
          <a:xfrm>
            <a:off x="964065" y="4241044"/>
            <a:ext cx="3120825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540551" y="836811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0000FF"/>
                </a:solidFill>
              </a:rPr>
              <a:t>Experimental </a:t>
            </a:r>
            <a:r>
              <a:rPr kumimoji="1" lang="en-US" altLang="zh-CN" sz="2200" dirty="0" smtClean="0">
                <a:solidFill>
                  <a:srgbClr val="0000FF"/>
                </a:solidFill>
              </a:rPr>
              <a:t>result: </a:t>
            </a:r>
            <a:r>
              <a:rPr kumimoji="1" lang="en-US" altLang="zh-CN" sz="2200" dirty="0" smtClean="0"/>
              <a:t>spin-flipped atom number </a:t>
            </a:r>
            <a:endParaRPr kumimoji="1" lang="zh-CN" altLang="en-US" sz="2200" dirty="0"/>
          </a:p>
        </p:txBody>
      </p:sp>
      <p:cxnSp>
        <p:nvCxnSpPr>
          <p:cNvPr id="8" name="直线箭头连接符 7"/>
          <p:cNvCxnSpPr/>
          <p:nvPr/>
        </p:nvCxnSpPr>
        <p:spPr>
          <a:xfrm flipH="1" flipV="1">
            <a:off x="5873038" y="3755841"/>
            <a:ext cx="263137" cy="12220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/>
          <p:cNvCxnSpPr/>
          <p:nvPr/>
        </p:nvCxnSpPr>
        <p:spPr>
          <a:xfrm flipH="1" flipV="1">
            <a:off x="5669068" y="3520465"/>
            <a:ext cx="467107" cy="14574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/>
          <p:cNvCxnSpPr/>
          <p:nvPr/>
        </p:nvCxnSpPr>
        <p:spPr>
          <a:xfrm flipV="1">
            <a:off x="6136175" y="3755841"/>
            <a:ext cx="627772" cy="12220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5237019" y="5001149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Two-site approximated theory in the experimental paper </a:t>
            </a:r>
            <a:endParaRPr kumimoji="1"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715061" y="5843032"/>
            <a:ext cx="595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dirty="0" smtClean="0">
                <a:solidFill>
                  <a:srgbClr val="0000FF"/>
                </a:solidFill>
              </a:rPr>
              <a:t>CIR branches (II) and (III) are </a:t>
            </a:r>
            <a:r>
              <a:rPr kumimoji="1" lang="en-US" altLang="zh-CN" smtClean="0">
                <a:solidFill>
                  <a:srgbClr val="0000FF"/>
                </a:solidFill>
              </a:rPr>
              <a:t>clearly observe</a:t>
            </a:r>
            <a:endParaRPr kumimoji="1" lang="en-US" altLang="zh-CN" dirty="0" smtClean="0">
              <a:solidFill>
                <a:srgbClr val="0000FF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04298" y="6228020"/>
            <a:ext cx="595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dirty="0" smtClean="0">
                <a:solidFill>
                  <a:srgbClr val="FF0000"/>
                </a:solidFill>
              </a:rPr>
              <a:t>Broad CIR branch (I) are possibly able to be realized  </a:t>
            </a:r>
          </a:p>
        </p:txBody>
      </p:sp>
    </p:spTree>
    <p:extLst>
      <p:ext uri="{BB962C8B-B14F-4D97-AF65-F5344CB8AC3E}">
        <p14:creationId xmlns:p14="http://schemas.microsoft.com/office/powerpoint/2010/main" val="43286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Summary</a:t>
            </a:r>
          </a:p>
        </p:txBody>
      </p:sp>
      <p:grpSp>
        <p:nvGrpSpPr>
          <p:cNvPr id="15" name="组 14"/>
          <p:cNvGrpSpPr/>
          <p:nvPr/>
        </p:nvGrpSpPr>
        <p:grpSpPr>
          <a:xfrm>
            <a:off x="5364088" y="1556792"/>
            <a:ext cx="3392697" cy="2191742"/>
            <a:chOff x="5148064" y="1656293"/>
            <a:chExt cx="3392697" cy="219174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2" y="4174855"/>
            <a:ext cx="2902711" cy="23027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072" y="4292942"/>
            <a:ext cx="2611869" cy="206653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336" y="4249935"/>
            <a:ext cx="3231097" cy="2489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158790" y="1138717"/>
                <a:ext cx="5374169" cy="2886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charset="2"/>
                  <a:buChar char="Ø"/>
                </a:pPr>
                <a:r>
                  <a:rPr kumimoji="1" lang="en-US" altLang="zh-CN" dirty="0" smtClean="0">
                    <a:latin typeface="Arial" charset="0"/>
                    <a:ea typeface="Arial" charset="0"/>
                    <a:cs typeface="Arial" charset="0"/>
                  </a:rPr>
                  <a:t>We exactly solved the “quasi-1D + quasi-0D” problem.</a:t>
                </a:r>
              </a:p>
              <a:p>
                <a:pPr marL="342900" indent="-342900" algn="just">
                  <a:buFont typeface="Wingdings" charset="2"/>
                  <a:buChar char="Ø"/>
                </a:pPr>
                <a:endParaRPr kumimoji="1" lang="en-US" altLang="zh-CN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342900" indent="-342900" algn="just">
                  <a:buFont typeface="Wingdings" charset="2"/>
                  <a:buChar char="Ø"/>
                </a:pPr>
                <a:r>
                  <a:rPr kumimoji="1" lang="en-US" altLang="zh-CN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Two broadest CIRs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</m:sub>
                    </m:sSub>
                    <m:r>
                      <a:rPr kumimoji="1" lang="en-US" altLang="zh-CN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dirty="0">
                    <a:solidFill>
                      <a:schemeClr val="tx1"/>
                    </a:solidFill>
                  </a:rPr>
                  <a:t>&gt;</a:t>
                </a:r>
                <a:r>
                  <a:rPr kumimoji="1" lang="en-US" altLang="zh-CN" dirty="0" smtClean="0">
                    <a:solidFill>
                      <a:schemeClr val="tx1"/>
                    </a:solidFill>
                  </a:rPr>
                  <a:t>0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</m:sub>
                    </m:sSub>
                    <m:r>
                      <a:rPr kumimoji="1" lang="en-US" altLang="zh-CN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&lt;</m:t>
                    </m:r>
                  </m:oMath>
                </a14:m>
                <a:r>
                  <a:rPr kumimoji="1" lang="en-US" altLang="zh-CN" dirty="0" smtClean="0">
                    <a:solidFill>
                      <a:schemeClr val="tx1"/>
                    </a:solidFill>
                  </a:rPr>
                  <a:t>0 </a:t>
                </a:r>
              </a:p>
              <a:p>
                <a:pPr marL="342900" indent="-342900" algn="just">
                  <a:buFont typeface="Wingdings" charset="2"/>
                  <a:buChar char="Ø"/>
                </a:pPr>
                <a:endParaRPr kumimoji="1" lang="en-US" altLang="zh-CN" dirty="0">
                  <a:solidFill>
                    <a:schemeClr val="tx1"/>
                  </a:solidFill>
                </a:endParaRPr>
              </a:p>
              <a:p>
                <a:pPr marL="342900" indent="-342900" algn="just">
                  <a:buFont typeface="Wingdings" charset="2"/>
                  <a:buChar char="Ø"/>
                </a:pPr>
                <a:r>
                  <a:rPr kumimoji="1" lang="en-US" altLang="zh-CN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sub>
                    </m:sSub>
                    <m:r>
                      <a:rPr kumimoji="1" lang="en-US" altLang="zh-CN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sSub>
                      <m:sSubPr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chemeClr val="tx1"/>
                    </a:solidFill>
                  </a:rPr>
                  <a:t> is large, the CIRs can be realized in weaker </a:t>
                </a:r>
                <a:r>
                  <a:rPr kumimoji="1" lang="en-US" altLang="zh-CN" dirty="0" smtClean="0">
                    <a:solidFill>
                      <a:schemeClr val="tx1"/>
                    </a:solidFill>
                  </a:rPr>
                  <a:t>confinements</a:t>
                </a:r>
              </a:p>
              <a:p>
                <a:pPr marL="342900" indent="-342900" algn="just">
                  <a:buFont typeface="Wingdings" charset="2"/>
                  <a:buChar char="Ø"/>
                </a:pPr>
                <a:endParaRPr kumimoji="1" lang="en-US" altLang="zh-CN" dirty="0">
                  <a:solidFill>
                    <a:schemeClr val="tx1"/>
                  </a:solidFill>
                </a:endParaRPr>
              </a:p>
              <a:p>
                <a:pPr marL="342900" indent="-342900" algn="just">
                  <a:buFont typeface="Wingdings" charset="2"/>
                  <a:buChar char="Ø"/>
                </a:pPr>
                <a:r>
                  <a:rPr kumimoji="1" lang="en-US" altLang="zh-CN" dirty="0" smtClean="0">
                    <a:solidFill>
                      <a:schemeClr val="tx1"/>
                    </a:solidFill>
                  </a:rPr>
                  <a:t>Quantitatively consistent with the experiment. A new broad CIR branch is predicted </a:t>
                </a:r>
                <a:endParaRPr kumimoji="1" lang="en-US" altLang="zh-CN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90" y="1138717"/>
                <a:ext cx="5374169" cy="2886816"/>
              </a:xfrm>
              <a:prstGeom prst="rect">
                <a:avLst/>
              </a:prstGeom>
              <a:blipFill rotWithShape="0">
                <a:blip r:embed="rId7"/>
                <a:stretch>
                  <a:fillRect l="-680" t="-1268" r="-1020" b="-25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5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6"/>
          <p:cNvSpPr txBox="1">
            <a:spLocks noChangeArrowheads="1"/>
          </p:cNvSpPr>
          <p:nvPr/>
        </p:nvSpPr>
        <p:spPr bwMode="auto">
          <a:xfrm>
            <a:off x="252413" y="306388"/>
            <a:ext cx="2270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0000"/>
                </a:solidFill>
                <a:latin typeface="Arial" charset="0"/>
                <a:cs typeface="Arial" charset="0"/>
              </a:rPr>
              <a:t>Outline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3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7204" y="1802696"/>
            <a:ext cx="8419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bg2"/>
              </a:buClr>
              <a:buFont typeface="Arial" pitchFamily="34" charset="0"/>
              <a:buChar char="•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>
                <a:solidFill>
                  <a:schemeClr val="bg2"/>
                </a:solidFill>
                <a:latin typeface="Arial" charset="0"/>
                <a:cs typeface="Arial" charset="0"/>
              </a:rPr>
              <a:t>Control of Spin-Exchange Interaction between Alkali-Earth </a:t>
            </a:r>
            <a:r>
              <a:rPr lang="en-US" altLang="zh-CN" sz="22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Atoms</a:t>
            </a:r>
            <a:endParaRPr lang="en-US" altLang="zh-CN" sz="2200" b="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>
              <a:buFont typeface="Arial" pitchFamily="34" charset="0"/>
              <a:buChar char="•"/>
            </a:pPr>
            <a:endParaRPr lang="en-US" altLang="zh-CN" sz="2200" b="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4897" y="3630965"/>
            <a:ext cx="37753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200">
                <a:solidFill>
                  <a:srgbClr val="0000FF"/>
                </a:solidFill>
                <a:latin typeface="Arial" charset="0"/>
                <a:cs typeface="Arial" charset="0"/>
              </a:rPr>
              <a:t> CIR in Quasi 1+0 D system</a:t>
            </a:r>
            <a:endParaRPr lang="en-US" altLang="zh-CN" sz="22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66332" y="2348880"/>
            <a:ext cx="84249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bg2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The problems and results of our work</a:t>
            </a:r>
          </a:p>
          <a:p>
            <a:pPr marL="342900" indent="-342900">
              <a:buClr>
                <a:schemeClr val="bg2"/>
              </a:buClr>
              <a:buFont typeface="Wingdings" charset="2"/>
              <a:buChar char="Ø"/>
            </a:pPr>
            <a:r>
              <a:rPr lang="en-US" altLang="zh-CN" sz="22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Structure and interaction of alkali-earth (like) atoms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5551" y="4221088"/>
            <a:ext cx="84249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latin typeface="Arial" charset="0"/>
                <a:cs typeface="Arial" charset="0"/>
              </a:rPr>
              <a:t>Detail of our calculations</a:t>
            </a:r>
          </a:p>
          <a:p>
            <a:pPr marL="342900" indent="-342900">
              <a:buClr>
                <a:schemeClr val="tx1"/>
              </a:buClr>
              <a:buFont typeface="Wingdings" charset="2"/>
              <a:buChar char="Ø"/>
            </a:pPr>
            <a:r>
              <a:rPr lang="en-US" altLang="zh-CN" sz="2200" dirty="0" smtClean="0">
                <a:latin typeface="Arial" charset="0"/>
                <a:cs typeface="Arial" charset="0"/>
              </a:rPr>
              <a:t>Techniques can be generalized to other two-body problems (especially the systems in confinements)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2413" y="5751802"/>
            <a:ext cx="8026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We use the approach of P</a:t>
            </a:r>
            <a:r>
              <a:rPr kumimoji="1" lang="en-US" altLang="zh-CN" dirty="0">
                <a:solidFill>
                  <a:srgbClr val="0000FF"/>
                </a:solidFill>
              </a:rPr>
              <a:t>. </a:t>
            </a:r>
            <a:r>
              <a:rPr kumimoji="1" lang="en-US" altLang="zh-CN" dirty="0" err="1">
                <a:solidFill>
                  <a:srgbClr val="0000FF"/>
                </a:solidFill>
              </a:rPr>
              <a:t>Massignan</a:t>
            </a:r>
            <a:r>
              <a:rPr kumimoji="1" lang="en-US" altLang="zh-CN" dirty="0">
                <a:solidFill>
                  <a:srgbClr val="0000FF"/>
                </a:solidFill>
              </a:rPr>
              <a:t> and Y. </a:t>
            </a:r>
            <a:r>
              <a:rPr kumimoji="1" lang="en-US" altLang="zh-CN" dirty="0" err="1">
                <a:solidFill>
                  <a:srgbClr val="0000FF"/>
                </a:solidFill>
              </a:rPr>
              <a:t>Castin</a:t>
            </a:r>
            <a:r>
              <a:rPr kumimoji="1" lang="en-US" altLang="zh-CN" dirty="0">
                <a:solidFill>
                  <a:srgbClr val="0000FF"/>
                </a:solidFill>
              </a:rPr>
              <a:t>, </a:t>
            </a:r>
            <a:r>
              <a:rPr kumimoji="1" lang="en-US" altLang="zh-CN" dirty="0" smtClean="0">
                <a:solidFill>
                  <a:srgbClr val="0000FF"/>
                </a:solidFill>
              </a:rPr>
              <a:t>PRA 74</a:t>
            </a:r>
            <a:r>
              <a:rPr kumimoji="1" lang="zh-CN" altLang="en-US" dirty="0">
                <a:solidFill>
                  <a:srgbClr val="0000FF"/>
                </a:solidFill>
              </a:rPr>
              <a:t>，</a:t>
            </a:r>
            <a:r>
              <a:rPr kumimoji="1" lang="en-US" altLang="zh-CN" dirty="0" smtClean="0">
                <a:solidFill>
                  <a:srgbClr val="0000FF"/>
                </a:solidFill>
              </a:rPr>
              <a:t>013616 </a:t>
            </a:r>
            <a:r>
              <a:rPr kumimoji="1" lang="en-US" altLang="zh-CN" dirty="0">
                <a:solidFill>
                  <a:srgbClr val="0000FF"/>
                </a:solidFill>
              </a:rPr>
              <a:t>(2006</a:t>
            </a:r>
            <a:r>
              <a:rPr kumimoji="1" lang="en-US" altLang="zh-CN" dirty="0" smtClean="0">
                <a:solidFill>
                  <a:srgbClr val="0000FF"/>
                </a:solidFill>
              </a:rPr>
              <a:t>) (pure-3D + quasi-0D)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Hamiltonian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18214" y="1664009"/>
            <a:ext cx="57226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Exact Hamiltonian: </a:t>
            </a:r>
          </a:p>
        </p:txBody>
      </p:sp>
      <p:grpSp>
        <p:nvGrpSpPr>
          <p:cNvPr id="3" name="组 2"/>
          <p:cNvGrpSpPr/>
          <p:nvPr/>
        </p:nvGrpSpPr>
        <p:grpSpPr>
          <a:xfrm>
            <a:off x="4765197" y="1225184"/>
            <a:ext cx="3392697" cy="2191742"/>
            <a:chOff x="5148064" y="1656293"/>
            <a:chExt cx="3392697" cy="219174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518" y="3408853"/>
            <a:ext cx="3033448" cy="7142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123" y="4337007"/>
            <a:ext cx="4355816" cy="7152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3273" y="5535320"/>
            <a:ext cx="2478272" cy="660378"/>
          </a:xfrm>
          <a:prstGeom prst="rect">
            <a:avLst/>
          </a:prstGeom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11560" y="3507159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smtClean="0">
                <a:solidFill>
                  <a:srgbClr val="0000FF"/>
                </a:solidFill>
                <a:latin typeface="Arial" charset="0"/>
                <a:cs typeface="Arial" charset="0"/>
              </a:rPr>
              <a:t>Free Hamiltonian: </a:t>
            </a:r>
            <a:endParaRPr lang="en-US" altLang="zh-CN" sz="20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611560" y="4494579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transverse </a:t>
            </a:r>
            <a:r>
              <a:rPr lang="en-US" altLang="zh-CN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relative motion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: 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92524" y="5603187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axial motion of e-atom: </a:t>
            </a: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71818" y="4819652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latin typeface="Arial" charset="0"/>
                <a:cs typeface="Arial" charset="0"/>
              </a:rPr>
              <a:t> (</a:t>
            </a:r>
            <a:r>
              <a:rPr lang="en-US" altLang="zh-CN" sz="2000" b="0" smtClean="0">
                <a:latin typeface="Arial" charset="0"/>
                <a:cs typeface="Arial" charset="0"/>
              </a:rPr>
              <a:t>2D oscillator)</a:t>
            </a:r>
            <a:endParaRPr lang="en-US" altLang="zh-CN" sz="2000" dirty="0" smtClean="0">
              <a:latin typeface="Arial" charset="0"/>
              <a:cs typeface="Arial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592523" y="5932090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latin typeface="Arial" charset="0"/>
                <a:cs typeface="Arial" charset="0"/>
              </a:rPr>
              <a:t> (</a:t>
            </a:r>
            <a:r>
              <a:rPr lang="en-US" altLang="zh-CN" sz="2000" dirty="0">
                <a:latin typeface="Arial" charset="0"/>
                <a:cs typeface="Arial" charset="0"/>
              </a:rPr>
              <a:t>1</a:t>
            </a:r>
            <a:r>
              <a:rPr lang="en-US" altLang="zh-CN" sz="2000" b="0" dirty="0" smtClean="0">
                <a:latin typeface="Arial" charset="0"/>
                <a:cs typeface="Arial" charset="0"/>
              </a:rPr>
              <a:t>D oscillator)</a:t>
            </a:r>
            <a:endParaRPr lang="en-US" altLang="zh-CN" sz="2000" dirty="0" smtClean="0">
              <a:latin typeface="Arial" charset="0"/>
              <a:cs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97" y="2429398"/>
            <a:ext cx="1920795" cy="3389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3934" y="2466418"/>
            <a:ext cx="1052695" cy="2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Eigen-state of H</a:t>
            </a:r>
            <a:r>
              <a:rPr lang="en-US" altLang="zh-CN" sz="2800" baseline="-25000" dirty="0" smtClean="0">
                <a:solidFill>
                  <a:srgbClr val="FF0000"/>
                </a:solidFill>
                <a:latin typeface="Arial" charset="0"/>
              </a:rPr>
              <a:t>0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5508104" y="1268760"/>
            <a:ext cx="3392697" cy="2191742"/>
            <a:chOff x="5148064" y="1656293"/>
            <a:chExt cx="3392697" cy="219174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74" y="1410972"/>
            <a:ext cx="3033448" cy="7142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79" y="3029627"/>
            <a:ext cx="5151966" cy="3284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79" y="3613151"/>
            <a:ext cx="3312368" cy="350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4142852" y="3594636"/>
                <a:ext cx="33819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 smtClean="0">
                    <a:solidFill>
                      <a:srgbClr val="FF0000"/>
                    </a:solidFill>
                  </a:rPr>
                  <a:t>Independent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⊥</m:t>
                        </m:r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dirty="0" smtClean="0">
                    <a:solidFill>
                      <a:srgbClr val="FF0000"/>
                    </a:solidFill>
                  </a:rPr>
                  <a:t>!</a:t>
                </a:r>
                <a:endParaRPr kumimoji="1"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852" y="3594636"/>
                <a:ext cx="3381995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625" t="-41667" b="-9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179" y="4530804"/>
            <a:ext cx="3691073" cy="610501"/>
          </a:xfrm>
          <a:prstGeom prst="rect">
            <a:avLst/>
          </a:prstGeom>
        </p:spPr>
      </p:pic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403916" y="2386502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smtClean="0">
                <a:solidFill>
                  <a:srgbClr val="0000FF"/>
                </a:solidFill>
                <a:latin typeface="Arial" charset="0"/>
                <a:cs typeface="Arial" charset="0"/>
              </a:rPr>
              <a:t>transverse relative motion:</a:t>
            </a:r>
            <a:endParaRPr lang="en-US" altLang="zh-CN" sz="20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428397" y="4086827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axial motion of e-atom: 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28397" y="5344833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eigen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-state of H</a:t>
            </a:r>
            <a:r>
              <a:rPr lang="en-US" altLang="zh-CN" sz="2000" baseline="-25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0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: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474" y="5816698"/>
            <a:ext cx="3528392" cy="365006"/>
          </a:xfrm>
          <a:prstGeom prst="rect">
            <a:avLst/>
          </a:prstGeom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479504" y="5221369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eigen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-value of H</a:t>
            </a:r>
            <a:r>
              <a:rPr lang="en-US" altLang="zh-CN" sz="2000" baseline="-25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0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: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6213" y="5700365"/>
            <a:ext cx="3715092" cy="5369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5797" y="3628455"/>
            <a:ext cx="2163564" cy="3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0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 2"/>
          <p:cNvGrpSpPr/>
          <p:nvPr/>
        </p:nvGrpSpPr>
        <p:grpSpPr>
          <a:xfrm>
            <a:off x="5976823" y="1836496"/>
            <a:ext cx="2952328" cy="2016224"/>
            <a:chOff x="5148064" y="1656293"/>
            <a:chExt cx="3392697" cy="219174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252180" y="274323"/>
            <a:ext cx="92535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>
                <a:solidFill>
                  <a:srgbClr val="FF0000"/>
                </a:solidFill>
                <a:latin typeface="Arial" charset="0"/>
              </a:rPr>
              <a:t>Incident state </a:t>
            </a:r>
            <a:r>
              <a:rPr lang="en-US" altLang="zh-CN" sz="2800" smtClean="0">
                <a:solidFill>
                  <a:srgbClr val="FF0000"/>
                </a:solidFill>
                <a:latin typeface="Arial" charset="0"/>
              </a:rPr>
              <a:t>wave function and Free </a:t>
            </a:r>
            <a:r>
              <a:rPr lang="en-US" altLang="zh-CN" sz="2800">
                <a:solidFill>
                  <a:srgbClr val="FF0000"/>
                </a:solidFill>
                <a:latin typeface="Arial" charset="0"/>
              </a:rPr>
              <a:t>Green’s </a:t>
            </a:r>
            <a:r>
              <a:rPr lang="en-US" altLang="zh-CN" sz="2800" smtClean="0">
                <a:solidFill>
                  <a:srgbClr val="FF0000"/>
                </a:solidFill>
                <a:latin typeface="Arial" charset="0"/>
              </a:rPr>
              <a:t>function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89" y="5689780"/>
            <a:ext cx="5530315" cy="493779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46508" y="5055127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free-Green’s function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67424" y="1720776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smtClean="0">
                <a:solidFill>
                  <a:srgbClr val="0000FF"/>
                </a:solidFill>
                <a:latin typeface="Arial" charset="0"/>
                <a:cs typeface="Arial" charset="0"/>
              </a:rPr>
              <a:t>incident wave function</a:t>
            </a:r>
            <a:endParaRPr lang="en-US" altLang="zh-CN" sz="20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08" y="2379057"/>
            <a:ext cx="5314951" cy="6579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89" y="4064586"/>
            <a:ext cx="2039127" cy="540574"/>
          </a:xfrm>
          <a:prstGeom prst="rect">
            <a:avLst/>
          </a:prstGeom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45590" y="3465431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smtClean="0">
                <a:solidFill>
                  <a:srgbClr val="0000FF"/>
                </a:solidFill>
                <a:latin typeface="Arial" charset="0"/>
                <a:cs typeface="Arial" charset="0"/>
              </a:rPr>
              <a:t>scattering energy</a:t>
            </a:r>
            <a:endParaRPr lang="en-US" altLang="zh-CN" sz="20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598139" y="4469050"/>
            <a:ext cx="3360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smtClean="0">
                <a:latin typeface="Arial" charset="0"/>
                <a:cs typeface="Arial" charset="0"/>
              </a:rPr>
              <a:t> </a:t>
            </a:r>
            <a:r>
              <a:rPr lang="en-US" altLang="zh-CN" sz="2000" smtClean="0">
                <a:latin typeface="Arial" charset="0"/>
                <a:cs typeface="Arial" charset="0"/>
              </a:rPr>
              <a:t>low-energy condition</a:t>
            </a:r>
            <a:endParaRPr lang="en-US" altLang="zh-CN" sz="2000" dirty="0" smtClean="0">
              <a:latin typeface="Arial" charset="0"/>
              <a:cs typeface="Arial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679" y="3794451"/>
            <a:ext cx="3120672" cy="8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0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 2"/>
          <p:cNvGrpSpPr/>
          <p:nvPr/>
        </p:nvGrpSpPr>
        <p:grpSpPr>
          <a:xfrm>
            <a:off x="6012160" y="1452521"/>
            <a:ext cx="2952328" cy="2016224"/>
            <a:chOff x="5148064" y="1656293"/>
            <a:chExt cx="3392697" cy="219174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15915" y="415185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err="1" smtClean="0">
                <a:solidFill>
                  <a:srgbClr val="FF0000"/>
                </a:solidFill>
                <a:latin typeface="Arial" charset="0"/>
              </a:rPr>
              <a:t>Lippman</a:t>
            </a:r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-Schwinger equation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8927" y="2464491"/>
            <a:ext cx="4679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Lippman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-Schwinger equation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411369"/>
            <a:ext cx="8437661" cy="4814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211" y="5440787"/>
            <a:ext cx="2278181" cy="292469"/>
          </a:xfrm>
          <a:prstGeom prst="rect">
            <a:avLst/>
          </a:prstGeom>
        </p:spPr>
      </p:pic>
      <p:cxnSp>
        <p:nvCxnSpPr>
          <p:cNvPr id="10" name="直线箭头连接符 9"/>
          <p:cNvCxnSpPr/>
          <p:nvPr/>
        </p:nvCxnSpPr>
        <p:spPr>
          <a:xfrm flipV="1">
            <a:off x="6906459" y="3861048"/>
            <a:ext cx="0" cy="6685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684891" y="4704639"/>
            <a:ext cx="15121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smtClean="0">
                <a:solidFill>
                  <a:srgbClr val="0000FF"/>
                </a:solidFill>
                <a:latin typeface="Arial" charset="0"/>
                <a:cs typeface="Arial" charset="0"/>
              </a:rPr>
              <a:t>interaction</a:t>
            </a:r>
            <a:endParaRPr lang="en-US" altLang="zh-CN" sz="20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3746704" y="5344009"/>
            <a:ext cx="25978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smtClean="0">
                <a:solidFill>
                  <a:srgbClr val="0000FF"/>
                </a:solidFill>
                <a:latin typeface="Arial" charset="0"/>
                <a:cs typeface="Arial" charset="0"/>
              </a:rPr>
              <a:t>relative position</a:t>
            </a:r>
            <a:endParaRPr lang="en-US" altLang="zh-CN" sz="20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713" y="4620202"/>
            <a:ext cx="3144468" cy="51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8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15915" y="415185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err="1" smtClean="0">
                <a:solidFill>
                  <a:srgbClr val="FF0000"/>
                </a:solidFill>
                <a:latin typeface="Arial" charset="0"/>
              </a:rPr>
              <a:t>Lippman</a:t>
            </a:r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-Schwinger equation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0269" y="1511654"/>
            <a:ext cx="4679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Lippman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-Schwinger equation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130908"/>
            <a:ext cx="7453771" cy="559908"/>
          </a:xfrm>
          <a:prstGeom prst="rect">
            <a:avLst/>
          </a:prstGeom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997" y="2901573"/>
            <a:ext cx="4679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regularized wave function</a:t>
            </a:r>
          </a:p>
        </p:txBody>
      </p:sp>
      <p:cxnSp>
        <p:nvCxnSpPr>
          <p:cNvPr id="9" name="直线连接符 8"/>
          <p:cNvCxnSpPr/>
          <p:nvPr/>
        </p:nvCxnSpPr>
        <p:spPr>
          <a:xfrm>
            <a:off x="7098899" y="2708920"/>
            <a:ext cx="525879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04" y="3475701"/>
            <a:ext cx="5351216" cy="673379"/>
          </a:xfrm>
          <a:prstGeom prst="rect">
            <a:avLst/>
          </a:prstGeom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86997" y="4533855"/>
            <a:ext cx="4679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 the following we will:</a:t>
            </a: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147209" y="4981142"/>
            <a:ext cx="79531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charset="2"/>
              <a:buChar char="Ø"/>
            </a:pPr>
            <a:r>
              <a:rPr lang="en-US" altLang="zh-CN" sz="2000" b="0" dirty="0" smtClean="0"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prove that the scattering amplitude is determined by the function  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10" y="5013176"/>
            <a:ext cx="691638" cy="341328"/>
          </a:xfrm>
          <a:prstGeom prst="rect">
            <a:avLst/>
          </a:prstGeom>
        </p:spPr>
      </p:pic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47209" y="5553664"/>
            <a:ext cx="41367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charset="2"/>
              <a:buChar char="Ø"/>
            </a:pPr>
            <a:r>
              <a:rPr lang="en-US" altLang="zh-CN" sz="2000" b="0" dirty="0" smtClean="0"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derive </a:t>
            </a:r>
            <a:r>
              <a:rPr lang="en-US" altLang="zh-CN" sz="2000" smtClean="0">
                <a:latin typeface="Arial" charset="0"/>
                <a:cs typeface="Arial" charset="0"/>
              </a:rPr>
              <a:t>the integral equation for </a:t>
            </a:r>
            <a:endParaRPr lang="en-US" altLang="zh-CN" sz="2000" dirty="0" smtClean="0">
              <a:latin typeface="Arial" charset="0"/>
              <a:cs typeface="Arial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394" y="5589240"/>
            <a:ext cx="691638" cy="34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6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290918" y="488664"/>
            <a:ext cx="4196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smtClean="0">
                <a:solidFill>
                  <a:srgbClr val="FF0000"/>
                </a:solidFill>
                <a:latin typeface="Arial" charset="0"/>
              </a:rPr>
              <a:t>Scattering Amplitude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559896"/>
            <a:ext cx="2639452" cy="333054"/>
          </a:xfrm>
          <a:prstGeom prst="rect">
            <a:avLst/>
          </a:prstGeom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23528" y="1765531"/>
            <a:ext cx="4679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free Green’s function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599334"/>
            <a:ext cx="1491846" cy="5737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78" y="3087786"/>
            <a:ext cx="7092280" cy="75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38875" y="2415979"/>
            <a:ext cx="4679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free Green’s function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" y="3353588"/>
            <a:ext cx="8957662" cy="1884757"/>
          </a:xfrm>
          <a:prstGeom prst="rect">
            <a:avLst/>
          </a:prstGeom>
        </p:spPr>
      </p:pic>
      <p:cxnSp>
        <p:nvCxnSpPr>
          <p:cNvPr id="9" name="直线箭头连接符 8"/>
          <p:cNvCxnSpPr/>
          <p:nvPr/>
        </p:nvCxnSpPr>
        <p:spPr>
          <a:xfrm flipV="1">
            <a:off x="4623805" y="4904088"/>
            <a:ext cx="0" cy="897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 10"/>
          <p:cNvGrpSpPr/>
          <p:nvPr/>
        </p:nvGrpSpPr>
        <p:grpSpPr>
          <a:xfrm>
            <a:off x="6024588" y="1551111"/>
            <a:ext cx="2952328" cy="2016224"/>
            <a:chOff x="5148064" y="1656293"/>
            <a:chExt cx="3392697" cy="219174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6009663"/>
            <a:ext cx="2925595" cy="299657"/>
          </a:xfrm>
          <a:prstGeom prst="rect">
            <a:avLst/>
          </a:prstGeom>
        </p:spPr>
      </p:pic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290918" y="488664"/>
            <a:ext cx="4196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smtClean="0">
                <a:solidFill>
                  <a:srgbClr val="FF0000"/>
                </a:solidFill>
                <a:latin typeface="Arial" charset="0"/>
              </a:rPr>
              <a:t>Scattering Amplitude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6"/>
          <p:cNvSpPr txBox="1">
            <a:spLocks noChangeArrowheads="1"/>
          </p:cNvSpPr>
          <p:nvPr/>
        </p:nvSpPr>
        <p:spPr bwMode="auto">
          <a:xfrm>
            <a:off x="252413" y="306388"/>
            <a:ext cx="2270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0000"/>
                </a:solidFill>
                <a:latin typeface="Arial" charset="0"/>
                <a:cs typeface="Arial" charset="0"/>
              </a:rPr>
              <a:t>Outline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3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1" y="1675435"/>
            <a:ext cx="93553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>
                <a:solidFill>
                  <a:srgbClr val="0000FF"/>
                </a:solidFill>
                <a:latin typeface="Arial" charset="0"/>
                <a:cs typeface="Arial" charset="0"/>
              </a:rPr>
              <a:t>Control of Spin-Exchange Interaction between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Alkali-Earth (like) Atoms</a:t>
            </a:r>
            <a:endParaRPr lang="en-US" altLang="zh-CN" sz="2200" b="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>
              <a:buFont typeface="Arial" pitchFamily="34" charset="0"/>
              <a:buChar char="•"/>
            </a:pPr>
            <a:endParaRPr lang="en-US" altLang="zh-CN" sz="2200" b="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3574758"/>
            <a:ext cx="37753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200">
                <a:solidFill>
                  <a:schemeClr val="bg2"/>
                </a:solidFill>
                <a:latin typeface="Arial" charset="0"/>
                <a:cs typeface="Arial" charset="0"/>
              </a:rPr>
              <a:t> CIR in Quasi 1+0 D system</a:t>
            </a:r>
            <a:endParaRPr lang="en-US" altLang="zh-CN" sz="2200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52413" y="4196809"/>
            <a:ext cx="84249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bg2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Detail of our calculations</a:t>
            </a:r>
          </a:p>
          <a:p>
            <a:pPr marL="342900" indent="-342900">
              <a:buClr>
                <a:schemeClr val="bg2"/>
              </a:buClr>
              <a:buFont typeface="Wingdings" charset="2"/>
              <a:buChar char="Ø"/>
            </a:pPr>
            <a:r>
              <a:rPr lang="en-US" altLang="zh-CN" sz="22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Techniques can be generalized to other two-body problems (especially the problems where the center-of-mass motion is coupled to relative motion)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40944" y="2197475"/>
            <a:ext cx="84249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latin typeface="Arial" charset="0"/>
                <a:cs typeface="Arial" charset="0"/>
              </a:rPr>
              <a:t>The problems and results of our work</a:t>
            </a:r>
          </a:p>
          <a:p>
            <a:pPr marL="342900" indent="-342900">
              <a:buClr>
                <a:schemeClr val="tx1"/>
              </a:buClr>
              <a:buFont typeface="Wingdings" charset="2"/>
              <a:buChar char="Ø"/>
            </a:pPr>
            <a:r>
              <a:rPr lang="en-US" altLang="zh-CN" sz="2200" dirty="0" smtClean="0">
                <a:latin typeface="Arial" charset="0"/>
                <a:cs typeface="Arial" charset="0"/>
              </a:rPr>
              <a:t>Structure and interaction of alkali-earth (like) atoms</a:t>
            </a:r>
          </a:p>
        </p:txBody>
      </p:sp>
    </p:spTree>
    <p:extLst>
      <p:ext uri="{BB962C8B-B14F-4D97-AF65-F5344CB8AC3E}">
        <p14:creationId xmlns:p14="http://schemas.microsoft.com/office/powerpoint/2010/main" val="166996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 2"/>
          <p:cNvGrpSpPr/>
          <p:nvPr/>
        </p:nvGrpSpPr>
        <p:grpSpPr>
          <a:xfrm>
            <a:off x="6012160" y="1452521"/>
            <a:ext cx="2952328" cy="2016224"/>
            <a:chOff x="5148064" y="1656293"/>
            <a:chExt cx="3392697" cy="219174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915" y="2179999"/>
            <a:ext cx="4679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Long-range wave function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290918" y="488664"/>
            <a:ext cx="4196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smtClean="0">
                <a:solidFill>
                  <a:srgbClr val="FF0000"/>
                </a:solidFill>
                <a:latin typeface="Arial" charset="0"/>
              </a:rPr>
              <a:t>Scattering Amplitude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18" y="3020855"/>
            <a:ext cx="2791653" cy="3176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18" y="3628826"/>
            <a:ext cx="8673570" cy="595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7"/>
              <p:cNvSpPr>
                <a:spLocks noChangeArrowheads="1"/>
              </p:cNvSpPr>
              <p:nvPr/>
            </p:nvSpPr>
            <p:spPr bwMode="auto">
              <a:xfrm>
                <a:off x="49010" y="4514640"/>
                <a:ext cx="6395198" cy="427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Clr>
                    <a:srgbClr val="0000FF"/>
                  </a:buClr>
                </a:pPr>
                <a:r>
                  <a:rPr lang="en-US" altLang="zh-CN" sz="2000" b="0" dirty="0" smtClean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altLang="zh-CN" sz="2000" dirty="0" smtClean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Scattering amplitude: functional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charset="0"/>
                        <a:cs typeface="Arial" charset="0"/>
                      </a:rPr>
                      <m:t>(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charset="0"/>
                        <a:cs typeface="Arial" charset="0"/>
                      </a:rPr>
                      <m:t>𝑧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charset="0"/>
                        <a:cs typeface="Arial" charset="0"/>
                      </a:rPr>
                      <m:t>)</m:t>
                    </m:r>
                  </m:oMath>
                </a14:m>
                <a:endParaRPr lang="en-US" altLang="zh-CN" sz="2000" dirty="0" smtClean="0">
                  <a:solidFill>
                    <a:srgbClr val="0000FF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0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10" y="4514640"/>
                <a:ext cx="6395198" cy="427233"/>
              </a:xfrm>
              <a:prstGeom prst="rect">
                <a:avLst/>
              </a:prstGeom>
              <a:blipFill rotWithShape="0">
                <a:blip r:embed="rId6"/>
                <a:stretch>
                  <a:fillRect t="-8571" b="-18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18" y="5051788"/>
            <a:ext cx="7662899" cy="697332"/>
          </a:xfrm>
          <a:prstGeom prst="rect">
            <a:avLst/>
          </a:prstGeom>
        </p:spPr>
      </p:pic>
      <p:cxnSp>
        <p:nvCxnSpPr>
          <p:cNvPr id="23" name="直线连接符 22"/>
          <p:cNvCxnSpPr/>
          <p:nvPr/>
        </p:nvCxnSpPr>
        <p:spPr>
          <a:xfrm>
            <a:off x="7316959" y="5767594"/>
            <a:ext cx="525879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918" y="6158813"/>
            <a:ext cx="4896544" cy="27280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4208" y="5999760"/>
            <a:ext cx="1534127" cy="2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7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17957" y="2103349"/>
            <a:ext cx="4679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re-writing Green’s function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35" y="2762974"/>
            <a:ext cx="8367892" cy="5940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29" y="3616506"/>
            <a:ext cx="7834248" cy="13013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5155469"/>
            <a:ext cx="2029655" cy="69988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12948" y="5877499"/>
            <a:ext cx="7493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Transfer the calculation of </a:t>
            </a:r>
            <a:r>
              <a:rPr kumimoji="1" lang="en-US" altLang="zh-CN" sz="2200" dirty="0" smtClean="0">
                <a:solidFill>
                  <a:srgbClr val="FF0000"/>
                </a:solidFill>
              </a:rPr>
              <a:t>G</a:t>
            </a:r>
            <a:r>
              <a:rPr kumimoji="1" lang="en-US" altLang="zh-CN" sz="2200" baseline="-25000" dirty="0" smtClean="0">
                <a:solidFill>
                  <a:srgbClr val="FF0000"/>
                </a:solidFill>
              </a:rPr>
              <a:t>E </a:t>
            </a:r>
            <a:r>
              <a:rPr kumimoji="1" lang="en-US" altLang="zh-CN" sz="2200" dirty="0" smtClean="0"/>
              <a:t> to the calculation of </a:t>
            </a:r>
            <a:r>
              <a:rPr kumimoji="1" lang="en-US" altLang="zh-CN" sz="2200" dirty="0" smtClean="0">
                <a:solidFill>
                  <a:srgbClr val="FF0000"/>
                </a:solidFill>
              </a:rPr>
              <a:t>G</a:t>
            </a:r>
            <a:r>
              <a:rPr kumimoji="1" lang="en-US" altLang="zh-CN" sz="2200" baseline="-25000" dirty="0" smtClean="0">
                <a:solidFill>
                  <a:srgbClr val="FF0000"/>
                </a:solidFill>
              </a:rPr>
              <a:t>E’</a:t>
            </a:r>
            <a:endParaRPr kumimoji="1" lang="zh-CN" alt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36084" y="1624961"/>
            <a:ext cx="46798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Calculation of G</a:t>
            </a:r>
            <a:r>
              <a:rPr lang="en-US" altLang="zh-CN" sz="2200" baseline="-25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E’</a:t>
            </a:r>
            <a:endParaRPr lang="en-US" altLang="zh-CN" sz="22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02" y="2220733"/>
            <a:ext cx="1983501" cy="68396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02802" y="3022620"/>
            <a:ext cx="4203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Due to low-energy condition, </a:t>
            </a:r>
            <a:r>
              <a:rPr kumimoji="1" lang="en-US" altLang="zh-CN" sz="2200" dirty="0" smtClean="0">
                <a:solidFill>
                  <a:srgbClr val="FF0000"/>
                </a:solidFill>
              </a:rPr>
              <a:t>E’&lt;E</a:t>
            </a:r>
            <a:r>
              <a:rPr kumimoji="1" lang="en-US" altLang="zh-CN" sz="2200" baseline="-25000" dirty="0" smtClean="0">
                <a:solidFill>
                  <a:srgbClr val="FF0000"/>
                </a:solidFill>
              </a:rPr>
              <a:t>0</a:t>
            </a:r>
            <a:r>
              <a:rPr kumimoji="1" lang="en-US" altLang="zh-CN" sz="2200" dirty="0" smtClean="0">
                <a:solidFill>
                  <a:srgbClr val="FF0000"/>
                </a:solidFill>
              </a:rPr>
              <a:t> </a:t>
            </a:r>
            <a:endParaRPr kumimoji="1" lang="zh-CN" altLang="en-US" sz="2200" dirty="0">
              <a:solidFill>
                <a:srgbClr val="FF0000"/>
              </a:solidFill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90918" y="4494182"/>
            <a:ext cx="46798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Laplacian transformation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74" y="5067164"/>
            <a:ext cx="7109499" cy="684380"/>
          </a:xfrm>
          <a:prstGeom prst="rect">
            <a:avLst/>
          </a:prstGeom>
        </p:spPr>
      </p:pic>
      <p:cxnSp>
        <p:nvCxnSpPr>
          <p:cNvPr id="9" name="直线连接符 8"/>
          <p:cNvCxnSpPr/>
          <p:nvPr/>
        </p:nvCxnSpPr>
        <p:spPr>
          <a:xfrm>
            <a:off x="5364088" y="5877272"/>
            <a:ext cx="22769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228805" y="6003001"/>
            <a:ext cx="4824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</a:rPr>
              <a:t>Only </a:t>
            </a:r>
            <a:r>
              <a:rPr kumimoji="1" lang="en-US" altLang="zh-CN" sz="2200" smtClean="0">
                <a:solidFill>
                  <a:srgbClr val="FF0000"/>
                </a:solidFill>
              </a:rPr>
              <a:t>converges when E‘&lt;E</a:t>
            </a:r>
            <a:r>
              <a:rPr kumimoji="1" lang="en-US" altLang="zh-CN" sz="2200" baseline="-25000" smtClean="0">
                <a:solidFill>
                  <a:srgbClr val="FF0000"/>
                </a:solidFill>
              </a:rPr>
              <a:t>0</a:t>
            </a:r>
            <a:endParaRPr kumimoji="1" lang="zh-CN" altLang="en-US" sz="2200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47" y="3595602"/>
            <a:ext cx="6444208" cy="58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75" y="2178294"/>
            <a:ext cx="7431226" cy="1008112"/>
          </a:xfrm>
          <a:prstGeom prst="rect">
            <a:avLst/>
          </a:prstGeom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90918" y="1735479"/>
            <a:ext cx="4679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Calculate of G</a:t>
            </a:r>
            <a:r>
              <a:rPr lang="en-US" altLang="zh-CN" sz="2000" baseline="-25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E’</a:t>
            </a:r>
            <a:endParaRPr lang="en-US" altLang="zh-CN" sz="20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32" y="2924944"/>
            <a:ext cx="7699865" cy="1382027"/>
          </a:xfrm>
          <a:prstGeom prst="rect">
            <a:avLst/>
          </a:prstGeom>
        </p:spPr>
      </p:pic>
      <p:cxnSp>
        <p:nvCxnSpPr>
          <p:cNvPr id="18" name="直线箭头连接符 17"/>
          <p:cNvCxnSpPr/>
          <p:nvPr/>
        </p:nvCxnSpPr>
        <p:spPr>
          <a:xfrm flipV="1">
            <a:off x="4427984" y="4078664"/>
            <a:ext cx="0" cy="5067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/>
          <p:cNvCxnSpPr/>
          <p:nvPr/>
        </p:nvCxnSpPr>
        <p:spPr>
          <a:xfrm flipV="1">
            <a:off x="5724128" y="4053587"/>
            <a:ext cx="0" cy="5067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/>
          <p:cNvCxnSpPr/>
          <p:nvPr/>
        </p:nvCxnSpPr>
        <p:spPr>
          <a:xfrm flipV="1">
            <a:off x="7380312" y="4106916"/>
            <a:ext cx="0" cy="5067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2065" y="4160245"/>
            <a:ext cx="4679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imaginary-time propagator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3488925" y="4765177"/>
            <a:ext cx="18781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smtClean="0">
                <a:solidFill>
                  <a:srgbClr val="0000FF"/>
                </a:solidFill>
                <a:latin typeface="Arial" charset="0"/>
                <a:cs typeface="Arial" charset="0"/>
              </a:rPr>
              <a:t>2D oscillator</a:t>
            </a:r>
            <a:endParaRPr lang="en-US" altLang="zh-CN" sz="20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099648" y="4765177"/>
            <a:ext cx="18781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Arial" charset="0"/>
                <a:cs typeface="Arial" charset="0"/>
              </a:rPr>
              <a:t>1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D oscillator</a:t>
            </a: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6710371" y="4788237"/>
            <a:ext cx="29021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Arial" charset="0"/>
                <a:cs typeface="Arial" charset="0"/>
              </a:rPr>
              <a:t>1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D 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free particle</a:t>
            </a:r>
            <a:endParaRPr lang="en-US" altLang="zh-CN" sz="20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32" y="5758296"/>
            <a:ext cx="8546423" cy="6297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761785" y="5152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211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44" y="2169226"/>
            <a:ext cx="5351216" cy="673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6"/>
              <p:cNvSpPr txBox="1">
                <a:spLocks noChangeArrowheads="1"/>
              </p:cNvSpPr>
              <p:nvPr/>
            </p:nvSpPr>
            <p:spPr bwMode="auto">
              <a:xfrm>
                <a:off x="546528" y="1584697"/>
                <a:ext cx="7430140" cy="460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200" b="0" dirty="0" smtClean="0">
                    <a:solidFill>
                      <a:srgbClr val="0000FF"/>
                    </a:solidFill>
                    <a:latin typeface="Arial" charset="0"/>
                  </a:rPr>
                  <a:t>definition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</m:sub>
                    </m:sSub>
                    <m:r>
                      <a:rPr lang="en-US" altLang="zh-CN" sz="22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2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𝑧</m:t>
                    </m:r>
                    <m:r>
                      <a:rPr lang="en-US" altLang="zh-CN" sz="22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200" b="0" dirty="0" smtClean="0">
                    <a:solidFill>
                      <a:srgbClr val="0000FF"/>
                    </a:solidFill>
                    <a:latin typeface="Arial" charset="0"/>
                  </a:rPr>
                  <a:t> </a:t>
                </a:r>
                <a:endParaRPr lang="en-US" altLang="zh-CN" sz="2200" b="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6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528" y="1584697"/>
                <a:ext cx="7430140" cy="460767"/>
              </a:xfrm>
              <a:prstGeom prst="rect">
                <a:avLst/>
              </a:prstGeom>
              <a:blipFill rotWithShape="0">
                <a:blip r:embed="rId5"/>
                <a:stretch>
                  <a:fillRect l="-1066" t="-9211" b="-184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12" y="3758033"/>
            <a:ext cx="6156176" cy="568669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690544" y="3037953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866" y="5479363"/>
            <a:ext cx="7453771" cy="5599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6"/>
              <p:cNvSpPr txBox="1">
                <a:spLocks noChangeArrowheads="1"/>
              </p:cNvSpPr>
              <p:nvPr/>
            </p:nvSpPr>
            <p:spPr bwMode="auto">
              <a:xfrm>
                <a:off x="546528" y="4553929"/>
                <a:ext cx="7430140" cy="799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200" b="0" dirty="0" smtClean="0">
                    <a:solidFill>
                      <a:srgbClr val="0000FF"/>
                    </a:solidFill>
                    <a:latin typeface="Arial" charset="0"/>
                  </a:rPr>
                  <a:t>Thus, we need to do the small-</a:t>
                </a:r>
                <a:r>
                  <a:rPr lang="en-US" altLang="zh-CN" sz="2200" b="0" dirty="0" err="1" smtClean="0">
                    <a:solidFill>
                      <a:srgbClr val="0000FF"/>
                    </a:solidFill>
                    <a:latin typeface="Arial" charset="0"/>
                  </a:rPr>
                  <a:t>z</a:t>
                </a:r>
                <a:r>
                  <a:rPr lang="en-US" altLang="zh-CN" sz="2200" b="0" baseline="-25000" dirty="0" err="1" smtClean="0">
                    <a:solidFill>
                      <a:srgbClr val="0000FF"/>
                    </a:solidFill>
                    <a:latin typeface="Arial" charset="0"/>
                  </a:rPr>
                  <a:t>r</a:t>
                </a:r>
                <a:r>
                  <a:rPr lang="en-US" altLang="zh-CN" sz="2200" b="0" dirty="0" smtClean="0">
                    <a:solidFill>
                      <a:srgbClr val="0000FF"/>
                    </a:solidFill>
                    <a:latin typeface="Arial" charset="0"/>
                  </a:rPr>
                  <a:t> expansion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</m:e>
                      <m:sub>
                        <m:r>
                          <a:rPr lang="en-US" altLang="zh-CN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</m:sub>
                    </m:sSub>
                  </m:oMath>
                </a14:m>
                <a:r>
                  <a:rPr lang="en-US" altLang="zh-CN" sz="2200" b="0" dirty="0" smtClean="0">
                    <a:solidFill>
                      <a:srgbClr val="0000FF"/>
                    </a:solidFill>
                    <a:latin typeface="Arial" charset="0"/>
                  </a:rPr>
                  <a:t> given by the right-hand-side of LSE </a:t>
                </a:r>
                <a:endParaRPr lang="en-US" altLang="zh-CN" sz="2200" b="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6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528" y="4553929"/>
                <a:ext cx="7430140" cy="799321"/>
              </a:xfrm>
              <a:prstGeom prst="rect">
                <a:avLst/>
              </a:prstGeom>
              <a:blipFill rotWithShape="0">
                <a:blip r:embed="rId8"/>
                <a:stretch>
                  <a:fillRect l="-1066" t="-5344" b="-152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576471" y="6094457"/>
            <a:ext cx="74301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200" b="0" dirty="0">
                <a:solidFill>
                  <a:srgbClr val="0000FF"/>
                </a:solidFill>
                <a:latin typeface="Arial" charset="0"/>
              </a:rPr>
              <a:t>a</a:t>
            </a: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</a:rPr>
              <a:t>nd extract the 0</a:t>
            </a:r>
            <a:r>
              <a:rPr lang="en-US" altLang="zh-CN" sz="2200" b="0" baseline="30000" dirty="0" smtClean="0">
                <a:solidFill>
                  <a:srgbClr val="0000FF"/>
                </a:solidFill>
                <a:latin typeface="Arial" charset="0"/>
              </a:rPr>
              <a:t>th</a:t>
            </a: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</a:rPr>
              <a:t> order term</a:t>
            </a:r>
            <a:endParaRPr lang="en-US" altLang="zh-CN" sz="2200" b="0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02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37" y="2390253"/>
            <a:ext cx="6642682" cy="476605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79013" y="1654967"/>
            <a:ext cx="74301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</a:rPr>
              <a:t>If we have </a:t>
            </a:r>
            <a:endParaRPr lang="en-US" altLang="zh-CN" sz="2200" b="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94" y="3257219"/>
            <a:ext cx="3456384" cy="7303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6"/>
              <p:cNvSpPr txBox="1">
                <a:spLocks noChangeArrowheads="1"/>
              </p:cNvSpPr>
              <p:nvPr/>
            </p:nvSpPr>
            <p:spPr bwMode="auto">
              <a:xfrm>
                <a:off x="328864" y="4326240"/>
                <a:ext cx="7430140" cy="460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200" b="0" dirty="0">
                    <a:solidFill>
                      <a:srgbClr val="0000FF"/>
                    </a:solidFill>
                    <a:latin typeface="Arial" charset="0"/>
                  </a:rPr>
                  <a:t>Then the e</a:t>
                </a:r>
                <a:r>
                  <a:rPr lang="en-US" altLang="zh-CN" sz="2200" b="0" dirty="0" smtClean="0">
                    <a:solidFill>
                      <a:srgbClr val="0000FF"/>
                    </a:solidFill>
                    <a:latin typeface="Arial" charset="0"/>
                  </a:rPr>
                  <a:t>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200" b="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200" b="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</m:sub>
                    </m:sSub>
                    <m:r>
                      <a:rPr lang="en-US" altLang="zh-CN" sz="2200" b="0" i="1">
                        <a:solidFill>
                          <a:srgbClr val="0000FF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200" b="0" i="1">
                        <a:solidFill>
                          <a:srgbClr val="0000FF"/>
                        </a:solidFill>
                        <a:latin typeface="Cambria Math" charset="0"/>
                      </a:rPr>
                      <m:t>𝑧</m:t>
                    </m:r>
                    <m:r>
                      <a:rPr lang="en-US" altLang="zh-CN" sz="2200" b="0" i="1">
                        <a:solidFill>
                          <a:srgbClr val="0000FF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200" b="0" dirty="0" smtClean="0">
                    <a:solidFill>
                      <a:srgbClr val="0000FF"/>
                    </a:solidFill>
                    <a:latin typeface="Arial" charset="0"/>
                  </a:rPr>
                  <a:t> is </a:t>
                </a:r>
                <a:endParaRPr lang="en-US" altLang="zh-CN" sz="2200" b="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9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864" y="4326240"/>
                <a:ext cx="7430140" cy="460767"/>
              </a:xfrm>
              <a:prstGeom prst="rect">
                <a:avLst/>
              </a:prstGeom>
              <a:blipFill rotWithShape="0">
                <a:blip r:embed="rId6"/>
                <a:stretch>
                  <a:fillRect l="-1066" t="-9333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654" y="5140655"/>
            <a:ext cx="2350857" cy="353093"/>
          </a:xfrm>
          <a:prstGeom prst="rect">
            <a:avLst/>
          </a:prstGeom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348260" y="5786980"/>
            <a:ext cx="32350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200" b="0" dirty="0" smtClean="0">
                <a:solidFill>
                  <a:srgbClr val="FF0000"/>
                </a:solidFill>
                <a:latin typeface="Arial" charset="0"/>
              </a:rPr>
              <a:t>Now we calculate</a:t>
            </a:r>
            <a:endParaRPr lang="en-US" altLang="zh-CN" sz="2200" b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3325" y="5879767"/>
            <a:ext cx="1041653" cy="3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0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90918" y="1844824"/>
            <a:ext cx="74301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</a:rPr>
              <a:t>Difficulty:</a:t>
            </a:r>
            <a:endParaRPr lang="en-US" altLang="zh-CN" sz="2200" b="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49" y="3140968"/>
            <a:ext cx="7092278" cy="564755"/>
          </a:xfrm>
          <a:prstGeom prst="rect">
            <a:avLst/>
          </a:prstGeom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12840" y="2420888"/>
            <a:ext cx="74301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200" b="0" dirty="0" smtClean="0">
                <a:latin typeface="Arial" charset="0"/>
              </a:rPr>
              <a:t>When </a:t>
            </a:r>
            <a:r>
              <a:rPr lang="en-US" altLang="zh-CN" sz="2200" b="0" dirty="0" err="1" smtClean="0">
                <a:latin typeface="Arial" charset="0"/>
              </a:rPr>
              <a:t>z</a:t>
            </a:r>
            <a:r>
              <a:rPr lang="en-US" altLang="zh-CN" sz="2200" b="0" baseline="-25000" dirty="0" err="1" smtClean="0">
                <a:latin typeface="Arial" charset="0"/>
              </a:rPr>
              <a:t>r</a:t>
            </a:r>
            <a:r>
              <a:rPr lang="en-US" altLang="zh-CN" sz="2200" b="0" dirty="0" smtClean="0">
                <a:latin typeface="Arial" charset="0"/>
              </a:rPr>
              <a:t> is small,  round the point z’=z we have</a:t>
            </a:r>
            <a:endParaRPr lang="en-US" altLang="zh-CN" sz="2200" b="0" dirty="0">
              <a:latin typeface="Arial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2840" y="4035220"/>
            <a:ext cx="74301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200" b="0" dirty="0" smtClean="0">
                <a:latin typeface="Arial" charset="0"/>
              </a:rPr>
              <a:t>As a result, the integration</a:t>
            </a:r>
            <a:endParaRPr lang="en-US" altLang="zh-CN" sz="2200" b="0" dirty="0">
              <a:latin typeface="Ari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58" y="4795604"/>
            <a:ext cx="4609068" cy="577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6"/>
              <p:cNvSpPr txBox="1">
                <a:spLocks noChangeArrowheads="1"/>
              </p:cNvSpPr>
              <p:nvPr/>
            </p:nvSpPr>
            <p:spPr bwMode="auto">
              <a:xfrm>
                <a:off x="426458" y="5877272"/>
                <a:ext cx="7430140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200" b="0" dirty="0" smtClean="0">
                    <a:solidFill>
                      <a:srgbClr val="FF0000"/>
                    </a:solidFill>
                    <a:latin typeface="Arial" charset="0"/>
                  </a:rPr>
                  <a:t>does not uniformly converge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𝑟</m:t>
                        </m:r>
                      </m:sub>
                    </m:sSub>
                    <m:r>
                      <a:rPr lang="en-US" altLang="zh-CN" sz="22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→0</m:t>
                    </m:r>
                  </m:oMath>
                </a14:m>
                <a:r>
                  <a:rPr lang="en-US" altLang="zh-CN" sz="2200" b="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200" b="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9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458" y="5877272"/>
                <a:ext cx="7430140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1066" t="-8451" b="-2957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6444208" y="3893608"/>
            <a:ext cx="170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Thank </a:t>
            </a:r>
            <a:r>
              <a:rPr kumimoji="1" lang="en-US" altLang="zh-CN" dirty="0" err="1" smtClean="0">
                <a:solidFill>
                  <a:srgbClr val="FF0000"/>
                </a:solidFill>
              </a:rPr>
              <a:t>Petrov</a:t>
            </a:r>
            <a:r>
              <a:rPr kumimoji="1" lang="en-US" altLang="zh-CN" dirty="0" smtClean="0">
                <a:solidFill>
                  <a:srgbClr val="FF0000"/>
                </a:solidFill>
              </a:rPr>
              <a:t>!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07" y="2790745"/>
            <a:ext cx="5116314" cy="572455"/>
          </a:xfrm>
          <a:prstGeom prst="rect">
            <a:avLst/>
          </a:prstGeom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25307" y="1935004"/>
            <a:ext cx="74301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200" b="0" dirty="0">
                <a:latin typeface="Arial" charset="0"/>
              </a:rPr>
              <a:t>a</a:t>
            </a:r>
            <a:r>
              <a:rPr lang="en-US" altLang="zh-CN" sz="2200" b="0" dirty="0" smtClean="0">
                <a:latin typeface="Arial" charset="0"/>
              </a:rPr>
              <a:t>s a result, when we calculate</a:t>
            </a:r>
            <a:endParaRPr lang="en-US" altLang="zh-CN" sz="2200" b="0" dirty="0">
              <a:latin typeface="Arial" charset="0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25307" y="3923372"/>
            <a:ext cx="74301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200" b="0" dirty="0" smtClean="0">
                <a:solidFill>
                  <a:srgbClr val="FF0000"/>
                </a:solidFill>
                <a:latin typeface="Arial" charset="0"/>
              </a:rPr>
              <a:t>We cannot exchange               and</a:t>
            </a:r>
            <a:endParaRPr lang="en-US" altLang="zh-CN" sz="2200" b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349" y="3923372"/>
            <a:ext cx="724028" cy="5456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638" y="3837438"/>
            <a:ext cx="799466" cy="7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44724"/>
            <a:ext cx="8998986" cy="949260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90255" y="1484784"/>
            <a:ext cx="841847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200" b="0" dirty="0" smtClean="0">
                <a:latin typeface="Arial" charset="0"/>
              </a:rPr>
              <a:t>To solve this problem, we first use previous results to re-express the LSE as </a:t>
            </a:r>
            <a:endParaRPr lang="en-US" altLang="zh-CN" sz="2200" b="0" dirty="0">
              <a:latin typeface="Arial" charset="0"/>
            </a:endParaRPr>
          </a:p>
        </p:txBody>
      </p:sp>
      <p:cxnSp>
        <p:nvCxnSpPr>
          <p:cNvPr id="4" name="直线连接符 3"/>
          <p:cNvCxnSpPr/>
          <p:nvPr/>
        </p:nvCxnSpPr>
        <p:spPr>
          <a:xfrm>
            <a:off x="2116527" y="2700708"/>
            <a:ext cx="17425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4180914" y="2688168"/>
            <a:ext cx="4108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/>
        </p:nvCxnSpPr>
        <p:spPr>
          <a:xfrm>
            <a:off x="4294046" y="3924844"/>
            <a:ext cx="45198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>
            <a:off x="251520" y="3887933"/>
            <a:ext cx="37354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843808" y="228440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A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810510" y="224055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B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5839341" y="39330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C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2821126" y="39330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u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241893" y="4293096"/>
                <a:ext cx="882067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200" dirty="0" smtClean="0">
                    <a:solidFill>
                      <a:srgbClr val="0000FF"/>
                    </a:solidFill>
                  </a:rPr>
                  <a:t>The terms A, B, C converges in the limit </a:t>
                </a:r>
                <a:r>
                  <a:rPr lang="en-US" altLang="zh-CN" sz="2200" dirty="0">
                    <a:solidFill>
                      <a:srgbClr val="0000FF"/>
                    </a:solidFill>
                    <a:latin typeface="Arial" charset="0"/>
                  </a:rPr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𝑟</m:t>
                        </m:r>
                      </m:sub>
                    </m:sSub>
                    <m:r>
                      <a:rPr lang="en-US" altLang="zh-CN" sz="2200" i="1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→0</m:t>
                    </m:r>
                  </m:oMath>
                </a14:m>
                <a:r>
                  <a:rPr lang="en-US" altLang="zh-CN" sz="2200" dirty="0" smtClean="0">
                    <a:solidFill>
                      <a:srgbClr val="0000FF"/>
                    </a:solidFill>
                    <a:latin typeface="Arial" charset="0"/>
                  </a:rPr>
                  <a:t> . In this limit, we have </a:t>
                </a:r>
                <a:endParaRPr lang="en-US" altLang="zh-CN" sz="2200" dirty="0">
                  <a:solidFill>
                    <a:srgbClr val="0000FF"/>
                  </a:solidFill>
                  <a:latin typeface="Arial" charset="0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93" y="4293096"/>
                <a:ext cx="8820670" cy="707886"/>
              </a:xfrm>
              <a:prstGeom prst="rect">
                <a:avLst/>
              </a:prstGeom>
              <a:blipFill rotWithShape="0">
                <a:blip r:embed="rId5"/>
                <a:stretch>
                  <a:fillRect l="-898" t="-6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691" y="5015010"/>
            <a:ext cx="2024346" cy="3427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8768" y="4941212"/>
            <a:ext cx="5034009" cy="5904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691" y="5685598"/>
            <a:ext cx="5472608" cy="539838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38235" y="6225436"/>
            <a:ext cx="5011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FF0000"/>
                </a:solidFill>
              </a:rPr>
              <a:t>Now we do the expansion for </a:t>
            </a:r>
            <a:r>
              <a:rPr kumimoji="1" lang="en-US" altLang="zh-CN" sz="2200" dirty="0" smtClean="0">
                <a:solidFill>
                  <a:srgbClr val="FF0000"/>
                </a:solidFill>
              </a:rPr>
              <a:t>u</a:t>
            </a:r>
            <a:endParaRPr kumimoji="1" lang="zh-CN" alt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74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/>
          <p:cNvSpPr txBox="1"/>
          <p:nvPr/>
        </p:nvSpPr>
        <p:spPr>
          <a:xfrm>
            <a:off x="320407" y="1772816"/>
            <a:ext cx="5011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smtClean="0">
                <a:solidFill>
                  <a:srgbClr val="FF0000"/>
                </a:solidFill>
              </a:rPr>
              <a:t>Now we do the expansion for U</a:t>
            </a:r>
            <a:endParaRPr kumimoji="1" lang="zh-CN" altLang="en-US" sz="2200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07" y="2420888"/>
            <a:ext cx="5913754" cy="1039781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50568" y="3525219"/>
            <a:ext cx="753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Using the imaginary-time propagator we have  </a:t>
            </a:r>
            <a:endParaRPr kumimoji="1" lang="zh-CN" altLang="en-US" sz="2200" dirty="0"/>
          </a:p>
        </p:txBody>
      </p:sp>
      <p:sp>
        <p:nvSpPr>
          <p:cNvPr id="23" name="文本框 22"/>
          <p:cNvSpPr txBox="1"/>
          <p:nvPr/>
        </p:nvSpPr>
        <p:spPr>
          <a:xfrm>
            <a:off x="290918" y="5185357"/>
            <a:ext cx="10407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smtClean="0"/>
              <a:t>With </a:t>
            </a:r>
            <a:endParaRPr kumimoji="1" lang="zh-CN" altLang="en-US" sz="2200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25" y="5555438"/>
            <a:ext cx="7339743" cy="9246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4293096"/>
            <a:ext cx="8312722" cy="5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06475"/>
            <a:ext cx="8599488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矩形 11"/>
          <p:cNvSpPr>
            <a:spLocks noChangeArrowheads="1"/>
          </p:cNvSpPr>
          <p:nvPr/>
        </p:nvSpPr>
        <p:spPr bwMode="auto">
          <a:xfrm>
            <a:off x="1187450" y="2852935"/>
            <a:ext cx="449263" cy="1223765"/>
          </a:xfrm>
          <a:prstGeom prst="rect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endParaRPr lang="zh-CN" altLang="en-US" sz="1800"/>
          </a:p>
        </p:txBody>
      </p:sp>
      <p:sp>
        <p:nvSpPr>
          <p:cNvPr id="8197" name="矩形 12"/>
          <p:cNvSpPr>
            <a:spLocks noChangeArrowheads="1"/>
          </p:cNvSpPr>
          <p:nvPr/>
        </p:nvSpPr>
        <p:spPr bwMode="auto">
          <a:xfrm>
            <a:off x="7362825" y="5427663"/>
            <a:ext cx="431800" cy="576262"/>
          </a:xfrm>
          <a:prstGeom prst="rect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endParaRPr lang="zh-CN" altLang="en-US" sz="1800"/>
          </a:p>
        </p:txBody>
      </p:sp>
      <p:sp>
        <p:nvSpPr>
          <p:cNvPr id="8201" name="TextBox 6"/>
          <p:cNvSpPr txBox="1">
            <a:spLocks noChangeArrowheads="1"/>
          </p:cNvSpPr>
          <p:nvPr/>
        </p:nvSpPr>
        <p:spPr bwMode="auto">
          <a:xfrm>
            <a:off x="142875" y="188913"/>
            <a:ext cx="821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err="1">
                <a:solidFill>
                  <a:srgbClr val="FF0000"/>
                </a:solidFill>
                <a:latin typeface="Arial" charset="0"/>
              </a:rPr>
              <a:t>Ultracold</a:t>
            </a:r>
            <a:r>
              <a:rPr lang="en-US" altLang="zh-CN" sz="28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alkali-earth (like) atoms</a:t>
            </a:r>
            <a:endParaRPr lang="en-US" altLang="zh-CN" sz="2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79712" y="1006475"/>
            <a:ext cx="3888432" cy="163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0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/>
          <p:cNvSpPr txBox="1"/>
          <p:nvPr/>
        </p:nvSpPr>
        <p:spPr>
          <a:xfrm>
            <a:off x="290918" y="1760611"/>
            <a:ext cx="753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Direct calculation gives</a:t>
            </a:r>
            <a:endParaRPr kumimoji="1" lang="zh-CN" altLang="en-US" sz="2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96" y="2420888"/>
            <a:ext cx="8111846" cy="171226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0918" y="4653136"/>
            <a:ext cx="2892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/>
              <a:t>Furthermore, the integration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717" y="4588252"/>
            <a:ext cx="1509044" cy="4991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626214" y="4653136"/>
            <a:ext cx="2034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/>
              <a:t>diverges in the limit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4717383"/>
            <a:ext cx="1001878" cy="29579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87361" y="5357787"/>
            <a:ext cx="3988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This divergence is </a:t>
            </a:r>
            <a:r>
              <a:rPr lang="zh-CN" altLang="en-US" dirty="0" smtClean="0"/>
              <a:t>due</a:t>
            </a:r>
            <a:r>
              <a:rPr lang="en-US" altLang="zh-CN" dirty="0" smtClean="0"/>
              <a:t> </a:t>
            </a:r>
            <a:r>
              <a:rPr lang="zh-CN" altLang="en-US" dirty="0" smtClean="0"/>
              <a:t>to </a:t>
            </a:r>
            <a:r>
              <a:rPr lang="zh-CN" altLang="en-US" dirty="0"/>
              <a:t>the behavior of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4461" y="5387014"/>
            <a:ext cx="1218303" cy="310877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444119" y="5357787"/>
            <a:ext cx="125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i</a:t>
            </a:r>
            <a:r>
              <a:rPr lang="en-US" altLang="zh-CN" dirty="0" smtClean="0"/>
              <a:t>n the limit 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8355" y="5428160"/>
            <a:ext cx="651114" cy="2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6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/>
          <p:cNvSpPr txBox="1"/>
          <p:nvPr/>
        </p:nvSpPr>
        <p:spPr>
          <a:xfrm>
            <a:off x="290918" y="1760611"/>
            <a:ext cx="753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Therefore, we re-express</a:t>
            </a:r>
            <a:endParaRPr kumimoji="1" lang="zh-CN" altLang="en-US" sz="2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18" y="2580833"/>
            <a:ext cx="5505218" cy="630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960" y="1871568"/>
            <a:ext cx="1741716" cy="51459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928676" y="1837169"/>
            <a:ext cx="1012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smtClean="0"/>
              <a:t>as</a:t>
            </a:r>
            <a:endParaRPr kumimoji="1" lang="zh-CN" altLang="en-US" sz="2200" dirty="0"/>
          </a:p>
        </p:txBody>
      </p:sp>
      <p:sp>
        <p:nvSpPr>
          <p:cNvPr id="19" name="文本框 18"/>
          <p:cNvSpPr txBox="1"/>
          <p:nvPr/>
        </p:nvSpPr>
        <p:spPr>
          <a:xfrm>
            <a:off x="290918" y="3523725"/>
            <a:ext cx="753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/>
              <a:t>w</a:t>
            </a:r>
            <a:r>
              <a:rPr kumimoji="1" lang="en-US" altLang="zh-CN" sz="2200" dirty="0" smtClean="0"/>
              <a:t>ith </a:t>
            </a:r>
            <a:endParaRPr kumimoji="1" lang="zh-CN" altLang="en-US" sz="22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48" y="4028289"/>
            <a:ext cx="637568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/>
          <p:cNvSpPr txBox="1"/>
          <p:nvPr/>
        </p:nvSpPr>
        <p:spPr>
          <a:xfrm>
            <a:off x="467544" y="1988840"/>
            <a:ext cx="753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Thus, </a:t>
            </a:r>
            <a:endParaRPr kumimoji="1" lang="zh-CN" altLang="en-US" sz="2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564904"/>
            <a:ext cx="5918094" cy="1209073"/>
          </a:xfrm>
          <a:prstGeom prst="rect">
            <a:avLst/>
          </a:prstGeom>
        </p:spPr>
      </p:pic>
      <p:cxnSp>
        <p:nvCxnSpPr>
          <p:cNvPr id="5" name="直线箭头连接符 4"/>
          <p:cNvCxnSpPr/>
          <p:nvPr/>
        </p:nvCxnSpPr>
        <p:spPr>
          <a:xfrm flipV="1">
            <a:off x="2915816" y="3429000"/>
            <a:ext cx="0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/>
          <p:cNvCxnSpPr/>
          <p:nvPr/>
        </p:nvCxnSpPr>
        <p:spPr>
          <a:xfrm flipV="1">
            <a:off x="5436096" y="3429000"/>
            <a:ext cx="0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979712" y="465221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0000"/>
                </a:solidFill>
              </a:rPr>
              <a:t>Can be analytically calculated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471056" y="4685601"/>
                <a:ext cx="22954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mtClean="0">
                    <a:solidFill>
                      <a:srgbClr val="FF0000"/>
                    </a:solidFill>
                    <a:latin typeface="Arial" charset="0"/>
                  </a:rPr>
                  <a:t>converges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charset="0"/>
                  </a:rPr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𝑟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→0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Arial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056" y="4685601"/>
                <a:ext cx="2295437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122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192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467544" y="1988840"/>
                <a:ext cx="7533800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200" dirty="0" smtClean="0"/>
                  <a:t>Thus, in the limit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𝑟</m:t>
                        </m:r>
                      </m:sub>
                    </m:sSub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→0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Arial" charset="0"/>
                  </a:rPr>
                  <a:t> </a:t>
                </a:r>
              </a:p>
              <a:p>
                <a:r>
                  <a:rPr kumimoji="1" lang="en-US" altLang="zh-CN" sz="2200" dirty="0" smtClean="0"/>
                  <a:t> </a:t>
                </a:r>
                <a:endParaRPr kumimoji="1" lang="zh-CN" altLang="en-US" sz="2200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988840"/>
                <a:ext cx="7533800" cy="800219"/>
              </a:xfrm>
              <a:prstGeom prst="rect">
                <a:avLst/>
              </a:prstGeom>
              <a:blipFill rotWithShape="0">
                <a:blip r:embed="rId4"/>
                <a:stretch>
                  <a:fillRect l="-1052" t="-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18" y="2780928"/>
            <a:ext cx="8339227" cy="96221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67544" y="3829379"/>
            <a:ext cx="753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with</a:t>
            </a:r>
            <a:endParaRPr kumimoji="1" lang="zh-CN" altLang="en-US" sz="2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08" y="4346498"/>
            <a:ext cx="7601045" cy="226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539552" y="1569666"/>
                <a:ext cx="7533800" cy="1137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200" dirty="0" smtClean="0"/>
                  <a:t>Thus, we obtain the behaviors of A, B, C, U in the limit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𝑟</m:t>
                        </m:r>
                      </m:sub>
                    </m:sSub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→0</m:t>
                    </m:r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200" dirty="0" smtClean="0">
                    <a:solidFill>
                      <a:schemeClr val="tx1"/>
                    </a:solidFill>
                    <a:latin typeface="Arial" charset="0"/>
                  </a:rPr>
                  <a:t>, then we get the 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200" b="1" i="1">
                        <a:solidFill>
                          <a:schemeClr val="tx1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200" b="1" i="1">
                        <a:solidFill>
                          <a:schemeClr val="tx1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200" b="1" i="1">
                        <a:solidFill>
                          <a:schemeClr val="tx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200" dirty="0" smtClean="0">
                    <a:solidFill>
                      <a:schemeClr val="tx1"/>
                    </a:solidFill>
                    <a:latin typeface="Arial" charset="0"/>
                  </a:rPr>
                  <a:t>  </a:t>
                </a:r>
                <a:endParaRPr lang="en-US" altLang="zh-CN" sz="2200" dirty="0">
                  <a:solidFill>
                    <a:schemeClr val="tx1"/>
                  </a:solidFill>
                  <a:latin typeface="Arial" charset="0"/>
                </a:endParaRPr>
              </a:p>
              <a:p>
                <a:r>
                  <a:rPr kumimoji="1" lang="en-US" altLang="zh-CN" sz="2200" dirty="0" smtClean="0"/>
                  <a:t> </a:t>
                </a:r>
                <a:endParaRPr kumimoji="1" lang="zh-CN" altLang="en-US" sz="2200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569666"/>
                <a:ext cx="7533800" cy="1137556"/>
              </a:xfrm>
              <a:prstGeom prst="rect">
                <a:avLst/>
              </a:prstGeom>
              <a:blipFill rotWithShape="0">
                <a:blip r:embed="rId4"/>
                <a:stretch>
                  <a:fillRect l="-1053" t="-379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48" y="2771533"/>
            <a:ext cx="4717671" cy="8023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66482" y="3544478"/>
            <a:ext cx="753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/>
              <a:t>w</a:t>
            </a:r>
            <a:r>
              <a:rPr kumimoji="1" lang="en-US" altLang="zh-CN" sz="2200" dirty="0" smtClean="0"/>
              <a:t>ith </a:t>
            </a:r>
            <a:endParaRPr kumimoji="1" lang="zh-CN" altLang="en-US" sz="2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4288659"/>
            <a:ext cx="7782434" cy="5770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671" y="5136999"/>
            <a:ext cx="3938634" cy="5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8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" y="1249039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6"/>
              <p:cNvSpPr txBox="1">
                <a:spLocks noChangeArrowheads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Integral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𝝃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𝒛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endParaRPr lang="en-US" altLang="zh-CN" sz="28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8" y="488664"/>
                <a:ext cx="7430140" cy="560987"/>
              </a:xfrm>
              <a:prstGeom prst="rect">
                <a:avLst/>
              </a:prstGeom>
              <a:blipFill rotWithShape="0">
                <a:blip r:embed="rId3"/>
                <a:stretch>
                  <a:fillRect l="-1723" t="-1195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/>
          <p:cNvSpPr txBox="1"/>
          <p:nvPr/>
        </p:nvSpPr>
        <p:spPr>
          <a:xfrm>
            <a:off x="467544" y="1913277"/>
            <a:ext cx="753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where</a:t>
            </a:r>
            <a:endParaRPr kumimoji="1" lang="zh-CN" altLang="en-US" sz="2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56" y="2450346"/>
            <a:ext cx="8421470" cy="58915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5932" y="3645024"/>
            <a:ext cx="753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We numerically calculate the kernels of the integral equation, and then numerically solve the integral equation, and calculate the scattering </a:t>
            </a:r>
            <a:r>
              <a:rPr kumimoji="1" lang="en-US" altLang="zh-CN" sz="2200" dirty="0" err="1" smtClean="0"/>
              <a:t>ampltiude</a:t>
            </a:r>
            <a:r>
              <a:rPr kumimoji="1" lang="en-US" altLang="zh-CN" sz="2200" dirty="0" smtClean="0"/>
              <a:t>.</a:t>
            </a:r>
            <a:endParaRPr lang="en-US" altLang="zh-CN" sz="2200" dirty="0">
              <a:solidFill>
                <a:schemeClr val="tx1"/>
              </a:solidFill>
              <a:latin typeface="Arial" charset="0"/>
            </a:endParaRPr>
          </a:p>
          <a:p>
            <a:r>
              <a:rPr kumimoji="1" lang="en-US" altLang="zh-CN" sz="2200" dirty="0" smtClean="0"/>
              <a:t> </a:t>
            </a:r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63966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543FB752-CD97-4884-A5BC-F8EA31805426}" type="slidenum">
              <a:rPr lang="en-US" altLang="zh-CN"/>
              <a:pPr algn="l">
                <a:defRPr/>
              </a:pPr>
              <a:t>46</a:t>
            </a:fld>
            <a:endParaRPr lang="en-US" altLang="zh-CN"/>
          </a:p>
        </p:txBody>
      </p:sp>
      <p:sp>
        <p:nvSpPr>
          <p:cNvPr id="68611" name="WordArt 2"/>
          <p:cNvSpPr>
            <a:spLocks noChangeArrowheads="1" noChangeShapeType="1" noTextEdit="1"/>
          </p:cNvSpPr>
          <p:nvPr/>
        </p:nvSpPr>
        <p:spPr bwMode="auto">
          <a:xfrm>
            <a:off x="2711450" y="2708275"/>
            <a:ext cx="4092575" cy="1538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2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Rage Italic"/>
              </a:rPr>
              <a:t>Thank you!</a:t>
            </a:r>
            <a:endParaRPr lang="zh-CN" altLang="en-US" sz="3200" b="1" i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Rage Italic"/>
            </a:endParaRPr>
          </a:p>
        </p:txBody>
      </p:sp>
      <p:pic>
        <p:nvPicPr>
          <p:cNvPr id="686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13"/>
            <a:ext cx="9148763" cy="1222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0091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Theory-Experiment Comparison 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700808"/>
            <a:ext cx="5496611" cy="4063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169914" y="2060848"/>
                <a:ext cx="35283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kumimoji="1" lang="en-US" altLang="zh-CN" sz="2000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↑</m:t>
                        </m:r>
                      </m:sub>
                    </m:sSub>
                    <m:r>
                      <a:rPr kumimoji="1" lang="en-US" altLang="zh-CN" sz="20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2000" dirty="0" smtClean="0">
                    <a:solidFill>
                      <a:srgbClr val="0000FF"/>
                    </a:solidFill>
                  </a:rPr>
                  <a:t>: </a:t>
                </a:r>
                <a:r>
                  <a:rPr kumimoji="1" lang="en-US" altLang="zh-CN" sz="2000" dirty="0" smtClean="0"/>
                  <a:t>positively correlated with spin-exchanged intensity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Ω</m:t>
                    </m:r>
                  </m:oMath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14" y="2060848"/>
                <a:ext cx="3528392" cy="707886"/>
              </a:xfrm>
              <a:prstGeom prst="rect">
                <a:avLst/>
              </a:prstGeom>
              <a:blipFill rotWithShape="0">
                <a:blip r:embed="rId4"/>
                <a:stretch>
                  <a:fillRect l="-1900" t="-56034" b="-27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708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 9"/>
          <p:cNvGrpSpPr/>
          <p:nvPr/>
        </p:nvGrpSpPr>
        <p:grpSpPr>
          <a:xfrm>
            <a:off x="4769644" y="1234856"/>
            <a:ext cx="880351" cy="888483"/>
            <a:chOff x="7634314" y="3360077"/>
            <a:chExt cx="880351" cy="888483"/>
          </a:xfrm>
        </p:grpSpPr>
        <p:sp>
          <p:nvSpPr>
            <p:cNvPr id="11" name="椭圆 10"/>
            <p:cNvSpPr/>
            <p:nvPr/>
          </p:nvSpPr>
          <p:spPr>
            <a:xfrm>
              <a:off x="7634314" y="3360077"/>
              <a:ext cx="880351" cy="888483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12" name="椭圆 11"/>
            <p:cNvSpPr/>
            <p:nvPr/>
          </p:nvSpPr>
          <p:spPr>
            <a:xfrm>
              <a:off x="7999094" y="3744363"/>
              <a:ext cx="140226" cy="14819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13" name="椭圆 12"/>
            <p:cNvSpPr/>
            <p:nvPr/>
          </p:nvSpPr>
          <p:spPr>
            <a:xfrm>
              <a:off x="8311805" y="3423064"/>
              <a:ext cx="105354" cy="1113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14" name="椭圆 13"/>
            <p:cNvSpPr/>
            <p:nvPr/>
          </p:nvSpPr>
          <p:spPr>
            <a:xfrm>
              <a:off x="7733955" y="3416714"/>
              <a:ext cx="105354" cy="1113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</p:grpSp>
      <p:cxnSp>
        <p:nvCxnSpPr>
          <p:cNvPr id="15" name="直线连接符 14"/>
          <p:cNvCxnSpPr/>
          <p:nvPr/>
        </p:nvCxnSpPr>
        <p:spPr bwMode="auto">
          <a:xfrm>
            <a:off x="1377242" y="5519028"/>
            <a:ext cx="1296987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线连接符 17"/>
          <p:cNvCxnSpPr/>
          <p:nvPr/>
        </p:nvCxnSpPr>
        <p:spPr bwMode="auto">
          <a:xfrm>
            <a:off x="2146246" y="4183931"/>
            <a:ext cx="1295400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文本框 7"/>
          <p:cNvSpPr txBox="1">
            <a:spLocks noChangeArrowheads="1"/>
          </p:cNvSpPr>
          <p:nvPr/>
        </p:nvSpPr>
        <p:spPr bwMode="auto">
          <a:xfrm>
            <a:off x="467544" y="5295989"/>
            <a:ext cx="14298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9pPr>
          </a:lstStyle>
          <a:p>
            <a:r>
              <a:rPr kumimoji="1" lang="en-US" altLang="zh-CN" sz="2000" b="0" baseline="30000" smtClean="0">
                <a:latin typeface="Arial" charset="0"/>
              </a:rPr>
              <a:t>1</a:t>
            </a:r>
            <a:r>
              <a:rPr kumimoji="1" lang="en-US" altLang="zh-CN" sz="2000" b="0" smtClean="0">
                <a:latin typeface="Arial" charset="0"/>
              </a:rPr>
              <a:t>S</a:t>
            </a:r>
            <a:r>
              <a:rPr kumimoji="1" lang="en-US" altLang="zh-CN" sz="2000" b="0" baseline="-25000" smtClean="0">
                <a:latin typeface="Arial" charset="0"/>
              </a:rPr>
              <a:t>0 </a:t>
            </a:r>
            <a:r>
              <a:rPr kumimoji="1" lang="en-US" altLang="zh-CN" sz="2000" b="0" smtClean="0">
                <a:latin typeface="Arial" charset="0"/>
              </a:rPr>
              <a:t>(g)</a:t>
            </a:r>
            <a:endParaRPr kumimoji="1" lang="zh-CN" altLang="en-US" sz="2000" b="0" baseline="30000" dirty="0">
              <a:latin typeface="Arial" charset="0"/>
            </a:endParaRPr>
          </a:p>
        </p:txBody>
      </p:sp>
      <p:sp>
        <p:nvSpPr>
          <p:cNvPr id="22" name="文本框 31"/>
          <p:cNvSpPr txBox="1">
            <a:spLocks noChangeArrowheads="1"/>
          </p:cNvSpPr>
          <p:nvPr/>
        </p:nvSpPr>
        <p:spPr bwMode="auto">
          <a:xfrm>
            <a:off x="955251" y="3937175"/>
            <a:ext cx="1350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9pPr>
          </a:lstStyle>
          <a:p>
            <a:r>
              <a:rPr kumimoji="1" lang="en-US" altLang="zh-CN" sz="2000" b="0" baseline="30000" smtClean="0">
                <a:solidFill>
                  <a:srgbClr val="FF0000"/>
                </a:solidFill>
                <a:latin typeface="Arial" charset="0"/>
              </a:rPr>
              <a:t>3</a:t>
            </a:r>
            <a:r>
              <a:rPr kumimoji="1" lang="en-US" altLang="zh-CN" sz="2000" b="0" smtClean="0">
                <a:solidFill>
                  <a:srgbClr val="FF0000"/>
                </a:solidFill>
                <a:latin typeface="Arial" charset="0"/>
              </a:rPr>
              <a:t>P</a:t>
            </a:r>
            <a:r>
              <a:rPr kumimoji="1" lang="en-US" altLang="zh-CN" sz="2000" b="0" baseline="-25000" smtClean="0">
                <a:solidFill>
                  <a:srgbClr val="FF0000"/>
                </a:solidFill>
                <a:latin typeface="Arial" charset="0"/>
              </a:rPr>
              <a:t>0 </a:t>
            </a:r>
            <a:r>
              <a:rPr kumimoji="1" lang="en-US" altLang="zh-CN" sz="2000" b="0" smtClean="0">
                <a:solidFill>
                  <a:srgbClr val="FF0000"/>
                </a:solidFill>
                <a:latin typeface="Arial" charset="0"/>
              </a:rPr>
              <a:t> (e)</a:t>
            </a:r>
            <a:endParaRPr kumimoji="1" lang="zh-CN" altLang="en-US" sz="2000" b="0" baseline="30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3" name="文本框 33"/>
          <p:cNvSpPr txBox="1">
            <a:spLocks noChangeArrowheads="1"/>
          </p:cNvSpPr>
          <p:nvPr/>
        </p:nvSpPr>
        <p:spPr bwMode="auto">
          <a:xfrm>
            <a:off x="2771067" y="5325353"/>
            <a:ext cx="1943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0"/>
              </a:defRPr>
            </a:lvl9pPr>
          </a:lstStyle>
          <a:p>
            <a:r>
              <a:rPr kumimoji="1" lang="en-US" altLang="zh-CN" sz="2000" b="0">
                <a:latin typeface="Arial" charset="0"/>
              </a:rPr>
              <a:t>ground state</a:t>
            </a:r>
            <a:endParaRPr kumimoji="1" lang="zh-CN" altLang="en-US" sz="2000" b="0" dirty="0">
              <a:latin typeface="Arial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>
                <a:solidFill>
                  <a:srgbClr val="FF0000"/>
                </a:solidFill>
                <a:latin typeface="Arial" charset="0"/>
              </a:rPr>
              <a:t>alkali-earth (like</a:t>
            </a:r>
            <a:r>
              <a:rPr lang="en-US" altLang="zh-CN" sz="2800">
                <a:solidFill>
                  <a:srgbClr val="FF0000"/>
                </a:solidFill>
                <a:latin typeface="Arial" charset="0"/>
              </a:rPr>
              <a:t>) </a:t>
            </a:r>
            <a:r>
              <a:rPr lang="en-US" altLang="zh-CN" sz="2800" smtClean="0">
                <a:solidFill>
                  <a:srgbClr val="FF0000"/>
                </a:solidFill>
                <a:latin typeface="Arial" charset="0"/>
              </a:rPr>
              <a:t>atoms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3" name="文本框 32"/>
          <p:cNvSpPr txBox="1">
            <a:spLocks noChangeArrowheads="1"/>
          </p:cNvSpPr>
          <p:nvPr/>
        </p:nvSpPr>
        <p:spPr bwMode="auto">
          <a:xfrm>
            <a:off x="3629213" y="3979673"/>
            <a:ext cx="107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kumimoji="1" lang="en-US" altLang="zh-CN" sz="1800" b="0" dirty="0">
                <a:solidFill>
                  <a:srgbClr val="FF0000"/>
                </a:solidFill>
                <a:latin typeface="Arial" charset="0"/>
              </a:rPr>
              <a:t>~23s</a:t>
            </a:r>
            <a:endParaRPr kumimoji="1" lang="zh-CN" altLang="en-US" sz="1800" b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" name="文本框 33"/>
          <p:cNvSpPr txBox="1">
            <a:spLocks noChangeArrowheads="1"/>
          </p:cNvSpPr>
          <p:nvPr/>
        </p:nvSpPr>
        <p:spPr bwMode="auto">
          <a:xfrm>
            <a:off x="359572" y="3426821"/>
            <a:ext cx="696730" cy="40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kumimoji="1" lang="en-US" altLang="zh-CN" sz="2000" b="0" dirty="0" err="1" smtClean="0">
                <a:latin typeface="Arial" charset="0"/>
              </a:rPr>
              <a:t>Yb</a:t>
            </a:r>
            <a:endParaRPr kumimoji="1" lang="zh-CN" altLang="en-US" sz="2000" b="0" dirty="0">
              <a:latin typeface="Arial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361913" y="1420160"/>
            <a:ext cx="8424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Two outer-shell electrons</a:t>
            </a: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37244" y="2535650"/>
            <a:ext cx="8424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Long-lived electronic orbit state</a:t>
            </a:r>
          </a:p>
        </p:txBody>
      </p:sp>
      <p:cxnSp>
        <p:nvCxnSpPr>
          <p:cNvPr id="45" name="直线连接符 44"/>
          <p:cNvCxnSpPr/>
          <p:nvPr/>
        </p:nvCxnSpPr>
        <p:spPr bwMode="auto">
          <a:xfrm>
            <a:off x="5076056" y="4157548"/>
            <a:ext cx="412755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直线连接符 45"/>
          <p:cNvCxnSpPr/>
          <p:nvPr/>
        </p:nvCxnSpPr>
        <p:spPr bwMode="auto">
          <a:xfrm>
            <a:off x="5652120" y="4149080"/>
            <a:ext cx="412755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直线连接符 46"/>
          <p:cNvCxnSpPr/>
          <p:nvPr/>
        </p:nvCxnSpPr>
        <p:spPr bwMode="auto">
          <a:xfrm>
            <a:off x="6248822" y="4157548"/>
            <a:ext cx="412755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直线连接符 47"/>
          <p:cNvCxnSpPr/>
          <p:nvPr/>
        </p:nvCxnSpPr>
        <p:spPr bwMode="auto">
          <a:xfrm>
            <a:off x="6823541" y="4149080"/>
            <a:ext cx="412755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直线连接符 48"/>
          <p:cNvCxnSpPr/>
          <p:nvPr/>
        </p:nvCxnSpPr>
        <p:spPr bwMode="auto">
          <a:xfrm>
            <a:off x="7400950" y="4157548"/>
            <a:ext cx="412755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直线连接符 49"/>
          <p:cNvCxnSpPr/>
          <p:nvPr/>
        </p:nvCxnSpPr>
        <p:spPr bwMode="auto">
          <a:xfrm>
            <a:off x="7975669" y="4149080"/>
            <a:ext cx="412755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直线连接符 50"/>
          <p:cNvCxnSpPr/>
          <p:nvPr/>
        </p:nvCxnSpPr>
        <p:spPr bwMode="auto">
          <a:xfrm>
            <a:off x="5076056" y="5517232"/>
            <a:ext cx="412755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直线连接符 51"/>
          <p:cNvCxnSpPr/>
          <p:nvPr/>
        </p:nvCxnSpPr>
        <p:spPr bwMode="auto">
          <a:xfrm>
            <a:off x="5652120" y="5508764"/>
            <a:ext cx="412755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直线连接符 52"/>
          <p:cNvCxnSpPr/>
          <p:nvPr/>
        </p:nvCxnSpPr>
        <p:spPr bwMode="auto">
          <a:xfrm>
            <a:off x="6248822" y="5517232"/>
            <a:ext cx="412755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直线连接符 53"/>
          <p:cNvCxnSpPr/>
          <p:nvPr/>
        </p:nvCxnSpPr>
        <p:spPr bwMode="auto">
          <a:xfrm>
            <a:off x="6823541" y="5517232"/>
            <a:ext cx="412755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直线连接符 54"/>
          <p:cNvCxnSpPr/>
          <p:nvPr/>
        </p:nvCxnSpPr>
        <p:spPr bwMode="auto">
          <a:xfrm>
            <a:off x="7400950" y="5517232"/>
            <a:ext cx="412755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直线连接符 55"/>
          <p:cNvCxnSpPr/>
          <p:nvPr/>
        </p:nvCxnSpPr>
        <p:spPr bwMode="auto">
          <a:xfrm>
            <a:off x="7975669" y="5508764"/>
            <a:ext cx="412755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502" y="5703542"/>
            <a:ext cx="312822" cy="4822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071" y="5655315"/>
            <a:ext cx="344104" cy="5304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058" y="5679428"/>
            <a:ext cx="344104" cy="5304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5969" y="5679427"/>
            <a:ext cx="136208" cy="530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0334" y="5677017"/>
            <a:ext cx="149830" cy="58354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2046" y="5652902"/>
            <a:ext cx="149829" cy="583542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8623756" y="5301208"/>
            <a:ext cx="84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err="1" smtClean="0"/>
              <a:t>m</a:t>
            </a:r>
            <a:r>
              <a:rPr kumimoji="1" lang="en-US" altLang="zh-CN" sz="2400" baseline="-25000" dirty="0" err="1"/>
              <a:t>I</a:t>
            </a:r>
            <a:endParaRPr kumimoji="1" lang="zh-CN" altLang="en-US" sz="2400" dirty="0"/>
          </a:p>
        </p:txBody>
      </p:sp>
      <p:sp>
        <p:nvSpPr>
          <p:cNvPr id="57" name="文本框 33"/>
          <p:cNvSpPr txBox="1">
            <a:spLocks noChangeArrowheads="1"/>
          </p:cNvSpPr>
          <p:nvPr/>
        </p:nvSpPr>
        <p:spPr bwMode="auto">
          <a:xfrm>
            <a:off x="4953265" y="3470664"/>
            <a:ext cx="30224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kumimoji="1" lang="en-US" altLang="zh-CN" sz="2000" b="0" dirty="0" smtClean="0">
                <a:latin typeface="Arial" charset="0"/>
              </a:rPr>
              <a:t>Yb173: I=5/2</a:t>
            </a:r>
            <a:endParaRPr kumimoji="1" lang="zh-CN" altLang="en-US" sz="2000" b="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33"/>
              <p:cNvSpPr txBox="1">
                <a:spLocks noChangeArrowheads="1"/>
              </p:cNvSpPr>
              <p:nvPr/>
            </p:nvSpPr>
            <p:spPr bwMode="auto">
              <a:xfrm>
                <a:off x="419242" y="5944673"/>
                <a:ext cx="3022404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charset="0"/>
                    <a:ea typeface="宋体" charset="-122"/>
                  </a:defRPr>
                </a:lvl9pPr>
              </a:lstStyle>
              <a:p>
                <a:r>
                  <a:rPr kumimoji="1" lang="en-US" altLang="zh-CN" sz="2000" b="0" dirty="0" smtClean="0">
                    <a:latin typeface="Arial" charset="0"/>
                  </a:rPr>
                  <a:t>Boson: I=0</a:t>
                </a:r>
              </a:p>
              <a:p>
                <a:r>
                  <a:rPr kumimoji="1" lang="en-US" altLang="zh-CN" sz="2000" b="0" dirty="0" smtClean="0">
                    <a:solidFill>
                      <a:srgbClr val="FF0000"/>
                    </a:solidFill>
                    <a:latin typeface="Arial" charset="0"/>
                  </a:rPr>
                  <a:t>Fermion: I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≠</m:t>
                    </m:r>
                  </m:oMath>
                </a14:m>
                <a:r>
                  <a:rPr kumimoji="1" lang="en-US" altLang="zh-CN" sz="2000" b="0" dirty="0" smtClean="0">
                    <a:solidFill>
                      <a:srgbClr val="FF0000"/>
                    </a:solidFill>
                    <a:latin typeface="Arial" charset="0"/>
                  </a:rPr>
                  <a:t>0</a:t>
                </a:r>
                <a:endParaRPr kumimoji="1" lang="zh-CN" altLang="en-US" sz="2000" b="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58" name="文本框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242" y="5944673"/>
                <a:ext cx="3022404" cy="707886"/>
              </a:xfrm>
              <a:prstGeom prst="rect">
                <a:avLst/>
              </a:prstGeom>
              <a:blipFill rotWithShape="0">
                <a:blip r:embed="rId9"/>
                <a:stretch>
                  <a:fillRect l="-2218" t="-3448" b="-155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147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Two-atom interaction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cxnSp>
        <p:nvCxnSpPr>
          <p:cNvPr id="40" name="直线连接符 39"/>
          <p:cNvCxnSpPr/>
          <p:nvPr/>
        </p:nvCxnSpPr>
        <p:spPr bwMode="auto">
          <a:xfrm>
            <a:off x="7116225" y="2781789"/>
            <a:ext cx="431800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直线连接符 40"/>
          <p:cNvCxnSpPr/>
          <p:nvPr/>
        </p:nvCxnSpPr>
        <p:spPr bwMode="auto">
          <a:xfrm>
            <a:off x="8164000" y="2781789"/>
            <a:ext cx="431800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直线连接符 58"/>
          <p:cNvCxnSpPr/>
          <p:nvPr/>
        </p:nvCxnSpPr>
        <p:spPr bwMode="auto">
          <a:xfrm>
            <a:off x="7074950" y="1698494"/>
            <a:ext cx="431800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直线连接符 59"/>
          <p:cNvCxnSpPr/>
          <p:nvPr/>
        </p:nvCxnSpPr>
        <p:spPr bwMode="auto">
          <a:xfrm>
            <a:off x="8122725" y="1698494"/>
            <a:ext cx="431800" cy="0"/>
          </a:xfrm>
          <a:prstGeom prst="line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文本框 61"/>
          <p:cNvSpPr txBox="1">
            <a:spLocks noChangeArrowheads="1"/>
          </p:cNvSpPr>
          <p:nvPr/>
        </p:nvSpPr>
        <p:spPr bwMode="auto">
          <a:xfrm>
            <a:off x="6160401" y="1485769"/>
            <a:ext cx="1049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kumimoji="1" lang="en-US" altLang="zh-CN" sz="1800" b="0" baseline="30000" dirty="0">
                <a:solidFill>
                  <a:srgbClr val="0000FF"/>
                </a:solidFill>
                <a:latin typeface="Arial" charset="0"/>
              </a:rPr>
              <a:t>3</a:t>
            </a:r>
            <a:r>
              <a:rPr kumimoji="1" lang="en-US" altLang="zh-CN" sz="1800" b="0" dirty="0">
                <a:solidFill>
                  <a:srgbClr val="0000FF"/>
                </a:solidFill>
                <a:latin typeface="Arial" charset="0"/>
              </a:rPr>
              <a:t>P</a:t>
            </a:r>
            <a:r>
              <a:rPr kumimoji="1" lang="en-US" altLang="zh-CN" sz="1800" b="0" baseline="-25000" dirty="0">
                <a:solidFill>
                  <a:srgbClr val="0000FF"/>
                </a:solidFill>
                <a:latin typeface="Arial" charset="0"/>
              </a:rPr>
              <a:t>0 </a:t>
            </a:r>
            <a:r>
              <a:rPr kumimoji="1" lang="en-US" altLang="zh-CN" sz="1800" b="0" dirty="0">
                <a:solidFill>
                  <a:srgbClr val="0000FF"/>
                </a:solidFill>
                <a:latin typeface="Arial" charset="0"/>
              </a:rPr>
              <a:t>(e)</a:t>
            </a:r>
            <a:endParaRPr kumimoji="1" lang="zh-CN" altLang="en-US" sz="1800" b="0" baseline="300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3" name="文本框 7"/>
          <p:cNvSpPr txBox="1">
            <a:spLocks noChangeArrowheads="1"/>
          </p:cNvSpPr>
          <p:nvPr/>
        </p:nvSpPr>
        <p:spPr bwMode="auto">
          <a:xfrm>
            <a:off x="6142939" y="2565889"/>
            <a:ext cx="1241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kumimoji="1" lang="en-US" altLang="zh-CN" sz="1800" b="0" baseline="30000" dirty="0">
                <a:solidFill>
                  <a:srgbClr val="0000FF"/>
                </a:solidFill>
                <a:latin typeface="Arial" charset="0"/>
              </a:rPr>
              <a:t>1</a:t>
            </a:r>
            <a:r>
              <a:rPr kumimoji="1" lang="en-US" altLang="zh-CN" sz="1800" b="0" dirty="0">
                <a:solidFill>
                  <a:srgbClr val="0000FF"/>
                </a:solidFill>
                <a:latin typeface="Arial" charset="0"/>
              </a:rPr>
              <a:t>S</a:t>
            </a:r>
            <a:r>
              <a:rPr kumimoji="1" lang="en-US" altLang="zh-CN" sz="1800" b="0" baseline="-25000" dirty="0">
                <a:solidFill>
                  <a:srgbClr val="0000FF"/>
                </a:solidFill>
                <a:latin typeface="Arial" charset="0"/>
              </a:rPr>
              <a:t>0</a:t>
            </a:r>
            <a:r>
              <a:rPr kumimoji="1" lang="en-US" altLang="zh-CN" sz="1800" b="0" dirty="0">
                <a:solidFill>
                  <a:srgbClr val="0000FF"/>
                </a:solidFill>
                <a:latin typeface="Arial" charset="0"/>
              </a:rPr>
              <a:t> (g)</a:t>
            </a:r>
            <a:endParaRPr kumimoji="1" lang="zh-CN" altLang="en-US" sz="1800" b="0" baseline="300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4" name="文本框 31"/>
          <p:cNvSpPr txBox="1">
            <a:spLocks noChangeArrowheads="1"/>
          </p:cNvSpPr>
          <p:nvPr/>
        </p:nvSpPr>
        <p:spPr bwMode="auto">
          <a:xfrm>
            <a:off x="7116225" y="3099553"/>
            <a:ext cx="6810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kumimoji="1" lang="en-US" altLang="zh-CN" sz="2000" b="0" smtClean="0">
                <a:latin typeface="Wingdings" charset="2"/>
                <a:sym typeface="Wingdings" charset="2"/>
              </a:rPr>
              <a:t></a:t>
            </a:r>
            <a:endParaRPr kumimoji="1" lang="zh-CN" altLang="en-US" sz="2000" b="0" dirty="0">
              <a:latin typeface="Arial" charset="0"/>
            </a:endParaRPr>
          </a:p>
        </p:txBody>
      </p:sp>
      <p:sp>
        <p:nvSpPr>
          <p:cNvPr id="65" name="文本框 32"/>
          <p:cNvSpPr txBox="1">
            <a:spLocks noChangeArrowheads="1"/>
          </p:cNvSpPr>
          <p:nvPr/>
        </p:nvSpPr>
        <p:spPr bwMode="auto">
          <a:xfrm>
            <a:off x="8122725" y="3146036"/>
            <a:ext cx="625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kumimoji="1" lang="en-US" altLang="zh-CN" sz="2000" b="0" smtClean="0">
                <a:latin typeface="Wingdings" charset="2"/>
                <a:sym typeface="Wingdings" charset="2"/>
              </a:rPr>
              <a:t></a:t>
            </a:r>
            <a:endParaRPr kumimoji="1" lang="zh-CN" altLang="en-US" sz="2000" b="0" dirty="0">
              <a:latin typeface="Arial" charset="0"/>
            </a:endParaRPr>
          </a:p>
        </p:txBody>
      </p:sp>
      <p:sp>
        <p:nvSpPr>
          <p:cNvPr id="66" name="文本框 7"/>
          <p:cNvSpPr txBox="1">
            <a:spLocks noChangeArrowheads="1"/>
          </p:cNvSpPr>
          <p:nvPr/>
        </p:nvSpPr>
        <p:spPr bwMode="auto">
          <a:xfrm>
            <a:off x="5584164" y="3104806"/>
            <a:ext cx="1997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kumimoji="1" lang="en-US" altLang="zh-CN" sz="1800" b="0" dirty="0">
                <a:latin typeface="Arial" charset="0"/>
              </a:rPr>
              <a:t>n</a:t>
            </a:r>
            <a:r>
              <a:rPr kumimoji="1" lang="en-US" altLang="zh-CN" sz="1800" b="0" dirty="0" smtClean="0">
                <a:latin typeface="Arial" charset="0"/>
              </a:rPr>
              <a:t>uclear spin</a:t>
            </a:r>
            <a:endParaRPr kumimoji="1" lang="zh-CN" altLang="en-US" sz="1800" b="0" dirty="0">
              <a:latin typeface="Arial" charset="0"/>
            </a:endParaRP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auto">
          <a:xfrm>
            <a:off x="289551" y="1436664"/>
            <a:ext cx="42634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Our system: </a:t>
            </a:r>
          </a:p>
        </p:txBody>
      </p:sp>
      <p:sp>
        <p:nvSpPr>
          <p:cNvPr id="7" name="矩形 6"/>
          <p:cNvSpPr/>
          <p:nvPr/>
        </p:nvSpPr>
        <p:spPr>
          <a:xfrm>
            <a:off x="658309" y="1930346"/>
            <a:ext cx="4870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000" dirty="0">
                <a:latin typeface="Arial" charset="0"/>
                <a:cs typeface="Arial" charset="0"/>
              </a:rPr>
              <a:t>1 e-atom and 1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g-atom</a:t>
            </a:r>
          </a:p>
          <a:p>
            <a:pPr>
              <a:buClr>
                <a:srgbClr val="0000FF"/>
              </a:buClr>
            </a:pPr>
            <a:r>
              <a:rPr lang="en-US" altLang="zh-CN" sz="2000" dirty="0" smtClean="0">
                <a:latin typeface="Arial" charset="0"/>
                <a:cs typeface="Arial" charset="0"/>
              </a:rPr>
              <a:t>(can be treated as distinguishable atoms)</a:t>
            </a:r>
            <a:endParaRPr lang="en-US" altLang="zh-CN" sz="2000" dirty="0">
              <a:latin typeface="Arial" charset="0"/>
              <a:cs typeface="Arial" charset="0"/>
            </a:endParaRPr>
          </a:p>
        </p:txBody>
      </p:sp>
      <p:sp>
        <p:nvSpPr>
          <p:cNvPr id="69" name="Rectangle 7"/>
          <p:cNvSpPr>
            <a:spLocks noChangeArrowheads="1"/>
          </p:cNvSpPr>
          <p:nvPr/>
        </p:nvSpPr>
        <p:spPr bwMode="auto">
          <a:xfrm>
            <a:off x="324837" y="3286649"/>
            <a:ext cx="42634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nuclear-spin states: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92" y="4048934"/>
            <a:ext cx="3245519" cy="5409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305" y="4856687"/>
            <a:ext cx="3467103" cy="54092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610302"/>
            <a:ext cx="1885400" cy="2724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305" y="6095411"/>
            <a:ext cx="2086126" cy="272415"/>
          </a:xfrm>
          <a:prstGeom prst="rect">
            <a:avLst/>
          </a:prstGeom>
        </p:spPr>
      </p:pic>
      <p:sp>
        <p:nvSpPr>
          <p:cNvPr id="20" name="左大括号 19"/>
          <p:cNvSpPr/>
          <p:nvPr/>
        </p:nvSpPr>
        <p:spPr>
          <a:xfrm flipH="1">
            <a:off x="4841990" y="5030823"/>
            <a:ext cx="428476" cy="143137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868144" y="4172928"/>
            <a:ext cx="2101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>
                <a:solidFill>
                  <a:srgbClr val="FF0000"/>
                </a:solidFill>
              </a:rPr>
              <a:t>s</a:t>
            </a:r>
            <a:r>
              <a:rPr kumimoji="1" lang="en-US" altLang="zh-CN" sz="2400" smtClean="0">
                <a:solidFill>
                  <a:srgbClr val="FF0000"/>
                </a:solidFill>
              </a:rPr>
              <a:t>inglet state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5851086" y="5456016"/>
            <a:ext cx="2101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triplet states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Two-atom interaction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auto">
          <a:xfrm>
            <a:off x="260359" y="1154154"/>
            <a:ext cx="57226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2-body interaction in 3D space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51" y="1891566"/>
            <a:ext cx="4225263" cy="3425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51" y="2420888"/>
            <a:ext cx="2808492" cy="6341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651" y="3912552"/>
            <a:ext cx="3624730" cy="297554"/>
          </a:xfrm>
          <a:prstGeom prst="rect">
            <a:avLst/>
          </a:prstGeom>
        </p:spPr>
      </p:pic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857761" y="3268364"/>
            <a:ext cx="42634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charset="2"/>
              <a:buNone/>
              <a:tabLst/>
              <a:defRPr/>
            </a:pPr>
            <a:r>
              <a:rPr lang="en-US" altLang="zh-CN" sz="2200" smtClean="0">
                <a:latin typeface="Arial" charset="0"/>
                <a:cs typeface="Arial" charset="0"/>
              </a:rPr>
              <a:t>Yb173 atoms:</a:t>
            </a:r>
            <a:endParaRPr lang="en-US" altLang="zh-CN" sz="2200" dirty="0" smtClean="0">
              <a:latin typeface="Arial" charset="0"/>
              <a:cs typeface="Arial" charset="0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289848" y="4486878"/>
            <a:ext cx="57226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spin-exchange interaction: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017" y="5135992"/>
            <a:ext cx="3847997" cy="291283"/>
          </a:xfrm>
          <a:prstGeom prst="rect">
            <a:avLst/>
          </a:prstGeom>
        </p:spPr>
      </p:pic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683568" y="5589240"/>
            <a:ext cx="57226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2200" b="0" dirty="0" smtClean="0"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latin typeface="Arial" charset="0"/>
                <a:cs typeface="Arial" charset="0"/>
              </a:rPr>
              <a:t>spin-exchange process: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952" y="5648346"/>
            <a:ext cx="2641264" cy="312673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83568" y="6215431"/>
            <a:ext cx="66128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can be used for the simulation of </a:t>
            </a:r>
            <a:r>
              <a:rPr lang="en-US" altLang="zh-CN" sz="2200" smtClean="0">
                <a:solidFill>
                  <a:srgbClr val="FF0000"/>
                </a:solidFill>
                <a:latin typeface="Arial" charset="0"/>
                <a:cs typeface="Arial" charset="0"/>
              </a:rPr>
              <a:t>Kondo effect</a:t>
            </a:r>
            <a:endParaRPr lang="en-US" altLang="zh-CN" sz="22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2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Motivation and basic idea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97734" y="1272618"/>
            <a:ext cx="57226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Motivation: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043608" y="1964445"/>
            <a:ext cx="55446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charset="2"/>
              <a:buNone/>
              <a:tabLst/>
              <a:defRPr/>
            </a:pPr>
            <a:r>
              <a:rPr lang="en-US" altLang="zh-CN" sz="2200" dirty="0" smtClean="0">
                <a:latin typeface="Arial" charset="0"/>
                <a:cs typeface="Arial" charset="0"/>
              </a:rPr>
              <a:t>Control of spin-exchange interaction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87717" y="2844624"/>
            <a:ext cx="57226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endParaRPr lang="en-US" altLang="zh-CN" sz="22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893699"/>
            <a:ext cx="3038397" cy="332735"/>
          </a:xfrm>
          <a:prstGeom prst="rect">
            <a:avLst/>
          </a:prstGeom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4283845" y="2834336"/>
            <a:ext cx="324048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charset="2"/>
              <a:buNone/>
              <a:tabLst/>
              <a:defRPr/>
            </a:pPr>
            <a:r>
              <a:rPr lang="en-US" altLang="zh-CN" sz="2200" dirty="0">
                <a:solidFill>
                  <a:srgbClr val="0000FF"/>
                </a:solidFill>
                <a:latin typeface="Arial" charset="0"/>
                <a:cs typeface="Arial" charset="0"/>
              </a:rPr>
              <a:t>h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ave similar </a:t>
            </a:r>
            <a:r>
              <a:rPr lang="en-US" altLang="zh-CN" sz="2200" smtClean="0">
                <a:solidFill>
                  <a:srgbClr val="0000FF"/>
                </a:solidFill>
                <a:latin typeface="Arial" charset="0"/>
                <a:cs typeface="Arial" charset="0"/>
              </a:rPr>
              <a:t>energy:</a:t>
            </a:r>
            <a:endParaRPr lang="en-US" altLang="zh-CN" sz="22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9959" y="3519647"/>
            <a:ext cx="29225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Clr>
                <a:srgbClr val="0000FF"/>
              </a:buClr>
              <a:defRPr/>
            </a:pPr>
            <a:r>
              <a:rPr lang="en-US" altLang="zh-CN" sz="2200">
                <a:latin typeface="Arial" charset="0"/>
                <a:cs typeface="Arial" charset="0"/>
              </a:rPr>
              <a:t>B=0 or B is very small</a:t>
            </a:r>
            <a:endParaRPr lang="en-US" altLang="zh-CN" sz="2200" dirty="0">
              <a:latin typeface="Arial" charset="0"/>
              <a:cs typeface="Arial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79959" y="4589946"/>
            <a:ext cx="73804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0000FF"/>
              </a:buClr>
              <a:defRPr/>
            </a:pPr>
            <a:r>
              <a:rPr lang="en-US" altLang="zh-CN" sz="2200" dirty="0" smtClean="0">
                <a:latin typeface="Arial" charset="0"/>
                <a:cs typeface="Arial" charset="0"/>
              </a:rPr>
              <a:t>In this work we assume B=0, </a:t>
            </a:r>
            <a:endParaRPr lang="en-US" altLang="zh-CN" sz="2200" dirty="0">
              <a:latin typeface="Arial" charset="0"/>
              <a:cs typeface="Arial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79959" y="4093462"/>
            <a:ext cx="73804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0000FF"/>
              </a:buClr>
              <a:defRPr/>
            </a:pPr>
            <a:r>
              <a:rPr lang="en-US" altLang="zh-CN" sz="2200" dirty="0" smtClean="0">
                <a:latin typeface="Arial" charset="0"/>
                <a:cs typeface="Arial" charset="0"/>
              </a:rPr>
              <a:t>no MFR has been discovered</a:t>
            </a:r>
            <a:endParaRPr lang="en-US" altLang="zh-CN" sz="2200" dirty="0">
              <a:latin typeface="Arial" charset="0"/>
              <a:cs typeface="Arial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94613" y="5332960"/>
            <a:ext cx="57226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Basic idea:</a:t>
            </a:r>
          </a:p>
        </p:txBody>
      </p:sp>
      <p:sp>
        <p:nvSpPr>
          <p:cNvPr id="25" name="矩形 24"/>
          <p:cNvSpPr/>
          <p:nvPr/>
        </p:nvSpPr>
        <p:spPr>
          <a:xfrm>
            <a:off x="1043608" y="5878433"/>
            <a:ext cx="73804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0000FF"/>
              </a:buClr>
              <a:defRPr/>
            </a:pPr>
            <a:r>
              <a:rPr lang="en-US" altLang="zh-CN" sz="2200" dirty="0">
                <a:latin typeface="Arial" charset="0"/>
                <a:cs typeface="Arial" charset="0"/>
              </a:rPr>
              <a:t>c</a:t>
            </a:r>
            <a:r>
              <a:rPr lang="en-US" altLang="zh-CN" sz="2200" dirty="0" smtClean="0">
                <a:latin typeface="Arial" charset="0"/>
                <a:cs typeface="Arial" charset="0"/>
              </a:rPr>
              <a:t>onfinement-induced resonance</a:t>
            </a:r>
            <a:endParaRPr lang="en-US" altLang="zh-CN" sz="22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9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8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42875" y="169476"/>
            <a:ext cx="925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Arial" charset="0"/>
              </a:rPr>
              <a:t>Motivation and basic idea</a:t>
            </a:r>
            <a:endParaRPr lang="en-US" altLang="zh-CN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07034" y="1474065"/>
            <a:ext cx="57226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System: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78878" y="2142022"/>
            <a:ext cx="43204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altLang="zh-CN" sz="2000" dirty="0" smtClean="0">
                <a:latin typeface="Arial" charset="0"/>
                <a:cs typeface="Arial" charset="0"/>
              </a:rPr>
              <a:t>quasi-1D confinement which is same for both e-atom and g-atom 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endParaRPr lang="en-US" altLang="zh-CN" sz="2000" dirty="0">
              <a:latin typeface="Arial" charset="0"/>
              <a:cs typeface="Arial" charset="0"/>
            </a:endParaRP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altLang="zh-CN" sz="2000" dirty="0">
                <a:latin typeface="Arial" charset="0"/>
                <a:cs typeface="Arial" charset="0"/>
              </a:rPr>
              <a:t>a</a:t>
            </a:r>
            <a:r>
              <a:rPr lang="en-US" altLang="zh-CN" sz="2000" dirty="0" smtClean="0">
                <a:latin typeface="Arial" charset="0"/>
                <a:cs typeface="Arial" charset="0"/>
              </a:rPr>
              <a:t>xial confinement only for e-atom</a:t>
            </a:r>
          </a:p>
        </p:txBody>
      </p:sp>
      <p:grpSp>
        <p:nvGrpSpPr>
          <p:cNvPr id="3" name="组 2"/>
          <p:cNvGrpSpPr/>
          <p:nvPr/>
        </p:nvGrpSpPr>
        <p:grpSpPr>
          <a:xfrm>
            <a:off x="5364088" y="1766022"/>
            <a:ext cx="3392697" cy="2191742"/>
            <a:chOff x="5148064" y="1656293"/>
            <a:chExt cx="3392697" cy="219174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8064" y="1656293"/>
              <a:ext cx="3392697" cy="219174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6175757" y="277403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</a:rPr>
                <a:t>g</a:t>
              </a:r>
              <a:endParaRPr kumimoji="1"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956674" y="251270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0000"/>
                  </a:solidFill>
                </a:rPr>
                <a:t>e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448935" y="3895778"/>
            <a:ext cx="78572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g-atom: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flying Fermions (quasi-1D particle)</a:t>
            </a:r>
          </a:p>
          <a:p>
            <a:pPr>
              <a:buClr>
                <a:schemeClr val="tx1"/>
              </a:buClr>
            </a:pPr>
            <a:r>
              <a:rPr lang="en-US" altLang="zh-CN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e-atom</a:t>
            </a:r>
            <a:r>
              <a:rPr lang="en-US" altLang="zh-CN" sz="2000" dirty="0">
                <a:solidFill>
                  <a:srgbClr val="FF0000"/>
                </a:solidFill>
                <a:latin typeface="Arial" charset="0"/>
                <a:cs typeface="Arial" charset="0"/>
              </a:rPr>
              <a:t>: </a:t>
            </a:r>
            <a:r>
              <a:rPr lang="en-US" altLang="zh-CN" sz="2000" dirty="0" smtClean="0">
                <a:latin typeface="Arial" charset="0"/>
                <a:cs typeface="Arial" charset="0"/>
              </a:rPr>
              <a:t>localized spin-1/2 impurity (quasi-0D </a:t>
            </a:r>
            <a:r>
              <a:rPr lang="en-US" altLang="zh-CN" sz="2000" dirty="0">
                <a:latin typeface="Arial" charset="0"/>
                <a:cs typeface="Arial" charset="0"/>
              </a:rPr>
              <a:t>particle</a:t>
            </a:r>
            <a:r>
              <a:rPr lang="en-US" altLang="zh-CN" sz="2000" dirty="0" smtClean="0">
                <a:latin typeface="Arial" charset="0"/>
                <a:cs typeface="Arial" charset="0"/>
              </a:rPr>
              <a:t>)</a:t>
            </a:r>
            <a:endParaRPr lang="en-US" altLang="zh-CN" sz="2000" dirty="0">
              <a:latin typeface="Arial" charset="0"/>
              <a:cs typeface="Arial" charset="0"/>
            </a:endParaRP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07033" y="5060771"/>
            <a:ext cx="57226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Ø"/>
            </a:pPr>
            <a:r>
              <a:rPr lang="en-US" altLang="zh-CN" sz="22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Control parameters:</a:t>
            </a:r>
          </a:p>
        </p:txBody>
      </p:sp>
      <p:sp>
        <p:nvSpPr>
          <p:cNvPr id="4" name="矩形 3"/>
          <p:cNvSpPr/>
          <p:nvPr/>
        </p:nvSpPr>
        <p:spPr>
          <a:xfrm>
            <a:off x="519589" y="5669597"/>
            <a:ext cx="48974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>
                <a:latin typeface="Arial" charset="0"/>
                <a:cs typeface="Arial" charset="0"/>
              </a:rPr>
              <a:t>c</a:t>
            </a:r>
            <a:r>
              <a:rPr lang="en-US" altLang="zh-CN" sz="2000" smtClean="0">
                <a:latin typeface="Arial" charset="0"/>
                <a:cs typeface="Arial" charset="0"/>
              </a:rPr>
              <a:t>haracteristic lengths of the confinements</a:t>
            </a:r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5169787"/>
            <a:ext cx="1081075" cy="25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15022</TotalTime>
  <Words>2260</Words>
  <Application>Microsoft Macintosh PowerPoint</Application>
  <PresentationFormat>全屏显示(4:3)</PresentationFormat>
  <Paragraphs>331</Paragraphs>
  <Slides>47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0" baseType="lpstr">
      <vt:lpstr>Calibri</vt:lpstr>
      <vt:lpstr>Cambria Math</vt:lpstr>
      <vt:lpstr>Comic Sans MS</vt:lpstr>
      <vt:lpstr>Rage Italic</vt:lpstr>
      <vt:lpstr>Times</vt:lpstr>
      <vt:lpstr>Times New Roman</vt:lpstr>
      <vt:lpstr>Verdana</vt:lpstr>
      <vt:lpstr>Wingdings</vt:lpstr>
      <vt:lpstr>黑体</vt:lpstr>
      <vt:lpstr>华文新魏</vt:lpstr>
      <vt:lpstr>宋体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lenovo</dc:creator>
  <cp:lastModifiedBy>Microsoft Office 用户</cp:lastModifiedBy>
  <cp:revision>2086</cp:revision>
  <dcterms:created xsi:type="dcterms:W3CDTF">2012-10-14T10:57:42Z</dcterms:created>
  <dcterms:modified xsi:type="dcterms:W3CDTF">2018-04-10T08:43:39Z</dcterms:modified>
</cp:coreProperties>
</file>