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37" r:id="rId2"/>
    <p:sldId id="348" r:id="rId3"/>
    <p:sldId id="356" r:id="rId4"/>
    <p:sldId id="357" r:id="rId5"/>
    <p:sldId id="358" r:id="rId6"/>
    <p:sldId id="359" r:id="rId7"/>
    <p:sldId id="352" r:id="rId8"/>
    <p:sldId id="361" r:id="rId9"/>
    <p:sldId id="365" r:id="rId10"/>
    <p:sldId id="366" r:id="rId11"/>
    <p:sldId id="349" r:id="rId12"/>
    <p:sldId id="368" r:id="rId13"/>
    <p:sldId id="367" r:id="rId14"/>
    <p:sldId id="371" r:id="rId15"/>
    <p:sldId id="372" r:id="rId16"/>
    <p:sldId id="339" r:id="rId17"/>
    <p:sldId id="362" r:id="rId18"/>
    <p:sldId id="374" r:id="rId19"/>
    <p:sldId id="336" r:id="rId20"/>
    <p:sldId id="338" r:id="rId21"/>
    <p:sldId id="340" r:id="rId22"/>
    <p:sldId id="341" r:id="rId23"/>
    <p:sldId id="363" r:id="rId24"/>
    <p:sldId id="377" r:id="rId25"/>
    <p:sldId id="343" r:id="rId26"/>
    <p:sldId id="344" r:id="rId27"/>
    <p:sldId id="345" r:id="rId28"/>
    <p:sldId id="346" r:id="rId29"/>
    <p:sldId id="381" r:id="rId30"/>
    <p:sldId id="378" r:id="rId31"/>
    <p:sldId id="379" r:id="rId32"/>
    <p:sldId id="380" r:id="rId33"/>
    <p:sldId id="382" r:id="rId34"/>
    <p:sldId id="383" r:id="rId35"/>
    <p:sldId id="384" r:id="rId36"/>
    <p:sldId id="385" r:id="rId37"/>
    <p:sldId id="376" r:id="rId38"/>
    <p:sldId id="375" r:id="rId39"/>
    <p:sldId id="373" r:id="rId40"/>
    <p:sldId id="370" r:id="rId41"/>
    <p:sldId id="258" r:id="rId42"/>
    <p:sldId id="262" r:id="rId43"/>
    <p:sldId id="267" r:id="rId44"/>
    <p:sldId id="265" r:id="rId4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FF"/>
    <a:srgbClr val="C78627"/>
    <a:srgbClr val="0B4387"/>
    <a:srgbClr val="062346"/>
    <a:srgbClr val="09366D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56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9.wmf"/><Relationship Id="rId1" Type="http://schemas.openxmlformats.org/officeDocument/2006/relationships/image" Target="../media/image34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53.wmf"/><Relationship Id="rId4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15.wmf"/><Relationship Id="rId4" Type="http://schemas.openxmlformats.org/officeDocument/2006/relationships/image" Target="../media/image8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cs typeface="+mn-cs"/>
              </a:defRPr>
            </a:lvl1pPr>
          </a:lstStyle>
          <a:p>
            <a:pPr>
              <a:defRPr/>
            </a:pPr>
            <a:fld id="{2FF6F2C5-A3D6-6B41-ADC6-1BADF1770B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5904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cs typeface="+mn-cs"/>
              </a:defRPr>
            </a:lvl1pPr>
          </a:lstStyle>
          <a:p>
            <a:pPr>
              <a:defRPr/>
            </a:pPr>
            <a:fld id="{AC21C1E2-DBE7-AA4B-9110-0CB6167C8F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1794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060D36-91A4-2B48-BD4B-E2E55F05AA48}" type="slidenum">
              <a:rPr lang="en-GB" sz="1200"/>
              <a:pPr eaLnBrk="1" hangingPunct="1"/>
              <a:t>1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xmlns="" val="874336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A0AAD7-E58D-F544-B7D8-53EDE39C1A02}" type="slidenum">
              <a:rPr lang="en-GB" sz="1200"/>
              <a:pPr eaLnBrk="1" hangingPunct="1"/>
              <a:t>19</a:t>
            </a:fld>
            <a:endParaRPr lang="en-GB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xmlns="" val="4239048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37B8E0-91FF-094D-AC71-224F561EB8AC}" type="slidenum">
              <a:rPr lang="en-GB" sz="1200"/>
              <a:pPr eaLnBrk="1" hangingPunct="1"/>
              <a:t>41</a:t>
            </a:fld>
            <a:endParaRPr lang="en-GB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134988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B31FCF-5D59-4A4C-AB3D-DF6405C5558E}" type="slidenum">
              <a:rPr lang="en-GB" sz="1200"/>
              <a:pPr eaLnBrk="1" hangingPunct="1"/>
              <a:t>42</a:t>
            </a:fld>
            <a:endParaRPr lang="en-GB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4714875"/>
            <a:ext cx="5788025" cy="44672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1396148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1488D6-9839-7441-BF9E-F16299BA7F9A}" type="slidenum">
              <a:rPr lang="en-GB" sz="1200"/>
              <a:pPr eaLnBrk="1" hangingPunct="1"/>
              <a:t>43</a:t>
            </a:fld>
            <a:endParaRPr lang="en-GB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1400"/>
              <a:t>  </a:t>
            </a:r>
          </a:p>
          <a:p>
            <a:pPr eaLnBrk="1" hangingPunct="1"/>
            <a:endParaRPr lang="en-GB" sz="1400" b="1" u="sng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758825" y="4962525"/>
            <a:ext cx="52101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9" tIns="45779" rIns="91559" bIns="45779">
            <a:spAutoFit/>
          </a:bodyPr>
          <a:lstStyle/>
          <a:p>
            <a:pPr defTabSz="915988"/>
            <a:r>
              <a:rPr lang="en-GB" sz="1400" b="1" u="sng"/>
              <a:t>Environment:</a:t>
            </a:r>
          </a:p>
          <a:p>
            <a:pPr defTabSz="915988"/>
            <a:endParaRPr lang="en-GB" sz="1400" b="1" u="sng"/>
          </a:p>
          <a:p>
            <a:pPr defTabSz="915988"/>
            <a:r>
              <a:rPr lang="en-GB" sz="1400"/>
              <a:t>A more integrated, less stark landscape.</a:t>
            </a:r>
          </a:p>
          <a:p>
            <a:pPr defTabSz="915988"/>
            <a:r>
              <a:rPr lang="en-GB" sz="1400"/>
              <a:t>  </a:t>
            </a:r>
          </a:p>
          <a:p>
            <a:pPr defTabSz="915988"/>
            <a:r>
              <a:rPr lang="en-GB" sz="1400"/>
              <a:t>SU and Arts Centre developments – the Piazza as a cultural hub)</a:t>
            </a:r>
          </a:p>
          <a:p>
            <a:pPr defTabSz="915988"/>
            <a:r>
              <a:rPr lang="en-GB" sz="1400"/>
              <a:t>  </a:t>
            </a:r>
          </a:p>
          <a:p>
            <a:pPr defTabSz="915988"/>
            <a:r>
              <a:rPr lang="en-GB" sz="1400"/>
              <a:t>Landscape features.</a:t>
            </a:r>
          </a:p>
          <a:p>
            <a:pPr defTabSz="915988"/>
            <a:r>
              <a:rPr lang="en-GB" sz="1400"/>
              <a:t>  </a:t>
            </a:r>
          </a:p>
          <a:p>
            <a:pPr defTabSz="915988"/>
            <a:r>
              <a:rPr lang="en-GB" sz="1400"/>
              <a:t>Big campaign on Gibbet Hill.</a:t>
            </a:r>
          </a:p>
          <a:p>
            <a:pPr defTabSz="915988"/>
            <a:endParaRPr lang="en-GB" sz="1400"/>
          </a:p>
          <a:p>
            <a:pPr defTabSz="915988"/>
            <a:r>
              <a:rPr lang="en-GB" sz="1400"/>
              <a:t>Huge benefits after short term pain!</a:t>
            </a:r>
          </a:p>
          <a:p>
            <a:pPr defTabSz="915988"/>
            <a:r>
              <a:rPr lang="en-GB" sz="14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78519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4F3921-3B2E-964E-BDC3-9A1A0BCB3BDD}" type="slidenum">
              <a:rPr lang="en-GB" sz="1200"/>
              <a:pPr eaLnBrk="1" hangingPunct="1"/>
              <a:t>44</a:t>
            </a:fld>
            <a:endParaRPr lang="en-GB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220975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35BCB-6B07-1B44-A3B0-BA09B727C3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997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7D3D7-F990-4144-A8A8-F4BABB3DA5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6125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95A90-CEE9-7540-A768-A0E8DA0242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2248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73CD2-7EBC-9849-B8C3-2EB051BDEF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21791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5316E-52CC-C243-9149-3CFAA64EA3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704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1FE01-5F61-2A46-890B-5EA74431B0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813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17F69-3058-7D47-8B43-4CC689CE26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9358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79AD0-0939-7C40-B11D-B5A4243842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912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7F77E-DF0B-7C4B-AEA2-3AF1699BBA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5617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0F82F-E0F6-6D43-B03F-6AC4B29537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291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6DD92-072C-184F-A18A-8D953208C9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859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8B0DD-5205-C448-9340-417CDA0F56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7213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180C3-2AB9-D046-9E10-44ABF0A277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866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97A4B93-DE90-2248-BF26-B00F8B756B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7" descr="CSC_csc_white_RGB"/>
          <p:cNvPicPr>
            <a:picLocks noChangeAspect="1" noChangeArrowheads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07504" y="5929535"/>
            <a:ext cx="1776620" cy="92846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9366D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9366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9366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9366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9366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9366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9366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9366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9366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9366D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9366D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9366D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9366D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9366D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9366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9366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9366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9366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3.jpeg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45.jpeg"/><Relationship Id="rId9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31.bin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2.png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7.jpeg"/><Relationship Id="rId5" Type="http://schemas.openxmlformats.org/officeDocument/2006/relationships/oleObject" Target="../embeddings/oleObject42.bin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4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86.emf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image" Target="../media/image95.jpeg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10" Type="http://schemas.openxmlformats.org/officeDocument/2006/relationships/oleObject" Target="../embeddings/oleObject61.bin"/><Relationship Id="rId4" Type="http://schemas.openxmlformats.org/officeDocument/2006/relationships/image" Target="../media/image96.jpeg"/><Relationship Id="rId9" Type="http://schemas.openxmlformats.org/officeDocument/2006/relationships/oleObject" Target="../embeddings/oleObject6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103.jpeg"/><Relationship Id="rId4" Type="http://schemas.openxmlformats.org/officeDocument/2006/relationships/oleObject" Target="../embeddings/oleObject6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eg"/><Relationship Id="rId4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82550"/>
            <a:ext cx="8501063" cy="1433513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0070C0"/>
                </a:solidFill>
                <a:cs typeface="+mj-cs"/>
              </a:rPr>
              <a:t>Self-assembling tensor networks and holography in disordered spin chains</a:t>
            </a:r>
            <a:endParaRPr lang="en-US" sz="24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604963"/>
            <a:ext cx="8858250" cy="103822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800" dirty="0" smtClean="0">
                <a:solidFill>
                  <a:srgbClr val="00B050"/>
                </a:solidFill>
                <a:latin typeface="Arial" charset="0"/>
              </a:rPr>
              <a:t>A.M. </a:t>
            </a:r>
            <a:r>
              <a:rPr lang="en-GB" sz="2800" dirty="0">
                <a:solidFill>
                  <a:srgbClr val="00B050"/>
                </a:solidFill>
                <a:latin typeface="Arial" charset="0"/>
              </a:rPr>
              <a:t>Goldsborough</a:t>
            </a:r>
            <a:r>
              <a:rPr lang="en-GB" sz="2800" dirty="0">
                <a:latin typeface="Arial" charset="0"/>
              </a:rPr>
              <a:t>, </a:t>
            </a:r>
            <a:r>
              <a:rPr lang="en-GB" sz="2800" u="sng" dirty="0">
                <a:solidFill>
                  <a:srgbClr val="00B0F0"/>
                </a:solidFill>
                <a:latin typeface="Arial" charset="0"/>
              </a:rPr>
              <a:t>R.A. Roemer</a:t>
            </a:r>
          </a:p>
          <a:p>
            <a:pPr algn="ctr">
              <a:buFontTx/>
              <a:buNone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Department of Physics and Centre for Scientific Computing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750" y="2781300"/>
            <a:ext cx="80724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70C0"/>
                </a:solidFill>
                <a:latin typeface="+mn-lt"/>
                <a:cs typeface="+mn-cs"/>
              </a:rPr>
              <a:t>Thanks to EPSRC </a:t>
            </a:r>
            <a:r>
              <a:rPr lang="en-US" dirty="0" smtClean="0">
                <a:solidFill>
                  <a:srgbClr val="0070C0"/>
                </a:solidFill>
                <a:latin typeface="+mn-lt"/>
                <a:cs typeface="+mn-cs"/>
              </a:rPr>
              <a:t>(EP/J003476/1</a:t>
            </a:r>
            <a:r>
              <a:rPr lang="en-US" dirty="0">
                <a:solidFill>
                  <a:srgbClr val="0070C0"/>
                </a:solidFill>
                <a:latin typeface="+mn-lt"/>
                <a:cs typeface="+mn-cs"/>
              </a:rPr>
              <a:t>)</a:t>
            </a:r>
          </a:p>
        </p:txBody>
      </p:sp>
      <p:pic>
        <p:nvPicPr>
          <p:cNvPr id="17413" name="Content Placeholder 3" descr="fig-spcorr-eps-converted-to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940" r="-14940"/>
          <a:stretch>
            <a:fillRect/>
          </a:stretch>
        </p:blipFill>
        <p:spPr bwMode="auto">
          <a:xfrm>
            <a:off x="323378" y="4293096"/>
            <a:ext cx="253047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7414" name="Content Placeholder 3" descr="fig-ee_block-eps-converted-to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584" r="-14584"/>
          <a:stretch>
            <a:fillRect/>
          </a:stretch>
        </p:blipFill>
        <p:spPr bwMode="auto">
          <a:xfrm>
            <a:off x="6516216" y="4293096"/>
            <a:ext cx="24876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7415" name="Content Placeholder 3" descr="fig-SDRGTTNcf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492" b="-9492"/>
          <a:stretch>
            <a:fillRect/>
          </a:stretch>
        </p:blipFill>
        <p:spPr bwMode="auto">
          <a:xfrm>
            <a:off x="3276128" y="4077196"/>
            <a:ext cx="30702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3284984"/>
            <a:ext cx="914400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GB" sz="1050" b="1" dirty="0">
                <a:latin typeface="+mn-lt"/>
                <a:cs typeface="+mn-cs"/>
              </a:rPr>
              <a:t>A. M. Goldsborough</a:t>
            </a:r>
            <a:r>
              <a:rPr lang="en-GB" sz="1050" dirty="0">
                <a:latin typeface="+mn-lt"/>
                <a:cs typeface="+mn-cs"/>
              </a:rPr>
              <a:t>, </a:t>
            </a:r>
            <a:r>
              <a:rPr lang="en-GB" sz="1050" dirty="0" smtClean="0">
                <a:latin typeface="+mn-lt"/>
                <a:cs typeface="+mn-cs"/>
              </a:rPr>
              <a:t>RAR, Phys. Rev. B </a:t>
            </a:r>
            <a:r>
              <a:rPr lang="en-GB" sz="1050" b="1" dirty="0">
                <a:latin typeface="+mn-lt"/>
                <a:cs typeface="+mn-cs"/>
              </a:rPr>
              <a:t>89</a:t>
            </a:r>
            <a:r>
              <a:rPr lang="en-GB" sz="1050" dirty="0">
                <a:latin typeface="+mn-lt"/>
                <a:cs typeface="+mn-cs"/>
              </a:rPr>
              <a:t>, 214203-11 (2014</a:t>
            </a:r>
            <a:r>
              <a:rPr lang="en-GB" sz="1050" dirty="0" smtClean="0">
                <a:latin typeface="+mn-lt"/>
                <a:cs typeface="+mn-cs"/>
              </a:rPr>
              <a:t>)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050" dirty="0" smtClean="0">
                <a:latin typeface="+mn-lt"/>
                <a:cs typeface="+mn-cs"/>
              </a:rPr>
              <a:t>“Leaf</a:t>
            </a:r>
            <a:r>
              <a:rPr lang="en-GB" sz="1050" dirty="0">
                <a:latin typeface="+mn-lt"/>
                <a:cs typeface="+mn-cs"/>
              </a:rPr>
              <a:t>-to-leaf distances and their moments in finite and infinite </a:t>
            </a:r>
            <a:r>
              <a:rPr lang="en-GB" sz="1050" i="1" dirty="0">
                <a:latin typeface="+mn-lt"/>
                <a:cs typeface="+mn-cs"/>
              </a:rPr>
              <a:t>m</a:t>
            </a:r>
            <a:r>
              <a:rPr lang="en-GB" sz="1050" dirty="0">
                <a:latin typeface="+mn-lt"/>
                <a:cs typeface="+mn-cs"/>
              </a:rPr>
              <a:t>-</a:t>
            </a:r>
            <a:r>
              <a:rPr lang="en-GB" sz="1050" dirty="0" err="1">
                <a:latin typeface="+mn-lt"/>
                <a:cs typeface="+mn-cs"/>
              </a:rPr>
              <a:t>ary</a:t>
            </a:r>
            <a:r>
              <a:rPr lang="en-GB" sz="1050" dirty="0">
                <a:latin typeface="+mn-lt"/>
                <a:cs typeface="+mn-cs"/>
              </a:rPr>
              <a:t> tree </a:t>
            </a:r>
            <a:r>
              <a:rPr lang="en-GB" sz="1050" dirty="0" smtClean="0">
                <a:latin typeface="+mn-lt"/>
                <a:cs typeface="+mn-cs"/>
              </a:rPr>
              <a:t>graphs”, </a:t>
            </a:r>
            <a:r>
              <a:rPr lang="en-GB" sz="1050" b="1" dirty="0" smtClean="0">
                <a:latin typeface="+mn-lt"/>
                <a:cs typeface="+mn-cs"/>
              </a:rPr>
              <a:t>A.M</a:t>
            </a:r>
            <a:r>
              <a:rPr lang="en-GB" sz="1050" b="1" dirty="0">
                <a:latin typeface="+mn-lt"/>
                <a:cs typeface="+mn-cs"/>
              </a:rPr>
              <a:t>. Goldsborough</a:t>
            </a:r>
            <a:r>
              <a:rPr lang="en-GB" sz="1050" dirty="0">
                <a:latin typeface="+mn-lt"/>
                <a:cs typeface="+mn-cs"/>
              </a:rPr>
              <a:t>, </a:t>
            </a:r>
            <a:r>
              <a:rPr lang="en-GB" sz="1050" dirty="0" smtClean="0">
                <a:latin typeface="+mn-lt"/>
                <a:cs typeface="+mn-cs"/>
              </a:rPr>
              <a:t>S.A</a:t>
            </a:r>
            <a:r>
              <a:rPr lang="en-GB" sz="1050" dirty="0">
                <a:latin typeface="+mn-lt"/>
                <a:cs typeface="+mn-cs"/>
              </a:rPr>
              <a:t>. Rautu, RAR, arXiv:1406.4079 </a:t>
            </a:r>
            <a:r>
              <a:rPr lang="en-GB" sz="1050" dirty="0" smtClean="0">
                <a:latin typeface="+mn-lt"/>
                <a:cs typeface="+mn-cs"/>
              </a:rPr>
              <a:t>, accepted in PRE</a:t>
            </a:r>
            <a:endParaRPr lang="en-GB" sz="1050" dirty="0" smtClean="0">
              <a:latin typeface="+mn-lt"/>
              <a:cs typeface="+mn-cs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050" dirty="0" smtClean="0">
                <a:latin typeface="+mn-lt"/>
                <a:cs typeface="+mn-cs"/>
              </a:rPr>
              <a:t>“Leaf</a:t>
            </a:r>
            <a:r>
              <a:rPr lang="en-GB" sz="1050" dirty="0">
                <a:latin typeface="+mn-lt"/>
                <a:cs typeface="+mn-cs"/>
              </a:rPr>
              <a:t>-to-leaf distances </a:t>
            </a:r>
            <a:r>
              <a:rPr lang="en-GB" sz="1050" dirty="0" smtClean="0">
                <a:latin typeface="+mn-lt"/>
                <a:cs typeface="+mn-cs"/>
              </a:rPr>
              <a:t>in</a:t>
            </a:r>
            <a:r>
              <a:rPr lang="en-GB" sz="1050" dirty="0">
                <a:latin typeface="+mn-lt"/>
                <a:cs typeface="+mn-cs"/>
              </a:rPr>
              <a:t> </a:t>
            </a:r>
            <a:r>
              <a:rPr lang="en-GB" sz="1050" dirty="0" smtClean="0">
                <a:latin typeface="+mn-lt"/>
                <a:cs typeface="+mn-cs"/>
              </a:rPr>
              <a:t>ordered </a:t>
            </a:r>
            <a:r>
              <a:rPr lang="en-GB" sz="1050" dirty="0">
                <a:latin typeface="+mn-lt"/>
                <a:cs typeface="+mn-cs"/>
              </a:rPr>
              <a:t>Catalan tree </a:t>
            </a:r>
            <a:r>
              <a:rPr lang="en-GB" sz="1050" dirty="0" smtClean="0">
                <a:latin typeface="+mn-lt"/>
                <a:cs typeface="+mn-cs"/>
              </a:rPr>
              <a:t>graphs”, </a:t>
            </a:r>
            <a:r>
              <a:rPr lang="en-GB" sz="1050" b="1" dirty="0">
                <a:latin typeface="+mn-lt"/>
                <a:cs typeface="+mn-cs"/>
              </a:rPr>
              <a:t>A.M</a:t>
            </a:r>
            <a:r>
              <a:rPr lang="en-GB" sz="1050" b="1" dirty="0" smtClean="0">
                <a:latin typeface="+mn-lt"/>
                <a:cs typeface="+mn-cs"/>
              </a:rPr>
              <a:t>. Goldsborough, J.M. </a:t>
            </a:r>
            <a:r>
              <a:rPr lang="en-GB" sz="1050" b="1" dirty="0">
                <a:latin typeface="+mn-lt"/>
                <a:cs typeface="+mn-cs"/>
              </a:rPr>
              <a:t>Fellows</a:t>
            </a:r>
            <a:r>
              <a:rPr lang="en-GB" sz="1050" dirty="0">
                <a:latin typeface="+mn-lt"/>
                <a:cs typeface="+mn-cs"/>
              </a:rPr>
              <a:t>, M</a:t>
            </a:r>
            <a:r>
              <a:rPr lang="en-GB" sz="1050" dirty="0" smtClean="0">
                <a:latin typeface="+mn-lt"/>
                <a:cs typeface="+mn-cs"/>
              </a:rPr>
              <a:t>. </a:t>
            </a:r>
            <a:r>
              <a:rPr lang="en-GB" sz="1050" dirty="0">
                <a:latin typeface="+mn-lt"/>
                <a:cs typeface="+mn-cs"/>
              </a:rPr>
              <a:t>Bates</a:t>
            </a:r>
            <a:r>
              <a:rPr lang="en-GB" sz="1050" dirty="0" smtClean="0">
                <a:latin typeface="+mn-lt"/>
                <a:cs typeface="+mn-cs"/>
              </a:rPr>
              <a:t>, S.A. </a:t>
            </a:r>
            <a:r>
              <a:rPr lang="en-GB" sz="1050" dirty="0" err="1">
                <a:latin typeface="+mn-lt"/>
                <a:cs typeface="+mn-cs"/>
              </a:rPr>
              <a:t>Rautu</a:t>
            </a:r>
            <a:r>
              <a:rPr lang="en-GB" sz="1050" dirty="0">
                <a:latin typeface="+mn-lt"/>
                <a:cs typeface="+mn-cs"/>
              </a:rPr>
              <a:t>, G</a:t>
            </a:r>
            <a:r>
              <a:rPr lang="en-GB" sz="1050" dirty="0" smtClean="0">
                <a:latin typeface="+mn-lt"/>
                <a:cs typeface="+mn-cs"/>
              </a:rPr>
              <a:t>. </a:t>
            </a:r>
            <a:r>
              <a:rPr lang="en-GB" sz="1050" dirty="0">
                <a:latin typeface="+mn-lt"/>
                <a:cs typeface="+mn-cs"/>
              </a:rPr>
              <a:t>Rowlands and </a:t>
            </a:r>
            <a:r>
              <a:rPr lang="en-GB" sz="1050" dirty="0" smtClean="0">
                <a:latin typeface="+mn-lt"/>
                <a:cs typeface="+mn-cs"/>
              </a:rPr>
              <a:t>RAR, </a:t>
            </a:r>
            <a:r>
              <a:rPr lang="en-GB" sz="1050" dirty="0" err="1" smtClean="0">
                <a:latin typeface="+mn-lt"/>
                <a:cs typeface="+mn-cs"/>
              </a:rPr>
              <a:t>arXiv</a:t>
            </a:r>
            <a:r>
              <a:rPr lang="en-GB" sz="1050" dirty="0" smtClean="0">
                <a:latin typeface="+mn-lt"/>
                <a:cs typeface="+mn-cs"/>
              </a:rPr>
              <a:t>: </a:t>
            </a:r>
            <a:r>
              <a:rPr lang="en-GB" sz="1050" dirty="0" smtClean="0">
                <a:latin typeface="+mn-lt"/>
                <a:cs typeface="+mn-cs"/>
              </a:rPr>
              <a:t>1502.07893</a:t>
            </a:r>
            <a:endParaRPr lang="en-GB" sz="1050" dirty="0" smtClean="0">
              <a:latin typeface="+mn-lt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10" y="1417823"/>
            <a:ext cx="1420270" cy="14125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6416" y="1417822"/>
            <a:ext cx="1420270" cy="1412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4968552" cy="908720"/>
          </a:xfrm>
        </p:spPr>
        <p:txBody>
          <a:bodyPr/>
          <a:lstStyle/>
          <a:p>
            <a:pPr algn="l"/>
            <a:r>
              <a:rPr lang="en-GB" sz="3600" dirty="0" smtClean="0"/>
              <a:t>MPOs in practice - an example:</a:t>
            </a:r>
            <a:endParaRPr lang="en-GB" sz="3600" dirty="0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5385240" y="0"/>
          <a:ext cx="3758760" cy="2229619"/>
        </p:xfrm>
        <a:graphic>
          <a:graphicData uri="http://schemas.openxmlformats.org/presentationml/2006/ole">
            <p:oleObj spid="_x0000_s50206" name="Equation" r:id="rId3" imgW="2336800" imgH="1346200" progId="Equation.DSMT4">
              <p:embed/>
            </p:oleObj>
          </a:graphicData>
        </a:graphic>
      </p:graphicFrame>
      <p:graphicFrame>
        <p:nvGraphicFramePr>
          <p:cNvPr id="5018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4288" y="1773238"/>
          <a:ext cx="5407025" cy="4135437"/>
        </p:xfrm>
        <a:graphic>
          <a:graphicData uri="http://schemas.openxmlformats.org/presentationml/2006/ole">
            <p:oleObj spid="_x0000_s50207" name="Equation" r:id="rId4" imgW="3835400" imgH="2933700" progId="Equation.DSMT4">
              <p:embed/>
            </p:oleObj>
          </a:graphicData>
        </a:graphic>
      </p:graphicFrame>
      <p:pic>
        <p:nvPicPr>
          <p:cNvPr id="50181" name="Picture 5" descr="C:\Users\Roemer\Documents\CSCCloud\Research\MPIPKS-RPSAT-2014\figures\fig-MPdiag.pd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852936"/>
            <a:ext cx="3234523" cy="2495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5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MPS, MPO formulation of DMRG</a:t>
            </a:r>
            <a:endParaRPr lang="en-US" dirty="0">
              <a:cs typeface="+mj-cs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Moving to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cartoons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6627" name="Content Placeholder 3" descr="fig-MPOdiag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0322" b="-30322"/>
          <a:stretch>
            <a:fillRect/>
          </a:stretch>
        </p:blipFill>
        <p:spPr bwMode="auto">
          <a:xfrm>
            <a:off x="4283968" y="4077072"/>
            <a:ext cx="4608512" cy="224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26628" name="Picture 4" descr="fig-MPS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20888"/>
            <a:ext cx="48529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0" y="1628800"/>
          <a:ext cx="6516216" cy="742971"/>
        </p:xfrm>
        <a:graphic>
          <a:graphicData uri="http://schemas.openxmlformats.org/presentationml/2006/ole">
            <p:oleObj spid="_x0000_s48170" name="Equation" r:id="rId5" imgW="3327400" imgH="368300" progId="Equation.DSMT4">
              <p:embed/>
            </p:oleObj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0" y="3789040"/>
          <a:ext cx="8466783" cy="747629"/>
        </p:xfrm>
        <a:graphic>
          <a:graphicData uri="http://schemas.openxmlformats.org/presentationml/2006/ole">
            <p:oleObj spid="_x0000_s48171" name="Equation" r:id="rId6" imgW="4292600" imgH="368300" progId="Equation.DSMT4">
              <p:embed/>
            </p:oleObj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539552" y="5373216"/>
          <a:ext cx="448942" cy="440754"/>
        </p:xfrm>
        <a:graphic>
          <a:graphicData uri="http://schemas.openxmlformats.org/presentationml/2006/ole">
            <p:oleObj spid="_x0000_s48172" name="Equation" r:id="rId7" imgW="266469" imgH="253780" progId="Equation.DSMT4">
              <p:embed/>
            </p:oleObj>
          </a:graphicData>
        </a:graphic>
      </p:graphicFrame>
      <p:pic>
        <p:nvPicPr>
          <p:cNvPr id="9" name="Picture 4" descr="fig-MPS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87624" y="5373216"/>
            <a:ext cx="1512168" cy="37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5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MPS, MPO formulation of DMRG</a:t>
            </a:r>
            <a:endParaRPr lang="en-US" dirty="0">
              <a:cs typeface="+mj-cs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Moving to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cartoons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0" y="1628801"/>
          <a:ext cx="3563888" cy="406350"/>
        </p:xfrm>
        <a:graphic>
          <a:graphicData uri="http://schemas.openxmlformats.org/presentationml/2006/ole">
            <p:oleObj spid="_x0000_s52280" name="Equation" r:id="rId3" imgW="3327400" imgH="368300" progId="Equation.DSMT4">
              <p:embed/>
            </p:oleObj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0" y="2132856"/>
          <a:ext cx="7989888" cy="1289050"/>
        </p:xfrm>
        <a:graphic>
          <a:graphicData uri="http://schemas.openxmlformats.org/presentationml/2006/ole">
            <p:oleObj spid="_x0000_s52281" name="Equation" r:id="rId4" imgW="4051300" imgH="635000" progId="Equation.DSMT4">
              <p:embed/>
            </p:oleObj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3851920" y="1556792"/>
          <a:ext cx="5292080" cy="467385"/>
        </p:xfrm>
        <a:graphic>
          <a:graphicData uri="http://schemas.openxmlformats.org/presentationml/2006/ole">
            <p:oleObj spid="_x0000_s52282" name="Equation" r:id="rId5" imgW="4292600" imgH="368300" progId="Equation.DSMT4">
              <p:embed/>
            </p:oleObj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3582988" y="3284538"/>
          <a:ext cx="5510212" cy="515937"/>
        </p:xfrm>
        <a:graphic>
          <a:graphicData uri="http://schemas.openxmlformats.org/presentationml/2006/ole">
            <p:oleObj spid="_x0000_s52283" name="Equation" r:id="rId6" imgW="2794000" imgH="254000" progId="Equation.DSMT4">
              <p:embed/>
            </p:oleObj>
          </a:graphicData>
        </a:graphic>
      </p:graphicFrame>
      <p:pic>
        <p:nvPicPr>
          <p:cNvPr id="52231" name="Picture 7" descr="C:\Users\Roemer\Documents\CSCCloud\Research\MPIPKS-RPSAT-2014\figures\expectation.sv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005064"/>
            <a:ext cx="3960440" cy="1835679"/>
          </a:xfrm>
          <a:prstGeom prst="rect">
            <a:avLst/>
          </a:prstGeom>
          <a:noFill/>
        </p:spPr>
      </p:pic>
      <p:sp>
        <p:nvSpPr>
          <p:cNvPr id="13" name="Left-Right Arrow 12"/>
          <p:cNvSpPr/>
          <p:nvPr/>
        </p:nvSpPr>
        <p:spPr>
          <a:xfrm rot="1499050">
            <a:off x="1291579" y="3795274"/>
            <a:ext cx="2088232" cy="10081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5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MPS, MPO formulation of DMRG</a:t>
            </a:r>
            <a:endParaRPr lang="en-US" dirty="0">
              <a:cs typeface="+mj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283968" y="1124744"/>
            <a:ext cx="4611572" cy="3639343"/>
            <a:chOff x="4283968" y="1124744"/>
            <a:chExt cx="4611572" cy="3639343"/>
          </a:xfrm>
        </p:grpSpPr>
        <p:sp>
          <p:nvSpPr>
            <p:cNvPr id="12" name="Down Arrow 11"/>
            <p:cNvSpPr/>
            <p:nvPr/>
          </p:nvSpPr>
          <p:spPr>
            <a:xfrm>
              <a:off x="6444208" y="1484784"/>
              <a:ext cx="288032" cy="20882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205" name="Picture 5" descr="C:\Users\Roemer\Documents\CSCCloud\Research\MPIPKS-RPSAT-2014\figures\leftblock.svg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3968" y="2420888"/>
              <a:ext cx="1803216" cy="926281"/>
            </a:xfrm>
            <a:prstGeom prst="rect">
              <a:avLst/>
            </a:prstGeom>
            <a:noFill/>
          </p:spPr>
        </p:pic>
        <p:pic>
          <p:nvPicPr>
            <p:cNvPr id="51206" name="Picture 6" descr="C:\Users\Roemer\Documents\CSCCloud\Research\MPIPKS-RPSAT-2014\figures\rightblock.svg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4288" y="2420888"/>
              <a:ext cx="1731252" cy="926281"/>
            </a:xfrm>
            <a:prstGeom prst="rect">
              <a:avLst/>
            </a:prstGeom>
            <a:noFill/>
          </p:spPr>
        </p:pic>
        <p:pic>
          <p:nvPicPr>
            <p:cNvPr id="51207" name="Picture 7" descr="C:\Users\Roemer\Documents\CSCCloud\Research\MPIPKS-RPSAT-2014\figures\expectation.sv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64088" y="1124744"/>
              <a:ext cx="2448272" cy="1134783"/>
            </a:xfrm>
            <a:prstGeom prst="rect">
              <a:avLst/>
            </a:prstGeom>
            <a:noFill/>
          </p:spPr>
        </p:pic>
        <p:pic>
          <p:nvPicPr>
            <p:cNvPr id="51210" name="Picture 10" descr="C:\Users\Roemer\Documents\CSCCloud\Research\MPIPKS-RPSAT-2014\figures\twositehami.svg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4008" y="3429000"/>
              <a:ext cx="3933825" cy="1335087"/>
            </a:xfrm>
            <a:prstGeom prst="rect">
              <a:avLst/>
            </a:prstGeom>
            <a:noFill/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24"/>
          <a:stretch>
            <a:fillRect/>
          </a:stretch>
        </p:blipFill>
        <p:spPr bwMode="auto">
          <a:xfrm>
            <a:off x="251520" y="1052736"/>
            <a:ext cx="285582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C:\Users\Roemer\Documents\CSCCloud\Research\MPIPKS-RPSAT-2014\figures\twositesvdi.sv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5301208"/>
            <a:ext cx="5414963" cy="534988"/>
          </a:xfrm>
          <a:prstGeom prst="rect">
            <a:avLst/>
          </a:prstGeom>
          <a:noFill/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3356992"/>
            <a:ext cx="5014392" cy="2625155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Reformulation of 2-site DMRG</a:t>
            </a:r>
          </a:p>
          <a:p>
            <a:r>
              <a:rPr lang="en-US" sz="2800" dirty="0" smtClean="0">
                <a:latin typeface="Arial" charset="0"/>
              </a:rPr>
              <a:t>Density matrix </a:t>
            </a:r>
            <a:r>
              <a:rPr lang="en-US" sz="2800" dirty="0" smtClean="0">
                <a:latin typeface="Arial" charset="0"/>
              </a:rPr>
              <a:t>singular value</a:t>
            </a:r>
            <a:r>
              <a:rPr lang="en-US" sz="2800" dirty="0" smtClean="0">
                <a:latin typeface="Arial" charset="0"/>
              </a:rPr>
              <a:t>-decomposed </a:t>
            </a:r>
            <a:r>
              <a:rPr lang="en-US" sz="2800" dirty="0" smtClean="0">
                <a:latin typeface="Arial" charset="0"/>
              </a:rPr>
              <a:t>and truncated</a:t>
            </a:r>
            <a:endParaRPr lang="en-US" sz="2800" dirty="0">
              <a:latin typeface="Arial" charset="0"/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1979712" y="5229200"/>
          <a:ext cx="1512168" cy="469639"/>
        </p:xfrm>
        <a:graphic>
          <a:graphicData uri="http://schemas.openxmlformats.org/presentationml/2006/ole">
            <p:oleObj spid="_x0000_s51232" name="Equation" r:id="rId9" imgW="672808" imgH="203112" progId="Equation.DSMT4">
              <p:embed/>
            </p:oleObj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6445250" y="4869160"/>
          <a:ext cx="2698750" cy="444500"/>
        </p:xfrm>
        <a:graphic>
          <a:graphicData uri="http://schemas.openxmlformats.org/presentationml/2006/ole">
            <p:oleObj spid="_x0000_s51233" name="Equation" r:id="rId10" imgW="1269449" imgH="203112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44208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cs typeface="+mj-cs"/>
              </a:rPr>
              <a:t>SDRG MPO process</a:t>
            </a:r>
            <a:endParaRPr lang="en-US" dirty="0">
              <a:cs typeface="+mj-cs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Contract MPO tensors for sites with largest gap</a:t>
            </a:r>
          </a:p>
          <a:p>
            <a:endParaRPr lang="en-US" dirty="0" smtClean="0">
              <a:latin typeface="Arial" charset="0"/>
            </a:endParaRPr>
          </a:p>
          <a:p>
            <a:endParaRPr lang="en-US" sz="1200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Keep lowest     </a:t>
            </a:r>
            <a:r>
              <a:rPr lang="en-US" dirty="0" err="1" smtClean="0">
                <a:latin typeface="Arial" charset="0"/>
              </a:rPr>
              <a:t>eigenvalues</a:t>
            </a:r>
            <a:r>
              <a:rPr lang="en-US" dirty="0" smtClean="0">
                <a:latin typeface="Arial" charset="0"/>
              </a:rPr>
              <a:t> only and contract</a:t>
            </a:r>
            <a:endParaRPr lang="en-US" dirty="0">
              <a:latin typeface="Arial" charset="0"/>
            </a:endParaRPr>
          </a:p>
        </p:txBody>
      </p:sp>
      <p:pic>
        <p:nvPicPr>
          <p:cNvPr id="24579" name="Content Placeholder 5" descr="fig-SDRGtn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34" b="-449"/>
          <a:stretch>
            <a:fillRect/>
          </a:stretch>
        </p:blipFill>
        <p:spPr bwMode="auto">
          <a:xfrm>
            <a:off x="2926160" y="1801416"/>
            <a:ext cx="5770984" cy="136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6" name="Content Placeholder 3" descr="fig-SDRGtn2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781" r="-17781"/>
          <a:stretch>
            <a:fillRect/>
          </a:stretch>
        </p:blipFill>
        <p:spPr bwMode="auto">
          <a:xfrm>
            <a:off x="2195736" y="3717032"/>
            <a:ext cx="32512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987824" y="3212976"/>
          <a:ext cx="323850" cy="361950"/>
        </p:xfrm>
        <a:graphic>
          <a:graphicData uri="http://schemas.openxmlformats.org/presentationml/2006/ole">
            <p:oleObj spid="_x0000_s54288" name="Equation" r:id="rId5" imgW="152202" imgH="164885" progId="Equation.DSMT4">
              <p:embed/>
            </p:oleObj>
          </a:graphicData>
        </a:graphic>
      </p:graphicFrame>
      <p:pic>
        <p:nvPicPr>
          <p:cNvPr id="8" name="Picture 4" descr="fig-SDRGtniso.pd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2376264" cy="1823066"/>
          </a:xfrm>
          <a:prstGeom prst="rect">
            <a:avLst/>
          </a:prstGeom>
          <a:solidFill>
            <a:srgbClr val="00B050">
              <a:alpha val="6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-Right Arrow 8"/>
          <p:cNvSpPr/>
          <p:nvPr/>
        </p:nvSpPr>
        <p:spPr>
          <a:xfrm>
            <a:off x="5148064" y="4293096"/>
            <a:ext cx="1152128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04664"/>
            <a:ext cx="3157587" cy="44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587727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 b="1" dirty="0"/>
              <a:t>A. M. Goldsborough</a:t>
            </a:r>
            <a:r>
              <a:rPr lang="en-GB" sz="1200" dirty="0"/>
              <a:t>, RAR, Phys. Rev. B </a:t>
            </a:r>
            <a:r>
              <a:rPr lang="en-GB" sz="1200" b="1" dirty="0"/>
              <a:t>89</a:t>
            </a:r>
            <a:r>
              <a:rPr lang="en-GB" sz="1200" dirty="0"/>
              <a:t>, </a:t>
            </a:r>
            <a:r>
              <a:rPr lang="en-GB" sz="1200" b="1" dirty="0"/>
              <a:t>214203-11 (2014)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SDRG MPO process</a:t>
            </a:r>
            <a:endParaRPr lang="en-US" dirty="0">
              <a:cs typeface="+mj-cs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Contract MPO tensors for sites with largest gap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Keep lowest    </a:t>
            </a:r>
            <a:r>
              <a:rPr lang="en-US" dirty="0" err="1" smtClean="0">
                <a:latin typeface="Arial" charset="0"/>
              </a:rPr>
              <a:t>eigenvalues</a:t>
            </a:r>
            <a:r>
              <a:rPr lang="en-US" dirty="0" smtClean="0">
                <a:latin typeface="Arial" charset="0"/>
              </a:rPr>
              <a:t> only and contract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2915816" y="1844824"/>
          <a:ext cx="4032448" cy="891258"/>
        </p:xfrm>
        <a:graphic>
          <a:graphicData uri="http://schemas.openxmlformats.org/presentationml/2006/ole">
            <p:oleObj spid="_x0000_s53305" name="Equation" r:id="rId3" imgW="1892300" imgH="406400" progId="Equation.DSMT4">
              <p:embed/>
            </p:oleObj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2987824" y="2996952"/>
          <a:ext cx="323850" cy="361950"/>
        </p:xfrm>
        <a:graphic>
          <a:graphicData uri="http://schemas.openxmlformats.org/presentationml/2006/ole">
            <p:oleObj spid="_x0000_s53306" name="Equation" r:id="rId4" imgW="152202" imgH="164885" progId="Equation.DSMT4">
              <p:embed/>
            </p:oleObj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2843808" y="3717032"/>
          <a:ext cx="5613400" cy="669925"/>
        </p:xfrm>
        <a:graphic>
          <a:graphicData uri="http://schemas.openxmlformats.org/presentationml/2006/ole">
            <p:oleObj spid="_x0000_s53307" name="Equation" r:id="rId5" imgW="2641600" imgH="304800" progId="Equation.DSMT4">
              <p:embed/>
            </p:oleObj>
          </a:graphicData>
        </a:graphic>
      </p:graphicFrame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2843808" y="4581128"/>
          <a:ext cx="4708525" cy="863600"/>
        </p:xfrm>
        <a:graphic>
          <a:graphicData uri="http://schemas.openxmlformats.org/presentationml/2006/ole">
            <p:oleObj spid="_x0000_s53308" name="Equation" r:id="rId6" imgW="2208841" imgH="393529" progId="Equation.DSMT4">
              <p:embed/>
            </p:oleObj>
          </a:graphicData>
        </a:graphic>
      </p:graphicFrame>
      <p:pic>
        <p:nvPicPr>
          <p:cNvPr id="9" name="Content Placeholder 5" descr="fig-SDRGtn1.pd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34" b="-449"/>
          <a:stretch>
            <a:fillRect/>
          </a:stretch>
        </p:blipFill>
        <p:spPr bwMode="auto">
          <a:xfrm>
            <a:off x="7092280" y="1916832"/>
            <a:ext cx="1835696" cy="43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Picture 4" descr="fig-SDRGtniso.pd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1468467" cy="112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587727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 b="1" dirty="0"/>
              <a:t>A. M. Goldsborough</a:t>
            </a:r>
            <a:r>
              <a:rPr lang="en-GB" sz="1200" dirty="0"/>
              <a:t>, RAR, Phys. Rev. B </a:t>
            </a:r>
            <a:r>
              <a:rPr lang="en-GB" sz="1200" b="1" dirty="0"/>
              <a:t>89</a:t>
            </a:r>
            <a:r>
              <a:rPr lang="en-GB" sz="1200" dirty="0"/>
              <a:t>, 214203-11 (2014)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355976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SDRG as TTN</a:t>
            </a:r>
            <a:endParaRPr lang="en-US" dirty="0">
              <a:cs typeface="+mj-cs"/>
            </a:endParaRPr>
          </a:p>
        </p:txBody>
      </p:sp>
      <p:pic>
        <p:nvPicPr>
          <p:cNvPr id="29698" name="Content Placeholder 3" descr="fig-SDRGTTN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27" r="-671"/>
          <a:stretch>
            <a:fillRect/>
          </a:stretch>
        </p:blipFill>
        <p:spPr>
          <a:xfrm>
            <a:off x="3059832" y="1124744"/>
            <a:ext cx="5904656" cy="4525963"/>
          </a:xfrm>
        </p:spPr>
      </p:pic>
      <p:pic>
        <p:nvPicPr>
          <p:cNvPr id="4" name="Picture 4" descr="fig-SDRGtniso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5854"/>
            <a:ext cx="2088232" cy="16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 descr="C:\Users\Roemer\Documents\CSCCloud\Research\MPIPKS-RPSAT-2014\figures\fig-isometric.p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1584176" cy="18780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13407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Basic RG step: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4290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Isometry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1124744"/>
            <a:ext cx="10081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Hilbert space</a:t>
            </a:r>
            <a:endParaRPr lang="en-GB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188640"/>
            <a:ext cx="3157587" cy="44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Tree tensor networks pictorially</a:t>
            </a:r>
            <a:endParaRPr lang="en-US" dirty="0">
              <a:cs typeface="+mj-cs"/>
            </a:endParaRPr>
          </a:p>
        </p:txBody>
      </p:sp>
      <p:pic>
        <p:nvPicPr>
          <p:cNvPr id="44034" name="Picture 2" descr="C:\Users\Roemer\Documents\CSCCloud\Research\MPIPKS-RPSAT-2014\ger_castle_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32840"/>
            <a:ext cx="2088232" cy="4753435"/>
          </a:xfrm>
          <a:prstGeom prst="rect">
            <a:avLst/>
          </a:prstGeom>
          <a:noFill/>
        </p:spPr>
      </p:pic>
      <p:pic>
        <p:nvPicPr>
          <p:cNvPr id="6" name="Content Placeholder 3" descr="fig-SDRGTTN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27" r="-671"/>
          <a:stretch>
            <a:fillRect/>
          </a:stretch>
        </p:blipFill>
        <p:spPr bwMode="auto">
          <a:xfrm>
            <a:off x="5292080" y="1268760"/>
            <a:ext cx="2664296" cy="414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355976" cy="98072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Why bother?</a:t>
            </a:r>
            <a:endParaRPr lang="en-US" dirty="0">
              <a:cs typeface="+mj-cs"/>
            </a:endParaRPr>
          </a:p>
        </p:txBody>
      </p:sp>
      <p:pic>
        <p:nvPicPr>
          <p:cNvPr id="29698" name="Content Placeholder 3" descr="fig-SDRGTTN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27" r="-671"/>
          <a:stretch>
            <a:fillRect/>
          </a:stretch>
        </p:blipFill>
        <p:spPr>
          <a:xfrm>
            <a:off x="5724128" y="3212976"/>
            <a:ext cx="3275856" cy="2510968"/>
          </a:xfrm>
        </p:spPr>
      </p:pic>
      <p:sp>
        <p:nvSpPr>
          <p:cNvPr id="9" name="TextBox 8"/>
          <p:cNvSpPr txBox="1"/>
          <p:nvPr/>
        </p:nvSpPr>
        <p:spPr>
          <a:xfrm>
            <a:off x="5868144" y="3212976"/>
            <a:ext cx="55929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Hilbert space</a:t>
            </a:r>
            <a:endParaRPr lang="en-GB" sz="1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51520" y="980728"/>
            <a:ext cx="54726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err="1" smtClean="0">
                <a:solidFill>
                  <a:srgbClr val="09366D"/>
                </a:solidFill>
              </a:rPr>
              <a:t>vMPS</a:t>
            </a:r>
            <a:r>
              <a:rPr lang="en-US" sz="3200" kern="0" dirty="0" smtClean="0">
                <a:solidFill>
                  <a:srgbClr val="09366D"/>
                </a:solidFill>
              </a:rPr>
              <a:t> works well for </a:t>
            </a:r>
            <a:r>
              <a:rPr lang="en-US" sz="3200" kern="0" dirty="0" smtClean="0">
                <a:solidFill>
                  <a:srgbClr val="92D050"/>
                </a:solidFill>
              </a:rPr>
              <a:t>clean systems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err="1" smtClean="0">
                <a:solidFill>
                  <a:srgbClr val="09366D"/>
                </a:solidFill>
              </a:rPr>
              <a:t>vMPS</a:t>
            </a:r>
            <a:r>
              <a:rPr lang="en-US" sz="3200" kern="0" dirty="0" smtClean="0">
                <a:solidFill>
                  <a:srgbClr val="09366D"/>
                </a:solidFill>
              </a:rPr>
              <a:t> </a:t>
            </a:r>
            <a:r>
              <a:rPr lang="en-US" sz="3200" kern="0" dirty="0" smtClean="0">
                <a:solidFill>
                  <a:srgbClr val="FF0000"/>
                </a:solidFill>
              </a:rPr>
              <a:t>ignores</a:t>
            </a:r>
            <a:r>
              <a:rPr lang="en-US" sz="3200" kern="0" dirty="0" smtClean="0">
                <a:solidFill>
                  <a:srgbClr val="09366D"/>
                </a:solidFill>
              </a:rPr>
              <a:t> disorder in setup and hence </a:t>
            </a:r>
            <a:r>
              <a:rPr lang="en-US" sz="3200" kern="0" dirty="0" smtClean="0">
                <a:solidFill>
                  <a:srgbClr val="3399FF"/>
                </a:solidFill>
              </a:rPr>
              <a:t>update</a:t>
            </a:r>
            <a:r>
              <a:rPr lang="en-US" sz="3200" kern="0" dirty="0" smtClean="0">
                <a:solidFill>
                  <a:srgbClr val="09366D"/>
                </a:solidFill>
              </a:rPr>
              <a:t> process is highly </a:t>
            </a:r>
            <a:r>
              <a:rPr lang="en-US" sz="3200" kern="0" dirty="0" smtClean="0">
                <a:solidFill>
                  <a:srgbClr val="3399FF"/>
                </a:solidFill>
              </a:rPr>
              <a:t>e</a:t>
            </a:r>
            <a:r>
              <a:rPr lang="en-US" sz="3200" kern="0" dirty="0" smtClean="0">
                <a:solidFill>
                  <a:srgbClr val="3399FF"/>
                </a:solidFill>
              </a:rPr>
              <a:t>ffected</a:t>
            </a:r>
            <a:endParaRPr lang="en-US" sz="3200" kern="0" dirty="0" smtClean="0">
              <a:solidFill>
                <a:srgbClr val="3399FF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78627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Inhomogeneous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C78627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TTN 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as presented here includes 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disorder as building block 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of network itself,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ADAPTIVE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9366D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96136" y="404664"/>
            <a:ext cx="2736304" cy="2055167"/>
            <a:chOff x="4283968" y="1124744"/>
            <a:chExt cx="4611572" cy="3639343"/>
          </a:xfrm>
        </p:grpSpPr>
        <p:sp>
          <p:nvSpPr>
            <p:cNvPr id="12" name="Down Arrow 11"/>
            <p:cNvSpPr/>
            <p:nvPr/>
          </p:nvSpPr>
          <p:spPr>
            <a:xfrm>
              <a:off x="6444208" y="1484784"/>
              <a:ext cx="288032" cy="20882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5" descr="C:\Users\Roemer\Documents\CSCCloud\Research\MPIPKS-RPSAT-2014\figures\leftblock.svg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3968" y="2420888"/>
              <a:ext cx="1803216" cy="926281"/>
            </a:xfrm>
            <a:prstGeom prst="rect">
              <a:avLst/>
            </a:prstGeom>
            <a:noFill/>
          </p:spPr>
        </p:pic>
        <p:pic>
          <p:nvPicPr>
            <p:cNvPr id="14" name="Picture 6" descr="C:\Users\Roemer\Documents\CSCCloud\Research\MPIPKS-RPSAT-2014\figures\rightblock.svg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4288" y="2420888"/>
              <a:ext cx="1731252" cy="926281"/>
            </a:xfrm>
            <a:prstGeom prst="rect">
              <a:avLst/>
            </a:prstGeom>
            <a:noFill/>
          </p:spPr>
        </p:pic>
        <p:pic>
          <p:nvPicPr>
            <p:cNvPr id="15" name="Picture 7" descr="C:\Users\Roemer\Documents\CSCCloud\Research\MPIPKS-RPSAT-2014\figures\expectation.sv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64088" y="1124744"/>
              <a:ext cx="2448272" cy="1134783"/>
            </a:xfrm>
            <a:prstGeom prst="rect">
              <a:avLst/>
            </a:prstGeom>
            <a:noFill/>
          </p:spPr>
        </p:pic>
        <p:pic>
          <p:nvPicPr>
            <p:cNvPr id="16" name="Picture 10" descr="C:\Users\Roemer\Documents\CSCCloud\Research\MPIPKS-RPSAT-2014\figures\twositehami.svg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4008" y="3429000"/>
              <a:ext cx="3933825" cy="13350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Ground state convergence</a:t>
            </a:r>
          </a:p>
        </p:txBody>
      </p:sp>
      <p:pic>
        <p:nvPicPr>
          <p:cNvPr id="31746" name="Content Placeholder 1" descr="fig-energyps-eps-converted-to.pdf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68" r="-1260"/>
          <a:stretch>
            <a:fillRect/>
          </a:stretch>
        </p:blipFill>
        <p:spPr>
          <a:xfrm>
            <a:off x="3347864" y="2071854"/>
            <a:ext cx="5796136" cy="3794875"/>
          </a:xfrm>
        </p:spPr>
      </p:pic>
      <p:sp>
        <p:nvSpPr>
          <p:cNvPr id="5" name="TextBox 4"/>
          <p:cNvSpPr txBox="1"/>
          <p:nvPr/>
        </p:nvSpPr>
        <p:spPr>
          <a:xfrm>
            <a:off x="1979712" y="69269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DMRG=</a:t>
            </a:r>
            <a:r>
              <a:rPr lang="en-GB" sz="2400" b="1" dirty="0" err="1" smtClean="0"/>
              <a:t>vMPS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12474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SDRG with TTN=</a:t>
            </a:r>
            <a:r>
              <a:rPr lang="en-GB" sz="2400" b="1" dirty="0" err="1" smtClean="0"/>
              <a:t>tSDRG</a:t>
            </a:r>
            <a:endParaRPr lang="en-GB" sz="24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7504" y="1600201"/>
            <a:ext cx="3240360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tSRDG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converges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3200" kern="0" dirty="0" smtClean="0">
                <a:solidFill>
                  <a:srgbClr val="09366D"/>
                </a:solidFill>
                <a:latin typeface="+mn-lt"/>
              </a:rPr>
              <a:t>Energies a bit better in </a:t>
            </a:r>
            <a:r>
              <a:rPr lang="en-GB" sz="3200" b="1" kern="0" dirty="0" err="1" smtClean="0">
                <a:solidFill>
                  <a:srgbClr val="FF0000"/>
                </a:solidFill>
                <a:latin typeface="+mn-lt"/>
              </a:rPr>
              <a:t>v</a:t>
            </a:r>
            <a:r>
              <a:rPr lang="en-GB" sz="3200" kern="0" dirty="0" err="1" smtClean="0">
                <a:solidFill>
                  <a:srgbClr val="09366D"/>
                </a:solidFill>
                <a:latin typeface="+mn-lt"/>
              </a:rPr>
              <a:t>MPS</a:t>
            </a:r>
            <a:endParaRPr lang="en-GB" sz="3200" kern="0" dirty="0" smtClean="0">
              <a:solidFill>
                <a:srgbClr val="09366D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Larger disorder improves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tSDRG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9366D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6084168" y="836712"/>
          <a:ext cx="2752725" cy="944563"/>
        </p:xfrm>
        <a:graphic>
          <a:graphicData uri="http://schemas.openxmlformats.org/presentationml/2006/ole">
            <p:oleObj spid="_x0000_s69647" name="Equation" r:id="rId5" imgW="1295400" imgH="431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Disordered Heisenberg chain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320198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Paradigmatic model for interplay of disorder and many-body (spin-spin) interactions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Much is known already, both theoretically and numerically: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ideal test case!</a:t>
            </a:r>
          </a:p>
          <a:p>
            <a:pPr marL="0" indent="0">
              <a:buFontTx/>
              <a:buNone/>
              <a:defRPr/>
            </a:pPr>
            <a:endParaRPr lang="en-US" dirty="0">
              <a:cs typeface="+mn-cs"/>
            </a:endParaRP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403648" y="1340768"/>
          <a:ext cx="3003550" cy="1350962"/>
        </p:xfrm>
        <a:graphic>
          <a:graphicData uri="http://schemas.openxmlformats.org/presentationml/2006/ole">
            <p:oleObj spid="_x0000_s19488" name="Equation" r:id="rId3" imgW="977476" imgH="431613" progId="Equation.DSMT4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5099050" y="1711325"/>
          <a:ext cx="3454400" cy="681038"/>
        </p:xfrm>
        <a:graphic>
          <a:graphicData uri="http://schemas.openxmlformats.org/presentationml/2006/ole">
            <p:oleObj spid="_x0000_s19489" name="Equation" r:id="rId4" imgW="12065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60232" cy="98072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Spin-spin correlation</a:t>
            </a:r>
            <a:endParaRPr lang="en-US" dirty="0"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628800"/>
            <a:ext cx="3744416" cy="4309939"/>
          </a:xfrm>
        </p:spPr>
        <p:txBody>
          <a:bodyPr/>
          <a:lstStyle/>
          <a:p>
            <a:r>
              <a:rPr lang="en-GB" dirty="0" smtClean="0"/>
              <a:t>Fisher </a:t>
            </a:r>
            <a:r>
              <a:rPr lang="en-GB" dirty="0" smtClean="0">
                <a:solidFill>
                  <a:srgbClr val="3399FF"/>
                </a:solidFill>
              </a:rPr>
              <a:t>1/r</a:t>
            </a:r>
            <a:r>
              <a:rPr lang="en-GB" baseline="30000" dirty="0" smtClean="0">
                <a:solidFill>
                  <a:srgbClr val="3399FF"/>
                </a:solidFill>
              </a:rPr>
              <a:t>2</a:t>
            </a:r>
            <a:r>
              <a:rPr lang="en-GB" dirty="0" smtClean="0"/>
              <a:t> recovered</a:t>
            </a:r>
          </a:p>
          <a:p>
            <a:r>
              <a:rPr lang="en-GB" dirty="0" smtClean="0"/>
              <a:t>Large distance behaviour dominated by boundaries</a:t>
            </a:r>
          </a:p>
          <a:p>
            <a:endParaRPr lang="en-GB" dirty="0" smtClean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6488113" y="304800"/>
          <a:ext cx="2314575" cy="1074738"/>
        </p:xfrm>
        <a:graphic>
          <a:graphicData uri="http://schemas.openxmlformats.org/presentationml/2006/ole">
            <p:oleObj spid="_x0000_s56336" name="Equation" r:id="rId3" imgW="1002865" imgH="457002" progId="Equation.DSMT4">
              <p:embed/>
            </p:oleObj>
          </a:graphicData>
        </a:graphic>
      </p:graphicFrame>
      <p:pic>
        <p:nvPicPr>
          <p:cNvPr id="56337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628800"/>
            <a:ext cx="5940152" cy="426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The idea of “holography”</a:t>
            </a:r>
            <a:endParaRPr lang="en-US" dirty="0">
              <a:cs typeface="+mj-cs"/>
            </a:endParaRPr>
          </a:p>
        </p:txBody>
      </p:sp>
      <p:pic>
        <p:nvPicPr>
          <p:cNvPr id="34818" name="Content Placeholder 3" descr="fig-SDRGTTNcf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492" r="51199" b="-9492"/>
          <a:stretch>
            <a:fillRect/>
          </a:stretch>
        </p:blipFill>
        <p:spPr>
          <a:xfrm>
            <a:off x="5364088" y="2276872"/>
            <a:ext cx="3155454" cy="3553001"/>
          </a:xfrm>
        </p:spPr>
      </p:pic>
      <p:sp>
        <p:nvSpPr>
          <p:cNvPr id="4" name="TextBox 3"/>
          <p:cNvSpPr txBox="1"/>
          <p:nvPr/>
        </p:nvSpPr>
        <p:spPr>
          <a:xfrm>
            <a:off x="0" y="5877272"/>
            <a:ext cx="9144000" cy="830997"/>
          </a:xfrm>
          <a:prstGeom prst="rect">
            <a:avLst/>
          </a:prstGeom>
          <a:gradFill>
            <a:gsLst>
              <a:gs pos="0">
                <a:srgbClr val="5E9EFF">
                  <a:alpha val="49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[J. </a:t>
            </a:r>
            <a:r>
              <a:rPr lang="en-GB" sz="1200" dirty="0" err="1" smtClean="0"/>
              <a:t>Maldacena</a:t>
            </a:r>
            <a:r>
              <a:rPr lang="en-GB" sz="1200" dirty="0" smtClean="0"/>
              <a:t>, Int. J. </a:t>
            </a:r>
            <a:r>
              <a:rPr lang="en-GB" sz="1200" dirty="0" err="1" smtClean="0"/>
              <a:t>Theor</a:t>
            </a:r>
            <a:r>
              <a:rPr lang="en-GB" sz="1200" dirty="0" smtClean="0"/>
              <a:t>. Phys. 38, 1113 (1999); B. </a:t>
            </a:r>
            <a:r>
              <a:rPr lang="en-GB" sz="1200" dirty="0" err="1" smtClean="0"/>
              <a:t>Swingle</a:t>
            </a:r>
            <a:r>
              <a:rPr lang="en-GB" sz="1200" dirty="0" smtClean="0"/>
              <a:t>, Phys. Rev. D 86, 065007 (2012); J. Molina-</a:t>
            </a:r>
            <a:r>
              <a:rPr lang="en-GB" sz="1200" dirty="0" err="1" smtClean="0"/>
              <a:t>Vilaplana</a:t>
            </a:r>
            <a:r>
              <a:rPr lang="en-GB" sz="1200" dirty="0" smtClean="0"/>
              <a:t>, J. High </a:t>
            </a:r>
            <a:r>
              <a:rPr lang="en-GB" sz="1200" dirty="0" err="1" smtClean="0"/>
              <a:t>Energ</a:t>
            </a:r>
            <a:r>
              <a:rPr lang="en-GB" sz="1200" dirty="0" smtClean="0"/>
              <a:t>. Phys. 2013, 1 (2013); S. </a:t>
            </a:r>
            <a:r>
              <a:rPr lang="en-GB" sz="1200" dirty="0" err="1" smtClean="0"/>
              <a:t>Ryu</a:t>
            </a:r>
            <a:r>
              <a:rPr lang="en-GB" sz="1200" dirty="0" smtClean="0"/>
              <a:t> and T. </a:t>
            </a:r>
            <a:r>
              <a:rPr lang="en-GB" sz="1200" dirty="0" err="1" smtClean="0"/>
              <a:t>Takayanagi</a:t>
            </a:r>
            <a:r>
              <a:rPr lang="en-GB" sz="1200" dirty="0" smtClean="0"/>
              <a:t>, Phys. Rev. </a:t>
            </a:r>
            <a:r>
              <a:rPr lang="en-GB" sz="1200" dirty="0" err="1" smtClean="0"/>
              <a:t>Lett</a:t>
            </a:r>
            <a:r>
              <a:rPr lang="en-GB" sz="1200" dirty="0" smtClean="0"/>
              <a:t>. 96, 181602 (2006); J. McGreevy, Adv. High Energy Phys. 2010, 723105 (2010); G. </a:t>
            </a:r>
            <a:r>
              <a:rPr lang="en-GB" sz="1200" dirty="0" err="1" smtClean="0"/>
              <a:t>Evenbly</a:t>
            </a:r>
            <a:r>
              <a:rPr lang="en-GB" sz="1200" dirty="0" smtClean="0"/>
              <a:t> and G. Vidal, J. Stat. Phys. 145, 891 (2011)]</a:t>
            </a:r>
          </a:p>
          <a:p>
            <a:pPr algn="ctr"/>
            <a:r>
              <a:rPr lang="en-GB" sz="1200" dirty="0" smtClean="0"/>
              <a:t>]</a:t>
            </a:r>
            <a:endParaRPr lang="en-GB" sz="1200" dirty="0"/>
          </a:p>
        </p:txBody>
      </p:sp>
      <p:pic>
        <p:nvPicPr>
          <p:cNvPr id="57346" name="Picture 2" descr="C:\Users\Roemer\Documents\CSCCloud\Research\MPIPKS-RPSAT-2014\figures\ADSCFT.p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068960"/>
            <a:ext cx="4032448" cy="2158757"/>
          </a:xfrm>
          <a:prstGeom prst="rect">
            <a:avLst/>
          </a:prstGeom>
          <a:noFill/>
        </p:spPr>
      </p:pic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79512" y="1052736"/>
            <a:ext cx="460851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Maldacena</a:t>
            </a:r>
            <a:r>
              <a:rPr kumimoji="0" lang="en-GB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/Witten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: physical world lives on surface of larger/bulk space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Swingle</a:t>
            </a:r>
            <a:r>
              <a:rPr lang="en-GB" sz="2400" kern="0" dirty="0" smtClean="0">
                <a:solidFill>
                  <a:srgbClr val="09366D"/>
                </a:solidFill>
                <a:latin typeface="+mn-lt"/>
              </a:rPr>
              <a:t>: tensor networks are like larger space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9366D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535488" y="1052736"/>
            <a:ext cx="460851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Evenbly</a:t>
            </a:r>
            <a:r>
              <a:rPr kumimoji="0" lang="en-GB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/Vidal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: might help in computing correlations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400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Causal cone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74754" name="Picture 2" descr="http://holocenter.org/wp-content/uploads/cross-brazier_the-kiss-ii_19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168"/>
            <a:ext cx="2438991" cy="9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Fitting a path length</a:t>
            </a:r>
            <a:endParaRPr lang="en-US" dirty="0"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124744"/>
            <a:ext cx="8445624" cy="4525963"/>
          </a:xfrm>
        </p:spPr>
        <p:txBody>
          <a:bodyPr/>
          <a:lstStyle/>
          <a:p>
            <a:r>
              <a:rPr lang="en-GB" dirty="0" smtClean="0"/>
              <a:t>Proposal:</a:t>
            </a:r>
            <a:endParaRPr lang="en-GB" dirty="0"/>
          </a:p>
        </p:txBody>
      </p:sp>
      <p:pic>
        <p:nvPicPr>
          <p:cNvPr id="46082" name="Picture 2" descr="C:\Users\Roemer\Documents\CSCCloud\Research\MPIPKS-RPSAT-2014\figures\fig-spcorr-pathlength.jpg"/>
          <p:cNvPicPr>
            <a:picLocks noChangeAspect="1" noChangeArrowheads="1"/>
          </p:cNvPicPr>
          <p:nvPr/>
        </p:nvPicPr>
        <p:blipFill>
          <a:blip r:embed="rId3" cstate="print"/>
          <a:srcRect l="3412" t="12619" r="9726" b="4618"/>
          <a:stretch>
            <a:fillRect/>
          </a:stretch>
        </p:blipFill>
        <p:spPr bwMode="auto">
          <a:xfrm>
            <a:off x="4172193" y="2348880"/>
            <a:ext cx="4792294" cy="3528392"/>
          </a:xfrm>
          <a:prstGeom prst="rect">
            <a:avLst/>
          </a:prstGeom>
          <a:noFill/>
        </p:spPr>
      </p:pic>
      <p:pic>
        <p:nvPicPr>
          <p:cNvPr id="5" name="Content Placeholder 3" descr="fig-SDRGTTNcf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492" r="51199" b="-9492"/>
          <a:stretch>
            <a:fillRect/>
          </a:stretch>
        </p:blipFill>
        <p:spPr bwMode="auto">
          <a:xfrm>
            <a:off x="539552" y="2420888"/>
            <a:ext cx="3155454" cy="355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655888" y="1196975"/>
          <a:ext cx="6473825" cy="744538"/>
        </p:xfrm>
        <a:graphic>
          <a:graphicData uri="http://schemas.openxmlformats.org/presentationml/2006/ole">
            <p:oleObj spid="_x0000_s58384" name="Equation" r:id="rId5" imgW="2805482" imgH="317362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Spin-spin correlation as a </a:t>
            </a:r>
            <a:r>
              <a:rPr lang="en-US" dirty="0" smtClean="0">
                <a:solidFill>
                  <a:srgbClr val="FF0000"/>
                </a:solidFill>
              </a:rPr>
              <a:t>holographic path length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35842" name="Content Placeholder 3" descr="fig-corrscaling-eps-converted-to.pd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6" r="320"/>
          <a:stretch>
            <a:fillRect/>
          </a:stretch>
        </p:blipFill>
        <p:spPr>
          <a:xfrm>
            <a:off x="5868144" y="3157780"/>
            <a:ext cx="3275855" cy="2326732"/>
          </a:xfrm>
        </p:spPr>
      </p:pic>
      <p:sp>
        <p:nvSpPr>
          <p:cNvPr id="6" name="Down Arrow 5"/>
          <p:cNvSpPr/>
          <p:nvPr/>
        </p:nvSpPr>
        <p:spPr>
          <a:xfrm rot="19930401" flipH="1">
            <a:off x="4811969" y="1187498"/>
            <a:ext cx="67226" cy="297290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7740352" y="2420888"/>
          <a:ext cx="1171575" cy="417512"/>
        </p:xfrm>
        <a:graphic>
          <a:graphicData uri="http://schemas.openxmlformats.org/presentationml/2006/ole">
            <p:oleObj spid="_x0000_s59435" name="Equation" r:id="rId4" imgW="507559" imgH="177646" progId="Equation.DSMT4">
              <p:embed/>
            </p:oleObj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6156176" y="3212976"/>
          <a:ext cx="293687" cy="327025"/>
        </p:xfrm>
        <a:graphic>
          <a:graphicData uri="http://schemas.openxmlformats.org/presentationml/2006/ole">
            <p:oleObj spid="_x0000_s59436" name="Equation" r:id="rId5" imgW="126835" imgH="139518" progId="Equation.DSMT4">
              <p:embed/>
            </p:oleObj>
          </a:graphicData>
        </a:graphic>
      </p:graphicFrame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1556792"/>
            <a:ext cx="6012160" cy="431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2123728" y="1988840"/>
          <a:ext cx="6824662" cy="476250"/>
        </p:xfrm>
        <a:graphic>
          <a:graphicData uri="http://schemas.openxmlformats.org/presentationml/2006/ole">
            <p:oleObj spid="_x0000_s59434" name="Equation" r:id="rId7" imgW="2959100" imgH="203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3898776" cy="4525963"/>
          </a:xfrm>
        </p:spPr>
        <p:txBody>
          <a:bodyPr/>
          <a:lstStyle/>
          <a:p>
            <a:r>
              <a:rPr lang="en-GB" dirty="0" smtClean="0"/>
              <a:t>Holography suggests new method of calculation: </a:t>
            </a:r>
          </a:p>
          <a:p>
            <a:pPr>
              <a:buNone/>
            </a:pPr>
            <a:endParaRPr lang="en-GB" sz="4400" dirty="0" smtClean="0"/>
          </a:p>
          <a:p>
            <a:pPr>
              <a:buNone/>
            </a:pPr>
            <a:r>
              <a:rPr lang="en-GB" sz="4400" dirty="0" smtClean="0"/>
              <a:t>	</a:t>
            </a:r>
            <a:r>
              <a:rPr lang="en-GB" sz="2800" dirty="0" smtClean="0"/>
              <a:t>minimum #bonds that need to be “cut” to separate A from B</a:t>
            </a:r>
            <a:endParaRPr lang="en-GB" sz="4000" dirty="0" smtClean="0"/>
          </a:p>
          <a:p>
            <a:pPr>
              <a:buNone/>
            </a:pP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67322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0936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ＭＳ Ｐゴシック" charset="0"/>
                <a:cs typeface="+mj-cs"/>
              </a:rPr>
              <a:t>Entanglement entropy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9366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321300" y="1196975"/>
          <a:ext cx="2928938" cy="595313"/>
        </p:xfrm>
        <a:graphic>
          <a:graphicData uri="http://schemas.openxmlformats.org/presentationml/2006/ole">
            <p:oleObj spid="_x0000_s64542" name="Equation" r:id="rId3" imgW="1269449" imgH="253890" progId="Equation.DSMT4">
              <p:embed/>
            </p:oleObj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236296" y="404664"/>
            <a:ext cx="1656184" cy="432048"/>
            <a:chOff x="6876256" y="404664"/>
            <a:chExt cx="1656184" cy="432048"/>
          </a:xfrm>
        </p:grpSpPr>
        <p:sp>
          <p:nvSpPr>
            <p:cNvPr id="7" name="Rectangle 6"/>
            <p:cNvSpPr/>
            <p:nvPr/>
          </p:nvSpPr>
          <p:spPr>
            <a:xfrm>
              <a:off x="6876256" y="404664"/>
              <a:ext cx="792088" cy="43204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740352" y="404664"/>
              <a:ext cx="792088" cy="43204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4515" name="Picture 3" descr="C:\Users\Roemer\Documents\CSCCloud\Research\MPIPKS-RPSAT-2014\figures\fig-SDRGTTNdm.p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2308" y="2348880"/>
            <a:ext cx="5103762" cy="3240360"/>
          </a:xfrm>
          <a:prstGeom prst="rect">
            <a:avLst/>
          </a:prstGeom>
          <a:noFill/>
        </p:spPr>
      </p:pic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611560" y="3212976"/>
          <a:ext cx="1630262" cy="720080"/>
        </p:xfrm>
        <a:graphic>
          <a:graphicData uri="http://schemas.openxmlformats.org/presentationml/2006/ole">
            <p:oleObj spid="_x0000_s64543" name="Equation" r:id="rId5" imgW="583947" imgH="253890" progId="Equation.DSMT4">
              <p:embed/>
            </p:oleObj>
          </a:graphicData>
        </a:graphic>
      </p:graphicFrame>
      <p:pic>
        <p:nvPicPr>
          <p:cNvPr id="10" name="Picture 2" descr="C:\Users\Roemer\Documents\CSCCloud\Research\MPIPKS-RPSAT-2014\figures\fig-isometric.pd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5805264"/>
            <a:ext cx="720080" cy="8536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71600" y="594928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[idea does not work in </a:t>
            </a:r>
            <a:r>
              <a:rPr lang="en-GB" dirty="0" err="1" smtClean="0">
                <a:solidFill>
                  <a:schemeClr val="bg1"/>
                </a:solidFill>
              </a:rPr>
              <a:t>vMPS</a:t>
            </a:r>
            <a:r>
              <a:rPr lang="en-GB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558924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law, see [</a:t>
            </a:r>
            <a:r>
              <a:rPr lang="en-GB" dirty="0" err="1" smtClean="0"/>
              <a:t>Eisert</a:t>
            </a:r>
            <a:r>
              <a:rPr lang="en-GB" dirty="0" smtClean="0"/>
              <a:t> et al, RMP 82, 277 (2010)]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3224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Entanglement entropy</a:t>
            </a:r>
            <a:endParaRPr lang="en-US" dirty="0">
              <a:cs typeface="+mj-cs"/>
            </a:endParaRPr>
          </a:p>
        </p:txBody>
      </p:sp>
      <p:pic>
        <p:nvPicPr>
          <p:cNvPr id="37890" name="Content Placeholder 3" descr="fig-ee_Jdis-eps-converted-to.pd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48" r="-648"/>
          <a:stretch>
            <a:fillRect/>
          </a:stretch>
        </p:blipFill>
        <p:spPr>
          <a:xfrm>
            <a:off x="3838422" y="2132856"/>
            <a:ext cx="5305578" cy="3705275"/>
          </a:xfrm>
        </p:spPr>
      </p:pic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5292080" y="1196752"/>
          <a:ext cx="2987675" cy="595312"/>
        </p:xfrm>
        <a:graphic>
          <a:graphicData uri="http://schemas.openxmlformats.org/presentationml/2006/ole">
            <p:oleObj spid="_x0000_s60432" name="Equation" r:id="rId4" imgW="1295400" imgH="254000" progId="Equation.DSMT4">
              <p:embed/>
            </p:oleObj>
          </a:graphicData>
        </a:graphic>
      </p:graphicFrame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395536" y="1412776"/>
            <a:ext cx="3312368" cy="423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vMPS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best for small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  <a:sym typeface="Symbol"/>
              </a:rPr>
              <a:t></a:t>
            </a: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  <a:sym typeface="Symbol"/>
              </a:rPr>
              <a:t>J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  <a:sym typeface="Symbol"/>
              </a:rPr>
              <a:t> disorder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3200" kern="0" baseline="0" dirty="0" err="1" smtClean="0">
                <a:solidFill>
                  <a:srgbClr val="09366D"/>
                </a:solidFill>
                <a:latin typeface="+mn-lt"/>
                <a:sym typeface="Symbol"/>
              </a:rPr>
              <a:t>tSDRG</a:t>
            </a:r>
            <a:r>
              <a:rPr lang="en-GB" sz="3200" kern="0" dirty="0" smtClean="0">
                <a:solidFill>
                  <a:srgbClr val="09366D"/>
                </a:solidFill>
                <a:latin typeface="+mn-lt"/>
                <a:sym typeface="Symbol"/>
              </a:rPr>
              <a:t> better for </a:t>
            </a:r>
            <a:r>
              <a:rPr lang="en-GB" sz="3200" kern="0" dirty="0" smtClean="0">
                <a:solidFill>
                  <a:srgbClr val="09366D"/>
                </a:solidFill>
                <a:sym typeface="Symbol"/>
              </a:rPr>
              <a:t></a:t>
            </a:r>
            <a:r>
              <a:rPr lang="en-GB" sz="3200" i="1" kern="0" dirty="0" smtClean="0">
                <a:solidFill>
                  <a:srgbClr val="09366D"/>
                </a:solidFill>
                <a:sym typeface="Symbol"/>
              </a:rPr>
              <a:t>J&gt;</a:t>
            </a:r>
            <a:r>
              <a:rPr lang="en-GB" sz="3200" kern="0" dirty="0" smtClean="0">
                <a:solidFill>
                  <a:srgbClr val="09366D"/>
                </a:solidFill>
                <a:sym typeface="Symbol"/>
              </a:rPr>
              <a:t>1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GB" sz="2800" b="0" u="none" strike="noStrike" kern="0" cap="none" spc="0" normalizeH="0" baseline="0" noProof="0" dirty="0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  <a:sym typeface="Symbol"/>
              </a:rPr>
              <a:t>Large difference between mean and maximum </a:t>
            </a: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  <a:sym typeface="Symbol"/>
              </a:rPr>
              <a:t>S</a:t>
            </a:r>
            <a:endParaRPr kumimoji="0" lang="en-GB" sz="2800" b="0" i="1" u="none" strike="noStrike" kern="0" cap="none" spc="0" normalizeH="0" baseline="0" noProof="0" dirty="0">
              <a:ln>
                <a:noFill/>
              </a:ln>
              <a:solidFill>
                <a:srgbClr val="09366D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296" y="404664"/>
            <a:ext cx="1656184" cy="432048"/>
            <a:chOff x="6876256" y="404664"/>
            <a:chExt cx="1656184" cy="432048"/>
          </a:xfrm>
        </p:grpSpPr>
        <p:sp>
          <p:nvSpPr>
            <p:cNvPr id="6" name="Rectangle 5"/>
            <p:cNvSpPr/>
            <p:nvPr/>
          </p:nvSpPr>
          <p:spPr>
            <a:xfrm>
              <a:off x="6876256" y="404664"/>
              <a:ext cx="792088" cy="43204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740352" y="404664"/>
              <a:ext cx="792088" cy="43204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236296" y="11663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Bipartite system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76256" cy="98072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Log(</a:t>
            </a:r>
            <a:r>
              <a:rPr lang="en-US" i="1" dirty="0" smtClean="0">
                <a:cs typeface="+mj-cs"/>
              </a:rPr>
              <a:t>L</a:t>
            </a:r>
            <a:r>
              <a:rPr lang="en-US" dirty="0" smtClean="0">
                <a:cs typeface="+mj-cs"/>
              </a:rPr>
              <a:t>) increase for </a:t>
            </a:r>
            <a:r>
              <a:rPr lang="en-US" i="1" dirty="0" smtClean="0">
                <a:cs typeface="+mj-cs"/>
              </a:rPr>
              <a:t>S</a:t>
            </a:r>
            <a:r>
              <a:rPr lang="en-US" baseline="-25000" dirty="0" smtClean="0">
                <a:cs typeface="+mj-cs"/>
              </a:rPr>
              <a:t>A|B</a:t>
            </a:r>
            <a:endParaRPr lang="en-US" baseline="-25000" dirty="0">
              <a:cs typeface="+mj-cs"/>
            </a:endParaRPr>
          </a:p>
        </p:txBody>
      </p:sp>
      <p:pic>
        <p:nvPicPr>
          <p:cNvPr id="38914" name="Content Placeholder 3" descr="fig-ee_L-eps-converted-to.pd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42" r="459"/>
          <a:stretch>
            <a:fillRect/>
          </a:stretch>
        </p:blipFill>
        <p:spPr>
          <a:xfrm>
            <a:off x="3563889" y="2106898"/>
            <a:ext cx="5400600" cy="3730189"/>
          </a:xfrm>
        </p:spPr>
      </p:pic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395536" y="1124744"/>
            <a:ext cx="3312368" cy="423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vMPS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needs to increase </a:t>
            </a:r>
            <a:endParaRPr kumimoji="0" lang="en-GB" sz="3200" b="0" i="0" u="none" strike="noStrike" kern="0" cap="none" spc="0" normalizeH="0" noProof="0" dirty="0" smtClean="0">
              <a:ln>
                <a:noFill/>
              </a:ln>
              <a:solidFill>
                <a:srgbClr val="09366D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  <a:sym typeface="Symbol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3200" kern="0" baseline="0" dirty="0" err="1" smtClean="0">
                <a:solidFill>
                  <a:srgbClr val="09366D"/>
                </a:solidFill>
                <a:latin typeface="+mn-lt"/>
                <a:sym typeface="Symbol"/>
              </a:rPr>
              <a:t>tSDRG</a:t>
            </a:r>
            <a:r>
              <a:rPr lang="en-GB" sz="3200" kern="0" dirty="0" smtClean="0">
                <a:solidFill>
                  <a:srgbClr val="09366D"/>
                </a:solidFill>
                <a:latin typeface="+mn-lt"/>
                <a:sym typeface="Symbol"/>
              </a:rPr>
              <a:t> does not, much easier to compute for large L</a:t>
            </a:r>
            <a:endParaRPr lang="en-GB" sz="3200" kern="0" dirty="0" smtClean="0">
              <a:solidFill>
                <a:srgbClr val="09366D"/>
              </a:solidFill>
              <a:sym typeface="Symbol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GB" sz="2400" b="0" u="none" strike="noStrike" kern="0" cap="none" spc="0" normalizeH="0" baseline="0" noProof="0" dirty="0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  <a:sym typeface="Symbol"/>
              </a:rPr>
              <a:t>Large difference between mean and maximum </a:t>
            </a:r>
            <a: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  <a:sym typeface="Symbol"/>
              </a:rPr>
              <a:t>S</a:t>
            </a:r>
            <a:endParaRPr kumimoji="0" lang="en-GB" sz="2400" b="0" i="1" u="none" strike="noStrike" kern="0" cap="none" spc="0" normalizeH="0" baseline="0" noProof="0" dirty="0">
              <a:ln>
                <a:noFill/>
              </a:ln>
              <a:solidFill>
                <a:srgbClr val="09366D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2411760" y="1700808"/>
          <a:ext cx="386569" cy="432048"/>
        </p:xfrm>
        <a:graphic>
          <a:graphicData uri="http://schemas.openxmlformats.org/presentationml/2006/ole">
            <p:oleObj spid="_x0000_s61469" name="Equation" r:id="rId4" imgW="152202" imgH="164885" progId="Equation.DSMT4">
              <p:embed/>
            </p:oleObj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7596336" y="1124744"/>
          <a:ext cx="1162050" cy="465137"/>
        </p:xfrm>
        <a:graphic>
          <a:graphicData uri="http://schemas.openxmlformats.org/presentationml/2006/ole">
            <p:oleObj spid="_x0000_s61470" name="Equation" r:id="rId5" imgW="456803" imgH="177646" progId="Equation.DSMT4">
              <p:embed/>
            </p:oleObj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236296" y="404664"/>
            <a:ext cx="1656184" cy="432048"/>
            <a:chOff x="6876256" y="404664"/>
            <a:chExt cx="1656184" cy="432048"/>
          </a:xfrm>
        </p:grpSpPr>
        <p:sp>
          <p:nvSpPr>
            <p:cNvPr id="8" name="Rectangle 7"/>
            <p:cNvSpPr/>
            <p:nvPr/>
          </p:nvSpPr>
          <p:spPr>
            <a:xfrm>
              <a:off x="6876256" y="404664"/>
              <a:ext cx="792088" cy="43204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740352" y="404664"/>
              <a:ext cx="792088" cy="43204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80312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Block entanglement </a:t>
            </a:r>
            <a:r>
              <a:rPr lang="en-US" i="1" dirty="0" smtClean="0">
                <a:cs typeface="+mj-cs"/>
              </a:rPr>
              <a:t>S</a:t>
            </a:r>
            <a:r>
              <a:rPr lang="en-US" baseline="-25000" dirty="0" smtClean="0">
                <a:cs typeface="+mj-cs"/>
              </a:rPr>
              <a:t>A,B</a:t>
            </a:r>
            <a:endParaRPr lang="en-US" baseline="-25000" dirty="0">
              <a:cs typeface="+mj-cs"/>
            </a:endParaRPr>
          </a:p>
        </p:txBody>
      </p:sp>
      <p:pic>
        <p:nvPicPr>
          <p:cNvPr id="39938" name="Content Placeholder 3" descr="fig-ee_block-eps-converted-to.pd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59" r="271"/>
          <a:stretch>
            <a:fillRect/>
          </a:stretch>
        </p:blipFill>
        <p:spPr>
          <a:xfrm>
            <a:off x="4067944" y="2636912"/>
            <a:ext cx="4499992" cy="3177986"/>
          </a:xfrm>
        </p:spPr>
      </p:pic>
      <p:grpSp>
        <p:nvGrpSpPr>
          <p:cNvPr id="14" name="Group 13"/>
          <p:cNvGrpSpPr/>
          <p:nvPr/>
        </p:nvGrpSpPr>
        <p:grpSpPr>
          <a:xfrm>
            <a:off x="7308304" y="404664"/>
            <a:ext cx="1584176" cy="432048"/>
            <a:chOff x="7308304" y="404664"/>
            <a:chExt cx="1584176" cy="432048"/>
          </a:xfrm>
        </p:grpSpPr>
        <p:sp>
          <p:nvSpPr>
            <p:cNvPr id="6" name="Rectangle 5"/>
            <p:cNvSpPr/>
            <p:nvPr/>
          </p:nvSpPr>
          <p:spPr>
            <a:xfrm>
              <a:off x="7308304" y="404664"/>
              <a:ext cx="1584176" cy="43204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40352" y="404664"/>
              <a:ext cx="792088" cy="43204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236296" y="11663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Block(</a:t>
            </a:r>
            <a:r>
              <a:rPr lang="en-GB" sz="1400" dirty="0" err="1" smtClean="0"/>
              <a:t>ed</a:t>
            </a:r>
            <a:r>
              <a:rPr lang="en-GB" sz="1400" dirty="0" smtClean="0"/>
              <a:t>) system</a:t>
            </a:r>
            <a:endParaRPr lang="en-GB" sz="1400" dirty="0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3707904" y="1556792"/>
          <a:ext cx="4865688" cy="925513"/>
        </p:xfrm>
        <a:graphic>
          <a:graphicData uri="http://schemas.openxmlformats.org/presentationml/2006/ole">
            <p:oleObj spid="_x0000_s62519" name="Equation" r:id="rId4" imgW="2107285" imgH="393529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544" y="1052736"/>
            <a:ext cx="3887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[G. </a:t>
            </a:r>
            <a:r>
              <a:rPr lang="en-GB" sz="1200" dirty="0" err="1" smtClean="0"/>
              <a:t>Refael</a:t>
            </a:r>
            <a:r>
              <a:rPr lang="en-GB" sz="1200" dirty="0" smtClean="0"/>
              <a:t> and J. E. Moore, PRL 93, 260602 (2004)]</a:t>
            </a:r>
            <a:endParaRPr lang="en-GB" sz="12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395536" y="1412776"/>
            <a:ext cx="3312368" cy="423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Refael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/Moore result implies</a:t>
            </a:r>
            <a:r>
              <a:rPr lang="en-GB" sz="2800" i="1" kern="0" noProof="0" dirty="0" smtClean="0">
                <a:solidFill>
                  <a:srgbClr val="09366D"/>
                </a:solidFill>
                <a:latin typeface="+mn-lt"/>
              </a:rPr>
              <a:t> </a:t>
            </a:r>
            <a:r>
              <a:rPr lang="en-GB" sz="2800" kern="0" noProof="0" dirty="0" smtClean="0">
                <a:solidFill>
                  <a:srgbClr val="09366D"/>
                </a:solidFill>
                <a:latin typeface="+mn-lt"/>
              </a:rPr>
              <a:t>CFT with effective central charge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800" kern="0" dirty="0" smtClean="0">
                <a:solidFill>
                  <a:srgbClr val="09366D"/>
                </a:solidFill>
                <a:latin typeface="+mn-lt"/>
              </a:rPr>
              <a:t>We find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sz="2800" kern="0" noProof="0" dirty="0" smtClean="0">
              <a:solidFill>
                <a:srgbClr val="09366D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3200" b="0" u="none" strike="noStrike" kern="0" cap="none" spc="0" normalizeH="0" baseline="0" noProof="0" dirty="0" smtClean="0">
              <a:ln>
                <a:noFill/>
              </a:ln>
              <a:solidFill>
                <a:srgbClr val="09366D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2123728" y="3356992"/>
          <a:ext cx="1582738" cy="477838"/>
        </p:xfrm>
        <a:graphic>
          <a:graphicData uri="http://schemas.openxmlformats.org/presentationml/2006/ole">
            <p:oleObj spid="_x0000_s62520" name="Equation" r:id="rId5" imgW="685800" imgH="203200" progId="Equation.DSMT4">
              <p:embed/>
            </p:oleObj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323528" y="4509120"/>
          <a:ext cx="3840963" cy="792088"/>
        </p:xfrm>
        <a:graphic>
          <a:graphicData uri="http://schemas.openxmlformats.org/presentationml/2006/ole">
            <p:oleObj spid="_x0000_s62521" name="Equation" r:id="rId6" imgW="1193282" imgH="241195" progId="Equation.DSMT4">
              <p:embed/>
            </p:oleObj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7452320" y="2852936"/>
          <a:ext cx="954931" cy="390461"/>
        </p:xfrm>
        <a:graphic>
          <a:graphicData uri="http://schemas.openxmlformats.org/presentationml/2006/ole">
            <p:oleObj spid="_x0000_s62522" name="Equation" r:id="rId7" imgW="444307" imgH="177723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Entanglement per bond, </a:t>
            </a:r>
            <a:r>
              <a:rPr lang="en-US" i="1" dirty="0" smtClean="0">
                <a:cs typeface="+mj-cs"/>
              </a:rPr>
              <a:t>S</a:t>
            </a:r>
            <a:r>
              <a:rPr lang="en-US" dirty="0" smtClean="0">
                <a:cs typeface="+mj-cs"/>
              </a:rPr>
              <a:t>/</a:t>
            </a:r>
            <a:r>
              <a:rPr lang="en-US" i="1" dirty="0" err="1" smtClean="0">
                <a:cs typeface="+mj-cs"/>
              </a:rPr>
              <a:t>n</a:t>
            </a:r>
            <a:r>
              <a:rPr lang="en-US" baseline="-25000" dirty="0" err="1" smtClean="0">
                <a:cs typeface="+mj-cs"/>
              </a:rPr>
              <a:t>A</a:t>
            </a:r>
            <a:endParaRPr lang="en-US" baseline="-25000" dirty="0">
              <a:cs typeface="+mj-cs"/>
            </a:endParaRPr>
          </a:p>
        </p:txBody>
      </p:sp>
      <p:pic>
        <p:nvPicPr>
          <p:cNvPr id="40962" name="Content Placeholder 3" descr="fig-ee_perbond-eps-converted-to.pd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31" r="-1031"/>
          <a:stretch>
            <a:fillRect/>
          </a:stretch>
        </p:blipFill>
        <p:spPr>
          <a:xfrm>
            <a:off x="3777899" y="1916832"/>
            <a:ext cx="5258597" cy="3934783"/>
          </a:xfrm>
        </p:spPr>
      </p:pic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179512" y="1196752"/>
            <a:ext cx="3600400" cy="445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3200" kern="0" dirty="0" smtClean="0">
                <a:solidFill>
                  <a:srgbClr val="09366D"/>
                </a:solidFill>
                <a:latin typeface="+mn-lt"/>
              </a:rPr>
              <a:t>for        and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9366D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</a:t>
            </a:r>
            <a:endParaRPr lang="en-GB" sz="2800" kern="0" noProof="0" dirty="0" smtClean="0">
              <a:solidFill>
                <a:srgbClr val="09366D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800" kern="0" dirty="0" smtClean="0">
                <a:solidFill>
                  <a:srgbClr val="09366D"/>
                </a:solidFill>
                <a:latin typeface="+mn-lt"/>
              </a:rPr>
              <a:t>we find constant ratio in bulk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GB" sz="2800" kern="0" dirty="0" smtClean="0">
              <a:solidFill>
                <a:srgbClr val="09366D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GB" sz="2800" kern="0" dirty="0" smtClean="0">
              <a:solidFill>
                <a:srgbClr val="09366D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GB" sz="2800" kern="0" dirty="0" smtClean="0">
              <a:solidFill>
                <a:srgbClr val="09366D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800" kern="0" dirty="0" smtClean="0">
                <a:solidFill>
                  <a:srgbClr val="09366D"/>
                </a:solidFill>
                <a:latin typeface="+mn-lt"/>
              </a:rPr>
              <a:t>                     implies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GB" sz="2800" kern="0" dirty="0" smtClean="0">
              <a:solidFill>
                <a:srgbClr val="09366D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sz="2800" kern="0" noProof="0" dirty="0" smtClean="0">
              <a:solidFill>
                <a:srgbClr val="09366D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3200" b="0" u="none" strike="noStrike" kern="0" cap="none" spc="0" normalizeH="0" baseline="0" noProof="0" dirty="0" smtClean="0">
              <a:ln>
                <a:noFill/>
              </a:ln>
              <a:solidFill>
                <a:srgbClr val="09366D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1187624" y="1196752"/>
          <a:ext cx="683836" cy="663724"/>
        </p:xfrm>
        <a:graphic>
          <a:graphicData uri="http://schemas.openxmlformats.org/presentationml/2006/ole">
            <p:oleObj spid="_x0000_s63570" name="Equation" r:id="rId4" imgW="266469" imgH="253780" progId="Equation.DSMT4">
              <p:embed/>
            </p:oleObj>
          </a:graphicData>
        </a:graphic>
      </p:graphicFrame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2915816" y="1196752"/>
          <a:ext cx="735013" cy="647700"/>
        </p:xfrm>
        <a:graphic>
          <a:graphicData uri="http://schemas.openxmlformats.org/presentationml/2006/ole">
            <p:oleObj spid="_x0000_s63571" name="Equation" r:id="rId5" imgW="279279" imgH="241195" progId="Equation.DSMT4">
              <p:embed/>
            </p:oleObj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8028384" y="1196752"/>
          <a:ext cx="955675" cy="390525"/>
        </p:xfrm>
        <a:graphic>
          <a:graphicData uri="http://schemas.openxmlformats.org/presentationml/2006/ole">
            <p:oleObj spid="_x0000_s63572" name="Equation" r:id="rId6" imgW="444307" imgH="177723" progId="Equation.DSMT4">
              <p:embed/>
            </p:oleObj>
          </a:graphicData>
        </a:graphic>
      </p:graphicFrame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611560" y="2708920"/>
          <a:ext cx="2740025" cy="1158875"/>
        </p:xfrm>
        <a:graphic>
          <a:graphicData uri="http://schemas.openxmlformats.org/presentationml/2006/ole">
            <p:oleObj spid="_x0000_s63573" name="Equation" r:id="rId7" imgW="1040948" imgH="431613" progId="Equation.DSMT4">
              <p:embed/>
            </p:oleObj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611560" y="4077072"/>
          <a:ext cx="2005013" cy="612775"/>
        </p:xfrm>
        <a:graphic>
          <a:graphicData uri="http://schemas.openxmlformats.org/presentationml/2006/ole">
            <p:oleObj spid="_x0000_s63574" name="Equation" r:id="rId8" imgW="762000" imgH="228600" progId="Equation.DSMT4">
              <p:embed/>
            </p:oleObj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611560" y="5157192"/>
          <a:ext cx="2606675" cy="612775"/>
        </p:xfrm>
        <a:graphic>
          <a:graphicData uri="http://schemas.openxmlformats.org/presentationml/2006/ole">
            <p:oleObj spid="_x0000_s63575" name="Equation" r:id="rId9" imgW="990600" imgH="228600" progId="Equation.DSMT4">
              <p:embed/>
            </p:oleObj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6300192" y="3212976"/>
            <a:ext cx="1152128" cy="288032"/>
            <a:chOff x="6876256" y="404664"/>
            <a:chExt cx="1656184" cy="432048"/>
          </a:xfrm>
        </p:grpSpPr>
        <p:sp>
          <p:nvSpPr>
            <p:cNvPr id="13" name="Rectangle 12"/>
            <p:cNvSpPr/>
            <p:nvPr/>
          </p:nvSpPr>
          <p:spPr>
            <a:xfrm>
              <a:off x="6876256" y="404664"/>
              <a:ext cx="792088" cy="43204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40352" y="404664"/>
              <a:ext cx="792088" cy="43204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00192" y="4653136"/>
            <a:ext cx="1152128" cy="288032"/>
            <a:chOff x="7308304" y="404664"/>
            <a:chExt cx="1584176" cy="432048"/>
          </a:xfrm>
        </p:grpSpPr>
        <p:sp>
          <p:nvSpPr>
            <p:cNvPr id="16" name="Rectangle 15"/>
            <p:cNvSpPr/>
            <p:nvPr/>
          </p:nvSpPr>
          <p:spPr>
            <a:xfrm>
              <a:off x="7308304" y="404664"/>
              <a:ext cx="1584176" cy="43204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740352" y="404664"/>
              <a:ext cx="792088" cy="43204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other tree tensor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we perhaps compute the path lengths </a:t>
            </a:r>
            <a:r>
              <a:rPr lang="en-GB" dirty="0" err="1" smtClean="0"/>
              <a:t>explicitely</a:t>
            </a:r>
            <a:r>
              <a:rPr lang="en-GB" dirty="0" smtClean="0"/>
              <a:t> for some tree networks?</a:t>
            </a:r>
            <a:endParaRPr lang="en-US" dirty="0"/>
          </a:p>
        </p:txBody>
      </p:sp>
      <p:pic>
        <p:nvPicPr>
          <p:cNvPr id="78850" name="Picture 2" descr="C:\Users\phsht\Documents\My CSCCloud\Events\MardiGrasBatonRouge2015\figures\TTNtree2.pd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9448" y="2978307"/>
            <a:ext cx="6347048" cy="2325032"/>
          </a:xfrm>
          <a:prstGeom prst="rect">
            <a:avLst/>
          </a:prstGeom>
          <a:noFill/>
        </p:spPr>
      </p:pic>
      <p:pic>
        <p:nvPicPr>
          <p:cNvPr id="5" name="Content Placeholder 3" descr="fig-SDRGTTN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27" r="-671" b="48089"/>
          <a:stretch/>
        </p:blipFill>
        <p:spPr bwMode="auto">
          <a:xfrm>
            <a:off x="18004" y="3645024"/>
            <a:ext cx="26714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4788024" y="2708920"/>
          <a:ext cx="792088" cy="660716"/>
        </p:xfrm>
        <a:graphic>
          <a:graphicData uri="http://schemas.openxmlformats.org/presentationml/2006/ole">
            <p:oleObj spid="_x0000_s42025" name="Equation" r:id="rId3" imgW="291973" imgH="228501" progId="Equation.DSMT4">
              <p:embed/>
            </p:oleObj>
          </a:graphicData>
        </a:graphic>
      </p:graphicFrame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123728" y="3717032"/>
          <a:ext cx="1296144" cy="552504"/>
        </p:xfrm>
        <a:graphic>
          <a:graphicData uri="http://schemas.openxmlformats.org/presentationml/2006/ole">
            <p:oleObj spid="_x0000_s42026" name="Equation" r:id="rId4" imgW="507780" imgH="203112" progId="Equation.DSMT4">
              <p:embed/>
            </p:oleObj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6228184" y="3717032"/>
          <a:ext cx="1520825" cy="692721"/>
        </p:xfrm>
        <a:graphic>
          <a:graphicData uri="http://schemas.openxmlformats.org/presentationml/2006/ole">
            <p:oleObj spid="_x0000_s42027" name="Equation" r:id="rId5" imgW="596900" imgH="228600" progId="Equation.DSMT4">
              <p:embed/>
            </p:oleObj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Disordered Heisenberg chain</a:t>
            </a:r>
            <a:endParaRPr lang="en-US" dirty="0">
              <a:cs typeface="+mj-cs"/>
            </a:endParaRPr>
          </a:p>
        </p:txBody>
      </p:sp>
      <p:pic>
        <p:nvPicPr>
          <p:cNvPr id="20483" name="Content Placeholder 3" descr="fig-MDHRG.pd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60" b="-6866"/>
          <a:stretch>
            <a:fillRect/>
          </a:stretch>
        </p:blipFill>
        <p:spPr bwMode="auto">
          <a:xfrm>
            <a:off x="429856" y="4353298"/>
            <a:ext cx="82296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814" y="5617029"/>
            <a:ext cx="9018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[S. K. Ma, C. </a:t>
            </a:r>
            <a:r>
              <a:rPr lang="en-GB" sz="1200" dirty="0" err="1" smtClean="0"/>
              <a:t>Dasgupta</a:t>
            </a:r>
            <a:r>
              <a:rPr lang="en-GB" sz="1200" dirty="0" smtClean="0"/>
              <a:t>, and C. K. </a:t>
            </a:r>
            <a:r>
              <a:rPr lang="en-GB" sz="1200" dirty="0" err="1" smtClean="0"/>
              <a:t>Hu</a:t>
            </a:r>
            <a:r>
              <a:rPr lang="en-GB" sz="1200" dirty="0" smtClean="0"/>
              <a:t>, Phys. Rev. </a:t>
            </a:r>
            <a:r>
              <a:rPr lang="en-GB" sz="1200" dirty="0" err="1" smtClean="0"/>
              <a:t>Lett</a:t>
            </a:r>
            <a:r>
              <a:rPr lang="en-GB" sz="1200" dirty="0" smtClean="0"/>
              <a:t>. 43, 1434 (1979); C. </a:t>
            </a:r>
            <a:r>
              <a:rPr lang="en-GB" sz="1200" dirty="0" err="1" smtClean="0"/>
              <a:t>Dasgupta</a:t>
            </a:r>
            <a:r>
              <a:rPr lang="en-GB" sz="1200" dirty="0" smtClean="0"/>
              <a:t> and S. K. Ma, Phys. Rev. B 22, 1305 (1980)]</a:t>
            </a:r>
            <a:endParaRPr lang="en-GB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Theoretical results: 	Ma, </a:t>
            </a:r>
            <a:r>
              <a:rPr lang="en-US" dirty="0" err="1" smtClean="0"/>
              <a:t>Dasgupta</a:t>
            </a:r>
            <a:r>
              <a:rPr lang="en-US" dirty="0" smtClean="0"/>
              <a:t>, Hu</a:t>
            </a:r>
          </a:p>
          <a:p>
            <a:pPr lvl="1">
              <a:defRPr/>
            </a:pPr>
            <a:r>
              <a:rPr lang="en-US" dirty="0" smtClean="0">
                <a:solidFill>
                  <a:srgbClr val="C78627"/>
                </a:solidFill>
              </a:rPr>
              <a:t>strong disorder </a:t>
            </a:r>
            <a:r>
              <a:rPr lang="en-US" dirty="0" smtClean="0">
                <a:solidFill>
                  <a:srgbClr val="3399FF"/>
                </a:solidFill>
              </a:rPr>
              <a:t>real space </a:t>
            </a:r>
            <a:r>
              <a:rPr lang="en-US" dirty="0" smtClean="0"/>
              <a:t>RG (SDRG): successive </a:t>
            </a:r>
            <a:r>
              <a:rPr lang="en-US" dirty="0" smtClean="0">
                <a:solidFill>
                  <a:srgbClr val="FF0000"/>
                </a:solidFill>
              </a:rPr>
              <a:t>elimination of neighboring spins </a:t>
            </a:r>
            <a:r>
              <a:rPr lang="en-US" dirty="0" smtClean="0"/>
              <a:t>with maximal coupling </a:t>
            </a:r>
          </a:p>
          <a:p>
            <a:pPr lvl="1">
              <a:defRPr/>
            </a:pPr>
            <a:r>
              <a:rPr lang="en-US" dirty="0" smtClean="0">
                <a:solidFill>
                  <a:srgbClr val="3399FF"/>
                </a:solidFill>
              </a:rPr>
              <a:t>Universal power-law </a:t>
            </a:r>
            <a:r>
              <a:rPr lang="en-US" dirty="0" smtClean="0"/>
              <a:t>dependences for specific heat               and susceptibility</a:t>
            </a:r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Path lengths in </a:t>
            </a:r>
            <a:r>
              <a:rPr lang="en-GB" i="1" dirty="0" smtClean="0"/>
              <a:t>m</a:t>
            </a:r>
            <a:r>
              <a:rPr lang="en-GB" dirty="0" smtClean="0"/>
              <a:t>-</a:t>
            </a:r>
            <a:r>
              <a:rPr lang="en-GB" dirty="0" err="1" smtClean="0"/>
              <a:t>ary</a:t>
            </a:r>
            <a:r>
              <a:rPr lang="en-GB" dirty="0" smtClean="0"/>
              <a:t>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r>
              <a:rPr lang="en-GB" dirty="0" smtClean="0"/>
              <a:t>Full and complete </a:t>
            </a:r>
            <a:r>
              <a:rPr lang="en-GB" i="1" dirty="0" smtClean="0"/>
              <a:t>m</a:t>
            </a:r>
            <a:r>
              <a:rPr lang="en-GB" dirty="0" smtClean="0"/>
              <a:t>-</a:t>
            </a:r>
            <a:r>
              <a:rPr lang="en-GB" dirty="0" err="1" smtClean="0"/>
              <a:t>ary</a:t>
            </a:r>
            <a:r>
              <a:rPr lang="en-GB" dirty="0" smtClean="0"/>
              <a:t> trees have been well studied, e.g. for sorting problems.</a:t>
            </a:r>
          </a:p>
          <a:p>
            <a:r>
              <a:rPr lang="en-GB" dirty="0" smtClean="0"/>
              <a:t>But </a:t>
            </a:r>
            <a:r>
              <a:rPr lang="en-GB" i="1" dirty="0" smtClean="0">
                <a:solidFill>
                  <a:srgbClr val="FF0000"/>
                </a:solidFill>
              </a:rPr>
              <a:t>1D order</a:t>
            </a:r>
            <a:r>
              <a:rPr lang="en-GB" dirty="0" smtClean="0"/>
              <a:t> imposes an apparently not yet studied </a:t>
            </a:r>
            <a:r>
              <a:rPr lang="en-GB" dirty="0" smtClean="0"/>
              <a:t>condition.</a:t>
            </a:r>
            <a:endParaRPr lang="en-US" dirty="0"/>
          </a:p>
        </p:txBody>
      </p:sp>
      <p:pic>
        <p:nvPicPr>
          <p:cNvPr id="75780" name="Picture 4" descr="C:\Users\phsht\Documents\My CSCCloud\Events\MardiGrasBatonRouge2015\figures\complete_definitions.pd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96752"/>
            <a:ext cx="9144000" cy="182707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1520" y="5373216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“Leaf-to-leaf distances and their moments in finite and infinite m-</a:t>
            </a:r>
            <a:r>
              <a:rPr lang="en-GB" sz="1400" dirty="0" err="1"/>
              <a:t>ary</a:t>
            </a:r>
            <a:r>
              <a:rPr lang="en-GB" sz="1400" dirty="0"/>
              <a:t> tree graphs”, </a:t>
            </a:r>
            <a:r>
              <a:rPr lang="en-GB" sz="1400" b="1" dirty="0"/>
              <a:t>A.M. Goldsborough</a:t>
            </a:r>
            <a:r>
              <a:rPr lang="en-GB" sz="1400" dirty="0"/>
              <a:t>, S.A. </a:t>
            </a:r>
            <a:r>
              <a:rPr lang="en-GB" sz="1400" dirty="0" err="1"/>
              <a:t>Rautu</a:t>
            </a:r>
            <a:r>
              <a:rPr lang="en-GB" sz="1400" dirty="0"/>
              <a:t>, RAR, arXiv:1406.4079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en-GB" dirty="0" smtClean="0"/>
              <a:t>Path lengths in </a:t>
            </a:r>
            <a:r>
              <a:rPr lang="en-GB" i="1" dirty="0" smtClean="0"/>
              <a:t>m</a:t>
            </a:r>
            <a:r>
              <a:rPr lang="en-GB" dirty="0" smtClean="0"/>
              <a:t>-</a:t>
            </a:r>
            <a:r>
              <a:rPr lang="en-GB" dirty="0" err="1" smtClean="0"/>
              <a:t>ary</a:t>
            </a:r>
            <a:r>
              <a:rPr lang="en-GB" dirty="0" smtClean="0"/>
              <a:t>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686800" cy="5073427"/>
          </a:xfrm>
        </p:spPr>
        <p:txBody>
          <a:bodyPr/>
          <a:lstStyle/>
          <a:p>
            <a:r>
              <a:rPr lang="en-GB" dirty="0" smtClean="0"/>
              <a:t>We find</a:t>
            </a:r>
            <a:endParaRPr lang="en-US" dirty="0"/>
          </a:p>
        </p:txBody>
      </p:sp>
      <p:pic>
        <p:nvPicPr>
          <p:cNvPr id="76802" name="Picture 2" descr="C:\Users\phsht\Documents\My CSCCloud\Events\MardiGrasBatonRouge2015\figures\lim_m_1048575-eps-converted-to.p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4123487" cy="2865884"/>
          </a:xfrm>
          <a:prstGeom prst="rect">
            <a:avLst/>
          </a:prstGeom>
          <a:noFill/>
        </p:spPr>
      </p:pic>
      <p:pic>
        <p:nvPicPr>
          <p:cNvPr id="76803" name="Picture 3" descr="C:\Users\phsht\Documents\My CSCCloud\Events\MardiGrasBatonRouge2015\figures\lim_m_1048575_variance-eps-converted-to.p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997262"/>
            <a:ext cx="4139952" cy="2876115"/>
          </a:xfrm>
          <a:prstGeom prst="rect">
            <a:avLst/>
          </a:prstGeom>
          <a:noFill/>
        </p:spPr>
      </p:pic>
      <p:graphicFrame>
        <p:nvGraphicFramePr>
          <p:cNvPr id="757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62604161"/>
              </p:ext>
            </p:extLst>
          </p:nvPr>
        </p:nvGraphicFramePr>
        <p:xfrm>
          <a:off x="3128963" y="1058863"/>
          <a:ext cx="6026150" cy="1028700"/>
        </p:xfrm>
        <a:graphic>
          <a:graphicData uri="http://schemas.openxmlformats.org/presentationml/2006/ole">
            <p:oleObj spid="_x0000_s75823" name="Equation" r:id="rId5" imgW="3340080" imgH="558720" progId="Equation.DSMT4">
              <p:embed/>
            </p:oleObj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02529380"/>
              </p:ext>
            </p:extLst>
          </p:nvPr>
        </p:nvGraphicFramePr>
        <p:xfrm>
          <a:off x="496888" y="1758950"/>
          <a:ext cx="2398712" cy="1003300"/>
        </p:xfrm>
        <a:graphic>
          <a:graphicData uri="http://schemas.openxmlformats.org/presentationml/2006/ole">
            <p:oleObj spid="_x0000_s75824" name="Equation" r:id="rId6" imgW="1054080" imgH="431640" progId="Equation.DSMT4">
              <p:embed/>
            </p:oleObj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6397625" y="2204864"/>
          <a:ext cx="2746375" cy="590550"/>
        </p:xfrm>
        <a:graphic>
          <a:graphicData uri="http://schemas.openxmlformats.org/presentationml/2006/ole">
            <p:oleObj spid="_x0000_s75825" name="Equation" r:id="rId7" imgW="1205977" imgH="25389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46792" y="219573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Hurwitz-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Lerch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transcendent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59935947"/>
              </p:ext>
            </p:extLst>
          </p:nvPr>
        </p:nvGraphicFramePr>
        <p:xfrm>
          <a:off x="3139989" y="2322215"/>
          <a:ext cx="1397000" cy="374650"/>
        </p:xfrm>
        <a:graphic>
          <a:graphicData uri="http://schemas.openxmlformats.org/presentationml/2006/ole">
            <p:oleObj spid="_x0000_s75826" name="Equation" r:id="rId8" imgW="774360" imgH="203040" progId="Equation.DSMT4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189856" y="6006077"/>
            <a:ext cx="5822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“Leaf-to-leaf distances and their moments in finite and infinite m-</a:t>
            </a:r>
            <a:r>
              <a:rPr lang="en-GB" sz="1400" dirty="0" err="1"/>
              <a:t>ary</a:t>
            </a:r>
            <a:r>
              <a:rPr lang="en-GB" sz="1400" dirty="0"/>
              <a:t> tree graphs”, </a:t>
            </a:r>
            <a:r>
              <a:rPr lang="en-GB" sz="1400" b="1" dirty="0"/>
              <a:t>A.M. Goldsborough</a:t>
            </a:r>
            <a:r>
              <a:rPr lang="en-GB" sz="1400" dirty="0"/>
              <a:t>, S.A. </a:t>
            </a:r>
            <a:r>
              <a:rPr lang="en-GB" sz="1400" dirty="0" err="1"/>
              <a:t>Rautu</a:t>
            </a:r>
            <a:r>
              <a:rPr lang="en-GB" sz="1400" dirty="0"/>
              <a:t>, RAR, arXiv:1406.4079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7672492"/>
              </p:ext>
            </p:extLst>
          </p:nvPr>
        </p:nvGraphicFramePr>
        <p:xfrm>
          <a:off x="1466430" y="3214799"/>
          <a:ext cx="595313" cy="374650"/>
        </p:xfrm>
        <a:graphic>
          <a:graphicData uri="http://schemas.openxmlformats.org/presentationml/2006/ole">
            <p:oleObj spid="_x0000_s75827" name="Equation" r:id="rId9" imgW="330120" imgH="203040" progId="Equation.DSMT4">
              <p:embed/>
            </p:oleObj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39279186"/>
              </p:ext>
            </p:extLst>
          </p:nvPr>
        </p:nvGraphicFramePr>
        <p:xfrm>
          <a:off x="5695373" y="3847144"/>
          <a:ext cx="595313" cy="374650"/>
        </p:xfrm>
        <a:graphic>
          <a:graphicData uri="http://schemas.openxmlformats.org/presentationml/2006/ole">
            <p:oleObj spid="_x0000_s75828" name="Equation" r:id="rId10" imgW="33012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Path lengths in </a:t>
            </a:r>
            <a:r>
              <a:rPr lang="en-GB" i="1" dirty="0" smtClean="0"/>
              <a:t>Catalan</a:t>
            </a:r>
            <a:r>
              <a:rPr lang="en-GB" dirty="0" smtClean="0"/>
              <a:t>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/>
          <a:lstStyle/>
          <a:p>
            <a:r>
              <a:rPr lang="en-GB" dirty="0" smtClean="0"/>
              <a:t>Full, but not complete</a:t>
            </a:r>
          </a:p>
          <a:p>
            <a:r>
              <a:rPr lang="en-GB" dirty="0" smtClean="0"/>
              <a:t>Catalan numbers 1, 1, 2, 5, 14, ... </a:t>
            </a:r>
          </a:p>
          <a:p>
            <a:r>
              <a:rPr lang="en-GB" dirty="0" smtClean="0"/>
              <a:t>Not a random tree</a:t>
            </a:r>
            <a:endParaRPr lang="en-US" dirty="0"/>
          </a:p>
        </p:txBody>
      </p:sp>
      <p:pic>
        <p:nvPicPr>
          <p:cNvPr id="77826" name="Picture 2" descr="C:\Users\phsht\Documents\My CSCCloud\Events\MardiGrasBatonRouge2015\figures\n_123_all.pd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5408" y="1124744"/>
            <a:ext cx="5328592" cy="1981008"/>
          </a:xfrm>
          <a:prstGeom prst="rect">
            <a:avLst/>
          </a:prstGeom>
          <a:noFill/>
        </p:spPr>
      </p:pic>
      <p:pic>
        <p:nvPicPr>
          <p:cNvPr id="77827" name="Picture 3" descr="C:\Users\phsht\Documents\My CSCCloud\Events\MardiGrasBatonRouge2015\figures\definitions.pdf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29"/>
          <a:stretch/>
        </p:blipFill>
        <p:spPr bwMode="auto">
          <a:xfrm>
            <a:off x="3635896" y="3212976"/>
            <a:ext cx="5366916" cy="26530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3528" y="5866001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/>
              <a:t>“Leaf-to-leaf distances in ordered Catalan tree graphs”, </a:t>
            </a:r>
            <a:r>
              <a:rPr lang="en-GB" sz="1600" b="1" dirty="0"/>
              <a:t>A.M. Goldsborough, J.M. Fellows</a:t>
            </a:r>
            <a:r>
              <a:rPr lang="en-GB" sz="1600" dirty="0"/>
              <a:t>, M. Bates, S.A. </a:t>
            </a:r>
            <a:r>
              <a:rPr lang="en-GB" sz="1600" dirty="0" err="1"/>
              <a:t>Rautu</a:t>
            </a:r>
            <a:r>
              <a:rPr lang="en-GB" sz="1600" dirty="0"/>
              <a:t>, G. Rowlands and RAR, soon on </a:t>
            </a:r>
            <a:r>
              <a:rPr lang="en-GB" sz="1600" dirty="0" err="1"/>
              <a:t>arXiv</a:t>
            </a:r>
            <a:endParaRPr lang="en-US" sz="1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45356"/>
            <a:ext cx="8579296" cy="5180807"/>
          </a:xfrm>
        </p:spPr>
        <p:txBody>
          <a:bodyPr/>
          <a:lstStyle/>
          <a:p>
            <a:r>
              <a:rPr lang="en-GB" dirty="0" smtClean="0"/>
              <a:t>We find</a:t>
            </a:r>
            <a:endParaRPr lang="en-US" dirty="0"/>
          </a:p>
        </p:txBody>
      </p:sp>
      <p:pic>
        <p:nvPicPr>
          <p:cNvPr id="79875" name="Picture 3" descr="C:\Users\phsht\Documents\My CSCCloud\Events\MardiGrasBatonRouge2015\figures\AFinal-log.ep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85829" y="2132856"/>
            <a:ext cx="5358171" cy="371728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smtClean="0"/>
              <a:t>Path lengths in </a:t>
            </a:r>
            <a:r>
              <a:rPr lang="en-GB" i="1" dirty="0" smtClean="0"/>
              <a:t>Catalan</a:t>
            </a:r>
            <a:r>
              <a:rPr lang="en-GB" dirty="0" smtClean="0"/>
              <a:t> trees</a:t>
            </a:r>
            <a:endParaRPr lang="en-US" dirty="0"/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07025622"/>
              </p:ext>
            </p:extLst>
          </p:nvPr>
        </p:nvGraphicFramePr>
        <p:xfrm>
          <a:off x="6732240" y="2636912"/>
          <a:ext cx="1676400" cy="1063625"/>
        </p:xfrm>
        <a:graphic>
          <a:graphicData uri="http://schemas.openxmlformats.org/presentationml/2006/ole">
            <p:oleObj spid="_x0000_s76823" name="Equation" r:id="rId4" imgW="736600" imgH="457200" progId="Equation.DSMT4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089"/>
          <a:stretch/>
        </p:blipFill>
        <p:spPr>
          <a:xfrm>
            <a:off x="611558" y="2153379"/>
            <a:ext cx="2915447" cy="3579878"/>
          </a:xfrm>
          <a:prstGeom prst="rect">
            <a:avLst/>
          </a:prstGeom>
        </p:spPr>
      </p:pic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0064291"/>
              </p:ext>
            </p:extLst>
          </p:nvPr>
        </p:nvGraphicFramePr>
        <p:xfrm>
          <a:off x="673895" y="1513070"/>
          <a:ext cx="2890838" cy="560388"/>
        </p:xfrm>
        <a:graphic>
          <a:graphicData uri="http://schemas.openxmlformats.org/presentationml/2006/ole">
            <p:oleObj spid="_x0000_s76824" name="Equation" r:id="rId6" imgW="1269720" imgH="241200" progId="Equation.DSMT4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1835696" y="5930057"/>
            <a:ext cx="48245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/>
              <a:t>“Leaf-to-leaf distances in ordered Catalan tree graphs”, </a:t>
            </a:r>
            <a:r>
              <a:rPr lang="en-GB" sz="1400" b="1" dirty="0"/>
              <a:t>A.M. Goldsborough, J.M. Fellows</a:t>
            </a:r>
            <a:r>
              <a:rPr lang="en-GB" sz="1400" dirty="0"/>
              <a:t>, M. Bates, S.A. </a:t>
            </a:r>
            <a:r>
              <a:rPr lang="en-GB" sz="1400" dirty="0" err="1"/>
              <a:t>Rautu</a:t>
            </a:r>
            <a:r>
              <a:rPr lang="en-GB" sz="1400" dirty="0"/>
              <a:t>, G. Rowlands and RAR, </a:t>
            </a:r>
            <a:r>
              <a:rPr lang="en-GB" sz="1400" dirty="0" smtClean="0"/>
              <a:t>arXiv:1502.07893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980728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200" dirty="0" smtClean="0"/>
              <a:t>[P</a:t>
            </a:r>
            <a:r>
              <a:rPr lang="de-DE" sz="1200" dirty="0" smtClean="0"/>
              <a:t>. Kirschenhofer, J. Combin. Inform. System Sci. 8, 44 (1983</a:t>
            </a:r>
            <a:r>
              <a:rPr lang="de-DE" sz="1200" dirty="0" smtClean="0"/>
              <a:t>); </a:t>
            </a:r>
            <a:r>
              <a:rPr lang="en-GB" sz="1200" dirty="0" smtClean="0"/>
              <a:t>P</a:t>
            </a:r>
            <a:r>
              <a:rPr lang="en-GB" sz="1200" dirty="0" smtClean="0"/>
              <a:t>. </a:t>
            </a:r>
            <a:r>
              <a:rPr lang="en-GB" sz="1200" dirty="0" err="1" smtClean="0"/>
              <a:t>Kirschenhofer</a:t>
            </a:r>
            <a:r>
              <a:rPr lang="en-GB" sz="1200" dirty="0" smtClean="0"/>
              <a:t>, </a:t>
            </a:r>
            <a:r>
              <a:rPr lang="en-GB" sz="1200" dirty="0" err="1" smtClean="0"/>
              <a:t>Ars</a:t>
            </a:r>
            <a:r>
              <a:rPr lang="en-GB" sz="1200" dirty="0" smtClean="0"/>
              <a:t> </a:t>
            </a:r>
            <a:r>
              <a:rPr lang="en-GB" sz="1200" dirty="0" err="1" smtClean="0"/>
              <a:t>Combin</a:t>
            </a:r>
            <a:r>
              <a:rPr lang="en-GB" sz="1200" dirty="0" smtClean="0"/>
              <a:t>. 16A, 255 (1983</a:t>
            </a:r>
            <a:r>
              <a:rPr lang="en-GB" sz="1200" dirty="0" smtClean="0"/>
              <a:t>); </a:t>
            </a:r>
            <a:r>
              <a:rPr lang="en-US" sz="1200" dirty="0" smtClean="0"/>
              <a:t>A</a:t>
            </a:r>
            <a:r>
              <a:rPr lang="en-US" sz="1200" dirty="0" smtClean="0"/>
              <a:t>. </a:t>
            </a:r>
            <a:r>
              <a:rPr lang="en-US" sz="1200" dirty="0" err="1" smtClean="0"/>
              <a:t>Panholzer</a:t>
            </a:r>
            <a:r>
              <a:rPr lang="en-US" sz="1200" dirty="0" smtClean="0"/>
              <a:t> and H. </a:t>
            </a:r>
            <a:r>
              <a:rPr lang="en-US" sz="1200" dirty="0" err="1" smtClean="0"/>
              <a:t>Prodinger</a:t>
            </a:r>
            <a:r>
              <a:rPr lang="en-US" sz="1200" dirty="0" smtClean="0"/>
              <a:t>, J. Stat. Plan. Inference 101, 267 (2002</a:t>
            </a:r>
            <a:r>
              <a:rPr lang="en-US" sz="1200" dirty="0" smtClean="0"/>
              <a:t>)]</a:t>
            </a:r>
            <a:endParaRPr lang="en-US" sz="1200" dirty="0"/>
          </a:p>
        </p:txBody>
      </p:sp>
      <p:graphicFrame>
        <p:nvGraphicFramePr>
          <p:cNvPr id="76825" name="Object 25"/>
          <p:cNvGraphicFramePr>
            <a:graphicFrameLocks noChangeAspect="1"/>
          </p:cNvGraphicFramePr>
          <p:nvPr/>
        </p:nvGraphicFramePr>
        <p:xfrm>
          <a:off x="4860032" y="1124744"/>
          <a:ext cx="1028700" cy="739775"/>
        </p:xfrm>
        <a:graphic>
          <a:graphicData uri="http://schemas.openxmlformats.org/presentationml/2006/ole">
            <p:oleObj spid="_x0000_s76825" name="Equation" r:id="rId7" imgW="342720" imgH="241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4860032" cy="1143000"/>
          </a:xfrm>
        </p:spPr>
        <p:txBody>
          <a:bodyPr/>
          <a:lstStyle/>
          <a:p>
            <a:pPr algn="l"/>
            <a:r>
              <a:rPr lang="en-GB" dirty="0" smtClean="0"/>
              <a:t>Random binary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3898776" cy="3849291"/>
          </a:xfrm>
        </p:spPr>
        <p:txBody>
          <a:bodyPr/>
          <a:lstStyle/>
          <a:p>
            <a:r>
              <a:rPr lang="en-GB" dirty="0"/>
              <a:t>n</a:t>
            </a:r>
            <a:r>
              <a:rPr lang="en-GB" dirty="0" smtClean="0"/>
              <a:t>ot full, nor complete</a:t>
            </a:r>
          </a:p>
          <a:p>
            <a:r>
              <a:rPr lang="en-GB" dirty="0" smtClean="0"/>
              <a:t>n! possibilities</a:t>
            </a:r>
          </a:p>
          <a:p>
            <a:r>
              <a:rPr lang="en-GB" dirty="0" smtClean="0"/>
              <a:t>Computed for 500 samples of size L=10, 100, 500, 1000</a:t>
            </a:r>
            <a:endParaRPr lang="en-US" dirty="0"/>
          </a:p>
        </p:txBody>
      </p:sp>
      <p:pic>
        <p:nvPicPr>
          <p:cNvPr id="80898" name="Picture 2" descr="C:\Users\phsht\Documents\My CSCCloud\Events\MardiGrasBatonRouge2015\figures\random_tree.pd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6233" y="0"/>
            <a:ext cx="6617767" cy="2102375"/>
          </a:xfrm>
          <a:prstGeom prst="rect">
            <a:avLst/>
          </a:prstGeom>
          <a:noFill/>
        </p:spPr>
      </p:pic>
      <p:pic>
        <p:nvPicPr>
          <p:cNvPr id="80899" name="Picture 3" descr="C:\Users\phsht\Documents\My CSCCloud\Events\MardiGrasBatonRouge2015\figures\randomtrees_1000_500-eps-converted-to.p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2852936"/>
            <a:ext cx="4514850" cy="303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sz="4000" dirty="0" smtClean="0"/>
              <a:t>The networks are different, so the physics will be as well ... (?)</a:t>
            </a:r>
            <a:endParaRPr lang="en-US" sz="4000" dirty="0"/>
          </a:p>
        </p:txBody>
      </p:sp>
      <p:pic>
        <p:nvPicPr>
          <p:cNvPr id="5" name="Picture 2" descr="C:\Users\phsht\Documents\My CSCCloud\Events\MardiGrasBatonRouge2015\figures\lim_m_1048575-eps-converted-to.p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96753"/>
            <a:ext cx="3347864" cy="2326814"/>
          </a:xfrm>
          <a:prstGeom prst="rect">
            <a:avLst/>
          </a:prstGeom>
          <a:noFill/>
        </p:spPr>
      </p:pic>
      <p:pic>
        <p:nvPicPr>
          <p:cNvPr id="6" name="Picture 3" descr="C:\Users\phsht\Documents\My CSCCloud\Events\MardiGrasBatonRouge2015\figures\AFinal-log.ep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3429000"/>
            <a:ext cx="3491880" cy="2422524"/>
          </a:xfrm>
          <a:prstGeom prst="rect">
            <a:avLst/>
          </a:prstGeom>
          <a:noFill/>
        </p:spPr>
      </p:pic>
      <p:pic>
        <p:nvPicPr>
          <p:cNvPr id="7" name="Picture 2" descr="C:\Users\Roemer\Documents\CSCCloud\Research\MPIPKS-RPSAT-2014\figures\fig-spcorr-pathlength.jpg"/>
          <p:cNvPicPr>
            <a:picLocks noChangeAspect="1" noChangeArrowheads="1"/>
          </p:cNvPicPr>
          <p:nvPr/>
        </p:nvPicPr>
        <p:blipFill>
          <a:blip r:embed="rId4" cstate="print"/>
          <a:srcRect l="3412" t="12619" r="9726" b="4618"/>
          <a:stretch>
            <a:fillRect/>
          </a:stretch>
        </p:blipFill>
        <p:spPr bwMode="auto">
          <a:xfrm>
            <a:off x="1" y="1196752"/>
            <a:ext cx="3059832" cy="2252843"/>
          </a:xfrm>
          <a:prstGeom prst="rect">
            <a:avLst/>
          </a:prstGeom>
          <a:noFill/>
        </p:spPr>
      </p:pic>
      <p:pic>
        <p:nvPicPr>
          <p:cNvPr id="4" name="Picture 3" descr="C:\Users\phsht\Documents\My CSCCloud\Events\MardiGrasBatonRouge2015\figures\randomtrees_1000_500-eps-converted-to.pd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2986" y="3523566"/>
            <a:ext cx="3501014" cy="23537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98819" y="1851796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tSDRG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network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1184" y="1763454"/>
            <a:ext cx="1252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Full and complete </a:t>
            </a:r>
            <a:r>
              <a:rPr lang="en-GB" sz="2000" i="1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ary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trees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4120" y="3175235"/>
            <a:ext cx="1300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Catalan (complete binary) trees 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0034" y="4498674"/>
            <a:ext cx="1540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Random binary (not full or complete)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52"/>
            <a:ext cx="8229600" cy="1143000"/>
          </a:xfrm>
        </p:spPr>
        <p:txBody>
          <a:bodyPr/>
          <a:lstStyle/>
          <a:p>
            <a:r>
              <a:rPr lang="en-GB" dirty="0" smtClean="0"/>
              <a:t>Periodic boundaries (binary)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3" y="1373465"/>
            <a:ext cx="3744416" cy="37250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271151"/>
            <a:ext cx="3898776" cy="38774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5183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252525"/>
                </a:solidFill>
                <a:latin typeface="Arial" panose="020B0604020202020204" pitchFamily="34" charset="0"/>
              </a:rPr>
              <a:t>Circle Limit III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 is a </a:t>
            </a:r>
            <a:r>
              <a:rPr lang="en-US" dirty="0">
                <a:latin typeface="Arial" panose="020B0604020202020204" pitchFamily="34" charset="0"/>
              </a:rPr>
              <a:t>woodcut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 made in 1959 by Dutch artist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</a:rPr>
              <a:t>M. C. Escher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223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525963"/>
          </a:xfrm>
        </p:spPr>
        <p:txBody>
          <a:bodyPr/>
          <a:lstStyle/>
          <a:p>
            <a:r>
              <a:rPr lang="en-GB" dirty="0" smtClean="0">
                <a:solidFill>
                  <a:srgbClr val="3399FF"/>
                </a:solidFill>
              </a:rPr>
              <a:t>An inhomogeneous, self-assembled TTN works. First such beast ever!</a:t>
            </a:r>
          </a:p>
          <a:p>
            <a:r>
              <a:rPr lang="en-GB" dirty="0" smtClean="0"/>
              <a:t>We compared </a:t>
            </a:r>
            <a:r>
              <a:rPr lang="en-GB" dirty="0" err="1" smtClean="0">
                <a:solidFill>
                  <a:srgbClr val="FF0000"/>
                </a:solidFill>
              </a:rPr>
              <a:t>v</a:t>
            </a:r>
            <a:r>
              <a:rPr lang="en-GB" dirty="0" err="1" smtClean="0"/>
              <a:t>MPS</a:t>
            </a:r>
            <a:r>
              <a:rPr lang="en-GB" dirty="0" smtClean="0"/>
              <a:t> with </a:t>
            </a:r>
            <a:r>
              <a:rPr lang="en-GB" dirty="0" err="1" smtClean="0"/>
              <a:t>tSDRG</a:t>
            </a:r>
            <a:r>
              <a:rPr lang="en-GB" dirty="0" smtClean="0"/>
              <a:t>; </a:t>
            </a:r>
            <a:r>
              <a:rPr lang="en-GB" b="1" dirty="0" err="1" smtClean="0">
                <a:solidFill>
                  <a:srgbClr val="FF0000"/>
                </a:solidFill>
              </a:rPr>
              <a:t>v</a:t>
            </a:r>
            <a:r>
              <a:rPr lang="en-GB" dirty="0" err="1" smtClean="0"/>
              <a:t>tSDRG</a:t>
            </a:r>
            <a:r>
              <a:rPr lang="en-GB" dirty="0" smtClean="0"/>
              <a:t> is possible and should be much better </a:t>
            </a:r>
          </a:p>
          <a:p>
            <a:pPr>
              <a:buNone/>
            </a:pPr>
            <a:r>
              <a:rPr lang="en-GB" sz="1800" dirty="0" smtClean="0"/>
              <a:t>	(just as finite-size DMRG is better than infinite-size DMRG)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Holography holds in 1D disordered quantum spin chains, 1</a:t>
            </a:r>
            <a:r>
              <a:rPr lang="en-GB" baseline="30000" dirty="0" smtClean="0">
                <a:solidFill>
                  <a:srgbClr val="FF0000"/>
                </a:solidFill>
              </a:rPr>
              <a:t>st</a:t>
            </a:r>
            <a:r>
              <a:rPr lang="en-GB" dirty="0" smtClean="0">
                <a:solidFill>
                  <a:srgbClr val="FF0000"/>
                </a:solidFill>
              </a:rPr>
              <a:t> quantitative check!</a:t>
            </a:r>
          </a:p>
          <a:p>
            <a:r>
              <a:rPr lang="en-GB" dirty="0" smtClean="0">
                <a:solidFill>
                  <a:srgbClr val="92D050"/>
                </a:solidFill>
              </a:rPr>
              <a:t>Explicit construction of path lengths for a variety of tree graphs: Fun with trees!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609329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 b="1" dirty="0"/>
              <a:t>A. M. Goldsborough</a:t>
            </a:r>
            <a:r>
              <a:rPr lang="en-GB" sz="1200" dirty="0"/>
              <a:t>, RAR, Phys. Rev. B </a:t>
            </a:r>
            <a:r>
              <a:rPr lang="en-GB" sz="1200" b="1" dirty="0"/>
              <a:t>89</a:t>
            </a:r>
            <a:r>
              <a:rPr lang="en-GB" sz="1200" dirty="0"/>
              <a:t>, 214203-11 (2014)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+mj-cs"/>
              </a:rPr>
              <a:t>Isometries</a:t>
            </a:r>
            <a:r>
              <a:rPr lang="en-US" dirty="0" smtClean="0">
                <a:cs typeface="+mj-cs"/>
              </a:rPr>
              <a:t> make computation faster</a:t>
            </a:r>
            <a:endParaRPr lang="en-US" dirty="0">
              <a:cs typeface="+mj-cs"/>
            </a:endParaRPr>
          </a:p>
        </p:txBody>
      </p:sp>
      <p:pic>
        <p:nvPicPr>
          <p:cNvPr id="36866" name="Content Placeholder 3" descr="fig-SDRGTTNcf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492" b="-9492"/>
          <a:stretch>
            <a:fillRect/>
          </a:stretch>
        </p:blipFill>
        <p:spPr/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How to do the RG with a TTN</a:t>
            </a:r>
            <a:endParaRPr lang="en-US" dirty="0">
              <a:cs typeface="+mj-cs"/>
            </a:endParaRPr>
          </a:p>
        </p:txBody>
      </p:sp>
      <p:pic>
        <p:nvPicPr>
          <p:cNvPr id="30722" name="Content Placeholder 3" descr="fig-SDRGMPcouplings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607" b="-4607"/>
          <a:stretch>
            <a:fillRect/>
          </a:stretch>
        </p:blipFill>
        <p:spPr>
          <a:xfrm>
            <a:off x="457200" y="1600200"/>
            <a:ext cx="3970338" cy="2184400"/>
          </a:xfrm>
        </p:spPr>
      </p:pic>
      <p:pic>
        <p:nvPicPr>
          <p:cNvPr id="30723" name="Content Placeholder 3" descr="fig-SDRGMPonsit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070" b="-8070"/>
          <a:stretch>
            <a:fillRect/>
          </a:stretch>
        </p:blipFill>
        <p:spPr bwMode="auto">
          <a:xfrm>
            <a:off x="5003800" y="3789363"/>
            <a:ext cx="371792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179512" y="1341438"/>
            <a:ext cx="8507288" cy="47847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Theoretical results:	</a:t>
            </a:r>
            <a:r>
              <a:rPr lang="en-US" sz="2800" dirty="0" smtClean="0">
                <a:solidFill>
                  <a:srgbClr val="3399FF"/>
                </a:solidFill>
                <a:latin typeface="Arial" charset="0"/>
              </a:rPr>
              <a:t>Fisher</a:t>
            </a:r>
            <a:r>
              <a:rPr lang="en-US" sz="2800" dirty="0" smtClean="0">
                <a:latin typeface="Arial" charset="0"/>
              </a:rPr>
              <a:t>; </a:t>
            </a:r>
            <a:r>
              <a:rPr lang="en-US" sz="2800" dirty="0" err="1" smtClean="0">
                <a:solidFill>
                  <a:srgbClr val="92D050"/>
                </a:solidFill>
                <a:latin typeface="Arial" charset="0"/>
              </a:rPr>
              <a:t>Refael+Moore</a:t>
            </a:r>
            <a:endParaRPr lang="en-US" sz="2800" dirty="0" smtClean="0">
              <a:solidFill>
                <a:srgbClr val="92D050"/>
              </a:solidFill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MDH ground state is “random singlet phase”</a:t>
            </a:r>
          </a:p>
          <a:p>
            <a:pPr lvl="1"/>
            <a:r>
              <a:rPr lang="en-US" dirty="0" smtClean="0">
                <a:solidFill>
                  <a:srgbClr val="3399FF"/>
                </a:solidFill>
                <a:latin typeface="Arial" charset="0"/>
              </a:rPr>
              <a:t>Spin-spin correlation power-law</a:t>
            </a:r>
          </a:p>
          <a:p>
            <a:pPr lvl="1"/>
            <a:r>
              <a:rPr lang="en-US" dirty="0" smtClean="0">
                <a:solidFill>
                  <a:srgbClr val="3399FF"/>
                </a:solidFill>
                <a:latin typeface="Arial" charset="0"/>
              </a:rPr>
              <a:t>Mean 	         , not typical</a:t>
            </a:r>
          </a:p>
          <a:p>
            <a:pPr lvl="1"/>
            <a:endParaRPr lang="en-US" dirty="0" smtClean="0">
              <a:solidFill>
                <a:srgbClr val="3399FF"/>
              </a:solidFill>
              <a:latin typeface="Arial" charset="0"/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  <a:latin typeface="Arial" charset="0"/>
              </a:rPr>
              <a:t>Entanglement</a:t>
            </a:r>
            <a:endParaRPr lang="en-US" dirty="0">
              <a:solidFill>
                <a:srgbClr val="92D050"/>
              </a:solidFill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Disordered Heisenberg chain</a:t>
            </a:r>
            <a:endParaRPr lang="en-US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14" y="5617029"/>
            <a:ext cx="9107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[D. S. Fisher, PRB 50, 3799 (1994); PRB 51, 6411 (1995); G. </a:t>
            </a:r>
            <a:r>
              <a:rPr lang="en-GB" sz="1200" dirty="0" err="1" smtClean="0"/>
              <a:t>Refael</a:t>
            </a:r>
            <a:r>
              <a:rPr lang="en-GB" sz="1200" dirty="0" smtClean="0"/>
              <a:t> and J. E. Moore, PRL 93, 260602 (2004)]</a:t>
            </a:r>
            <a:endParaRPr lang="en-GB" sz="1200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869160"/>
            <a:ext cx="675798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6156176" y="2420888"/>
          <a:ext cx="2403475" cy="1163638"/>
        </p:xfrm>
        <a:graphic>
          <a:graphicData uri="http://schemas.openxmlformats.org/presentationml/2006/ole">
            <p:oleObj spid="_x0000_s41004" name="Equation" r:id="rId4" imgW="1040948" imgH="495085" progId="Equation.DSMT4">
              <p:embed/>
            </p:oleObj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1979712" y="2924944"/>
          <a:ext cx="1025525" cy="715962"/>
        </p:xfrm>
        <a:graphic>
          <a:graphicData uri="http://schemas.openxmlformats.org/presentationml/2006/ole">
            <p:oleObj spid="_x0000_s41005" name="Equation" r:id="rId5" imgW="444114" imgH="304536" progId="Equation.DSMT4">
              <p:embed/>
            </p:oleObj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3679825" y="3860800"/>
          <a:ext cx="4865688" cy="925513"/>
        </p:xfrm>
        <a:graphic>
          <a:graphicData uri="http://schemas.openxmlformats.org/presentationml/2006/ole">
            <p:oleObj spid="_x0000_s41006" name="Equation" r:id="rId6" imgW="2107285" imgH="393529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j-cs"/>
            </a:endParaRPr>
          </a:p>
        </p:txBody>
      </p:sp>
      <p:pic>
        <p:nvPicPr>
          <p:cNvPr id="27650" name="Content Placeholder 3" descr="fig-SDRGtn2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781" r="-17781"/>
          <a:stretch>
            <a:fillRect/>
          </a:stretch>
        </p:blipFill>
        <p:spPr>
          <a:xfrm>
            <a:off x="457200" y="1600200"/>
            <a:ext cx="3251200" cy="1787525"/>
          </a:xfrm>
        </p:spPr>
      </p:pic>
      <p:pic>
        <p:nvPicPr>
          <p:cNvPr id="27651" name="Picture 4" descr="fig-SDRGtniso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557338"/>
            <a:ext cx="3184525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8137525" cy="360045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GB" sz="4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/>
            </a:r>
            <a:br>
              <a:rPr lang="en-GB" sz="4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</a:br>
            <a:endParaRPr lang="en-GB" sz="40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solidFill>
                <a:srgbClr val="0B4387"/>
              </a:solidFill>
              <a:ea typeface="+mj-ea"/>
              <a:cs typeface="+mj-cs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91512" cy="5145088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endParaRPr lang="en-GB">
              <a:latin typeface="Arial" charset="0"/>
            </a:endParaRPr>
          </a:p>
          <a:p>
            <a:pPr eaLnBrk="1" hangingPunct="1">
              <a:spcAft>
                <a:spcPct val="10000"/>
              </a:spcAft>
            </a:pPr>
            <a:endParaRPr lang="en-GB">
              <a:latin typeface="Arial" charset="0"/>
            </a:endParaRPr>
          </a:p>
          <a:p>
            <a:pPr lvl="1" eaLnBrk="1" hangingPunct="1">
              <a:spcAft>
                <a:spcPct val="10000"/>
              </a:spcAft>
              <a:buFontTx/>
              <a:buNone/>
            </a:pPr>
            <a:endParaRPr lang="en-GB">
              <a:latin typeface="Arial" charset="0"/>
            </a:endParaRP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FontTx/>
              <a:buNone/>
            </a:pPr>
            <a:endParaRPr lang="en-GB" sz="3600">
              <a:latin typeface="Arial" charset="0"/>
            </a:endParaRP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endParaRPr lang="en-GB">
              <a:latin typeface="Arial" charset="0"/>
            </a:endParaRPr>
          </a:p>
          <a:p>
            <a:pPr eaLnBrk="1" hangingPunct="1">
              <a:buFontTx/>
              <a:buNone/>
            </a:pPr>
            <a:endParaRPr lang="en-GB">
              <a:latin typeface="Arial" charset="0"/>
            </a:endParaRP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141663"/>
            <a:ext cx="2506662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solidFill>
                <a:srgbClr val="0B4387"/>
              </a:solidFill>
              <a:ea typeface="+mj-ea"/>
              <a:cs typeface="+mj-cs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569325" cy="3024187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endParaRPr lang="en-US" sz="35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417513"/>
            <a:ext cx="5194300" cy="3875087"/>
          </a:xfrm>
        </p:spPr>
        <p:txBody>
          <a:bodyPr anchor="t"/>
          <a:lstStyle/>
          <a:p>
            <a:pPr algn="l" eaLnBrk="1" hangingPunct="1">
              <a:defRPr/>
            </a:pPr>
            <a:endParaRPr lang="en-US" smtClean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Extended strategies</a:t>
            </a:r>
            <a:r>
              <a:rPr lang="en-US" dirty="0">
                <a:latin typeface="Arial" charset="0"/>
              </a:rPr>
              <a:t>:	</a:t>
            </a:r>
            <a:r>
              <a:rPr lang="en-US" dirty="0" smtClean="0">
                <a:latin typeface="Arial" charset="0"/>
              </a:rPr>
              <a:t>	</a:t>
            </a:r>
            <a:r>
              <a:rPr lang="en-US" sz="2400" dirty="0" smtClean="0">
                <a:latin typeface="Arial" charset="0"/>
              </a:rPr>
              <a:t>Westerberg et al.</a:t>
            </a:r>
          </a:p>
          <a:p>
            <a:pPr lvl="1"/>
            <a:r>
              <a:rPr lang="en-US" dirty="0" smtClean="0">
                <a:latin typeface="Arial" charset="0"/>
              </a:rPr>
              <a:t>use (largest) energy gaps </a:t>
            </a:r>
            <a:r>
              <a:rPr lang="en-US" dirty="0" smtClean="0">
                <a:latin typeface="Arial" charset="0"/>
                <a:sym typeface="Symbol"/>
              </a:rPr>
              <a:t>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works for spin beyond s=1/2</a:t>
            </a:r>
          </a:p>
          <a:p>
            <a:pPr lvl="1"/>
            <a:r>
              <a:rPr lang="en-US" dirty="0" smtClean="0">
                <a:latin typeface="Arial" charset="0"/>
              </a:rPr>
              <a:t>universal for most P(</a:t>
            </a:r>
            <a:r>
              <a:rPr lang="en-US" i="1" dirty="0" smtClean="0">
                <a:latin typeface="Arial" charset="0"/>
              </a:rPr>
              <a:t>J</a:t>
            </a:r>
            <a:r>
              <a:rPr lang="en-US" dirty="0" smtClean="0">
                <a:latin typeface="Arial" charset="0"/>
              </a:rPr>
              <a:t>)  </a:t>
            </a:r>
            <a:endParaRPr lang="en-US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Disordered Heisenberg chain</a:t>
            </a:r>
            <a:endParaRPr lang="en-US" dirty="0">
              <a:cs typeface="+mj-cs"/>
            </a:endParaRPr>
          </a:p>
        </p:txBody>
      </p:sp>
      <p:pic>
        <p:nvPicPr>
          <p:cNvPr id="22531" name="Content Placeholder 3" descr="fig-westSDRG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99" b="-542"/>
          <a:stretch>
            <a:fillRect/>
          </a:stretch>
        </p:blipFill>
        <p:spPr bwMode="auto">
          <a:xfrm>
            <a:off x="395536" y="3861048"/>
            <a:ext cx="8229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814" y="5617029"/>
            <a:ext cx="9107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[E. Westerberg, A. </a:t>
            </a:r>
            <a:r>
              <a:rPr lang="en-GB" sz="1200" dirty="0" err="1" smtClean="0"/>
              <a:t>Furusaki</a:t>
            </a:r>
            <a:r>
              <a:rPr lang="en-GB" sz="1200" dirty="0" smtClean="0"/>
              <a:t>, M. </a:t>
            </a:r>
            <a:r>
              <a:rPr lang="en-GB" sz="1200" dirty="0" err="1" smtClean="0"/>
              <a:t>Sigrist</a:t>
            </a:r>
            <a:r>
              <a:rPr lang="en-GB" sz="1200" dirty="0" smtClean="0"/>
              <a:t>, and P. A. Lee, Phys. Rev. </a:t>
            </a:r>
            <a:r>
              <a:rPr lang="en-GB" sz="1200" dirty="0" err="1" smtClean="0"/>
              <a:t>Lett</a:t>
            </a:r>
            <a:r>
              <a:rPr lang="en-GB" sz="1200" dirty="0" smtClean="0"/>
              <a:t>. 75, 4302 (1995); Phys. Rev. B 55, 12578 (1997).]</a:t>
            </a:r>
            <a:endParaRPr lang="en-GB" sz="1200" dirty="0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6012160" y="2204864"/>
          <a:ext cx="2428875" cy="690563"/>
        </p:xfrm>
        <a:graphic>
          <a:graphicData uri="http://schemas.openxmlformats.org/presentationml/2006/ole">
            <p:oleObj spid="_x0000_s39964" name="Equation" r:id="rId4" imgW="952087" imgH="253890" progId="Equation.DSMT4">
              <p:embed/>
            </p:oleObj>
          </a:graphicData>
        </a:graphic>
      </p:graphicFrame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7164288" y="2996952"/>
          <a:ext cx="1293812" cy="693738"/>
        </p:xfrm>
        <a:graphic>
          <a:graphicData uri="http://schemas.openxmlformats.org/presentationml/2006/ole">
            <p:oleObj spid="_x0000_s39965" name="Equation" r:id="rId5" imgW="507780" imgH="228501" progId="Equation.DSMT4">
              <p:embed/>
            </p:oleObj>
          </a:graphicData>
        </a:graphic>
      </p:graphicFrame>
      <p:graphicFrame>
        <p:nvGraphicFramePr>
          <p:cNvPr id="39966" name="Object 30"/>
          <p:cNvGraphicFramePr>
            <a:graphicFrameLocks noChangeAspect="1"/>
          </p:cNvGraphicFramePr>
          <p:nvPr/>
        </p:nvGraphicFramePr>
        <p:xfrm>
          <a:off x="2123728" y="6021288"/>
          <a:ext cx="2736304" cy="722384"/>
        </p:xfrm>
        <a:graphic>
          <a:graphicData uri="http://schemas.openxmlformats.org/presentationml/2006/ole">
            <p:oleObj spid="_x0000_s39966" name="Equation" r:id="rId6" imgW="1257120" imgH="279360" progId="Equation.DSMT4">
              <p:embed/>
            </p:oleObj>
          </a:graphicData>
        </a:graphic>
      </p:graphicFrame>
      <p:graphicFrame>
        <p:nvGraphicFramePr>
          <p:cNvPr id="39967" name="Object 31"/>
          <p:cNvGraphicFramePr>
            <a:graphicFrameLocks noChangeAspect="1"/>
          </p:cNvGraphicFramePr>
          <p:nvPr/>
        </p:nvGraphicFramePr>
        <p:xfrm>
          <a:off x="5004048" y="6021288"/>
          <a:ext cx="1741487" cy="688975"/>
        </p:xfrm>
        <a:graphic>
          <a:graphicData uri="http://schemas.openxmlformats.org/presentationml/2006/ole">
            <p:oleObj spid="_x0000_s39967" name="Equation" r:id="rId7" imgW="799920" imgH="266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3568" y="3212976"/>
            <a:ext cx="1296144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Numerical strategies</a:t>
            </a:r>
            <a:r>
              <a:rPr lang="en-US" dirty="0" smtClean="0">
                <a:latin typeface="Arial" charset="0"/>
              </a:rPr>
              <a:t>:</a:t>
            </a:r>
            <a:r>
              <a:rPr lang="en-US" dirty="0">
                <a:latin typeface="Arial" charset="0"/>
              </a:rPr>
              <a:t>		</a:t>
            </a:r>
            <a:r>
              <a:rPr lang="en-US" dirty="0" err="1" smtClean="0">
                <a:latin typeface="Arial" charset="0"/>
              </a:rPr>
              <a:t>Hikihara</a:t>
            </a:r>
            <a:r>
              <a:rPr lang="en-US" dirty="0" smtClean="0">
                <a:latin typeface="Arial" charset="0"/>
              </a:rPr>
              <a:t> et al. </a:t>
            </a:r>
          </a:p>
          <a:p>
            <a:pPr lvl="1"/>
            <a:r>
              <a:rPr lang="en-US" dirty="0" smtClean="0">
                <a:latin typeface="Arial" charset="0"/>
              </a:rPr>
              <a:t>higher </a:t>
            </a:r>
            <a:r>
              <a:rPr lang="en-US" dirty="0" err="1" smtClean="0">
                <a:latin typeface="Arial" charset="0"/>
              </a:rPr>
              <a:t>multiplet</a:t>
            </a:r>
            <a:r>
              <a:rPr lang="en-US" dirty="0" smtClean="0">
                <a:latin typeface="Arial" charset="0"/>
              </a:rPr>
              <a:t> excitations</a:t>
            </a:r>
          </a:p>
          <a:p>
            <a:pPr lvl="1"/>
            <a:r>
              <a:rPr lang="en-US" dirty="0" smtClean="0">
                <a:latin typeface="Arial" charset="0"/>
              </a:rPr>
              <a:t>numerical verification of </a:t>
            </a:r>
          </a:p>
          <a:p>
            <a:pPr lvl="1"/>
            <a:endParaRPr lang="en-US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Disordered Heisenberg chain</a:t>
            </a:r>
            <a:endParaRPr lang="en-US" dirty="0">
              <a:cs typeface="+mj-cs"/>
            </a:endParaRPr>
          </a:p>
        </p:txBody>
      </p:sp>
      <p:pic>
        <p:nvPicPr>
          <p:cNvPr id="23555" name="Content Placeholder 3" descr="fig-HikiharaRG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19" b="557"/>
          <a:stretch>
            <a:fillRect/>
          </a:stretch>
        </p:blipFill>
        <p:spPr bwMode="auto">
          <a:xfrm>
            <a:off x="4427984" y="4149080"/>
            <a:ext cx="424815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814" y="5617029"/>
            <a:ext cx="9107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[T. </a:t>
            </a:r>
            <a:r>
              <a:rPr lang="en-GB" sz="1200" dirty="0" err="1" smtClean="0"/>
              <a:t>Hikihara</a:t>
            </a:r>
            <a:r>
              <a:rPr lang="en-GB" sz="1200" dirty="0" smtClean="0"/>
              <a:t>, A. </a:t>
            </a:r>
            <a:r>
              <a:rPr lang="en-GB" sz="1200" dirty="0" err="1" smtClean="0"/>
              <a:t>Furusaki</a:t>
            </a:r>
            <a:r>
              <a:rPr lang="en-GB" sz="1200" dirty="0" smtClean="0"/>
              <a:t>, and M. </a:t>
            </a:r>
            <a:r>
              <a:rPr lang="en-GB" sz="1200" dirty="0" err="1" smtClean="0"/>
              <a:t>Sigrist</a:t>
            </a:r>
            <a:r>
              <a:rPr lang="en-GB" sz="1200" dirty="0" smtClean="0"/>
              <a:t>, Phys. Rev. B 60, 12116 (1999).]</a:t>
            </a:r>
            <a:endParaRPr lang="en-GB" sz="1200" dirty="0"/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5940152" y="2132856"/>
          <a:ext cx="2403475" cy="1163637"/>
        </p:xfrm>
        <a:graphic>
          <a:graphicData uri="http://schemas.openxmlformats.org/presentationml/2006/ole">
            <p:oleObj spid="_x0000_s38927" name="Equation" r:id="rId4" imgW="1040948" imgH="495085" progId="Equation.DSMT4">
              <p:embed/>
            </p:oleObj>
          </a:graphicData>
        </a:graphic>
      </p:graphicFrame>
      <p:pic>
        <p:nvPicPr>
          <p:cNvPr id="7" name="Content Placeholder 3" descr="fig-westSDRG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99" b="-542"/>
          <a:stretch>
            <a:fillRect/>
          </a:stretch>
        </p:blipFill>
        <p:spPr bwMode="auto">
          <a:xfrm>
            <a:off x="107504" y="3212976"/>
            <a:ext cx="5428165" cy="115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9" name="Bent-Up Arrow 8"/>
          <p:cNvSpPr/>
          <p:nvPr/>
        </p:nvSpPr>
        <p:spPr>
          <a:xfrm rot="5400000">
            <a:off x="2411760" y="3284984"/>
            <a:ext cx="576064" cy="2880320"/>
          </a:xfrm>
          <a:prstGeom prst="bentUpArrow">
            <a:avLst>
              <a:gd name="adj1" fmla="val 25000"/>
              <a:gd name="adj2" fmla="val 24310"/>
              <a:gd name="adj3" fmla="val 25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43608" y="5013176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keep more than ground state</a:t>
            </a:r>
            <a:endParaRPr lang="en-GB" dirty="0"/>
          </a:p>
        </p:txBody>
      </p:sp>
      <p:pic>
        <p:nvPicPr>
          <p:cNvPr id="38928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4437112"/>
            <a:ext cx="1566858" cy="131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8235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The gold standard: DMRG</a:t>
            </a:r>
            <a:endParaRPr lang="en-US" dirty="0">
              <a:cs typeface="+mj-cs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Infinite</a:t>
            </a:r>
            <a:r>
              <a:rPr lang="en-US" dirty="0" smtClean="0">
                <a:latin typeface="Arial" charset="0"/>
              </a:rPr>
              <a:t> and 			</a:t>
            </a:r>
            <a:r>
              <a:rPr lang="en-US" dirty="0" smtClean="0">
                <a:solidFill>
                  <a:srgbClr val="00B050"/>
                </a:solidFill>
                <a:latin typeface="Arial" charset="0"/>
              </a:rPr>
              <a:t>finite</a:t>
            </a:r>
            <a:r>
              <a:rPr lang="en-US" dirty="0" smtClean="0">
                <a:latin typeface="Arial" charset="0"/>
              </a:rPr>
              <a:t>-system algorithms </a:t>
            </a:r>
            <a:endParaRPr lang="en-US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1702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[S. R. White, Phys. Rev. </a:t>
            </a:r>
            <a:r>
              <a:rPr lang="en-GB" sz="1200" dirty="0" err="1" smtClean="0"/>
              <a:t>Lett</a:t>
            </a:r>
            <a:r>
              <a:rPr lang="en-GB" sz="1200" dirty="0" smtClean="0"/>
              <a:t>. 69, 2863 (1992); U. </a:t>
            </a:r>
            <a:r>
              <a:rPr lang="en-GB" sz="1200" dirty="0" err="1" smtClean="0"/>
              <a:t>Schollwöck</a:t>
            </a:r>
            <a:r>
              <a:rPr lang="en-GB" sz="1200" dirty="0" smtClean="0"/>
              <a:t>, Ann. Phys. 326, 96 (2011).</a:t>
            </a:r>
            <a:endParaRPr lang="en-GB" sz="1200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492896"/>
            <a:ext cx="3913187" cy="3022600"/>
          </a:xfrm>
          <a:prstGeom prst="rect">
            <a:avLst/>
          </a:prstGeom>
          <a:solidFill>
            <a:srgbClr val="FF0000">
              <a:alpha val="1700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2636912"/>
            <a:ext cx="4814887" cy="2806700"/>
          </a:xfrm>
          <a:prstGeom prst="rect">
            <a:avLst/>
          </a:prstGeom>
          <a:solidFill>
            <a:srgbClr val="00B050">
              <a:alpha val="18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90872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Exponential growth of Hilbert space avoided by truncating using local information while keeping non-</a:t>
            </a:r>
            <a:r>
              <a:rPr lang="en-GB" dirty="0" err="1" smtClean="0"/>
              <a:t>trival</a:t>
            </a:r>
            <a:r>
              <a:rPr lang="en-GB" dirty="0" smtClean="0"/>
              <a:t> </a:t>
            </a:r>
            <a:r>
              <a:rPr lang="en-GB" dirty="0" err="1" smtClean="0"/>
              <a:t>quantumness</a:t>
            </a:r>
            <a:r>
              <a:rPr lang="en-GB" dirty="0" smtClean="0"/>
              <a:t> of states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5" name="Object 7"/>
          <p:cNvGraphicFramePr>
            <a:graphicFrameLocks noChangeAspect="1"/>
          </p:cNvGraphicFramePr>
          <p:nvPr/>
        </p:nvGraphicFramePr>
        <p:xfrm>
          <a:off x="2339752" y="4437112"/>
          <a:ext cx="1562100" cy="782638"/>
        </p:xfrm>
        <a:graphic>
          <a:graphicData uri="http://schemas.openxmlformats.org/presentationml/2006/ole">
            <p:oleObj spid="_x0000_s25646" name="Equation" r:id="rId3" imgW="482391" imgH="241195" progId="Equation.DSMT4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MPS</a:t>
            </a:r>
            <a:r>
              <a:rPr lang="en-US" dirty="0" smtClean="0">
                <a:cs typeface="+mj-cs"/>
              </a:rPr>
              <a:t>, MPO formulation of DMRG</a:t>
            </a:r>
            <a:endParaRPr lang="en-US" dirty="0">
              <a:cs typeface="+mj-cs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DMRG builds up a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matrix-product state</a:t>
            </a: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Physical </a:t>
            </a:r>
            <a:r>
              <a:rPr lang="en-US" dirty="0">
                <a:latin typeface="Arial" charset="0"/>
              </a:rPr>
              <a:t>indices (spin)</a:t>
            </a:r>
          </a:p>
          <a:p>
            <a:r>
              <a:rPr lang="en-US" dirty="0">
                <a:latin typeface="Arial" charset="0"/>
              </a:rPr>
              <a:t>Tensor                 can be decomposed into </a:t>
            </a:r>
            <a:r>
              <a:rPr lang="en-US" dirty="0">
                <a:solidFill>
                  <a:srgbClr val="C78627"/>
                </a:solidFill>
                <a:latin typeface="Arial" charset="0"/>
              </a:rPr>
              <a:t>tensor network.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058863" y="2133600"/>
          <a:ext cx="6886575" cy="1743075"/>
        </p:xfrm>
        <a:graphic>
          <a:graphicData uri="http://schemas.openxmlformats.org/presentationml/2006/ole">
            <p:oleObj spid="_x0000_s25647" name="Equation" r:id="rId4" imgW="2997200" imgH="736600" progId="Equation.DSMT4">
              <p:embed/>
            </p:oleObj>
          </a:graphicData>
        </a:graphic>
      </p:graphicFrame>
      <p:graphicFrame>
        <p:nvGraphicFramePr>
          <p:cNvPr id="25604" name="Object 6"/>
          <p:cNvGraphicFramePr>
            <a:graphicFrameLocks noChangeAspect="1"/>
          </p:cNvGraphicFramePr>
          <p:nvPr/>
        </p:nvGraphicFramePr>
        <p:xfrm>
          <a:off x="5004048" y="3645024"/>
          <a:ext cx="1847850" cy="998538"/>
        </p:xfrm>
        <a:graphic>
          <a:graphicData uri="http://schemas.openxmlformats.org/presentationml/2006/ole">
            <p:oleObj spid="_x0000_s25648" name="Equation" r:id="rId5" imgW="406224" imgH="215806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61702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[S. </a:t>
            </a:r>
            <a:r>
              <a:rPr lang="en-GB" sz="1200" dirty="0" err="1" smtClean="0"/>
              <a:t>Ostlund</a:t>
            </a:r>
            <a:r>
              <a:rPr lang="en-GB" sz="1200" dirty="0" smtClean="0"/>
              <a:t> and S. </a:t>
            </a:r>
            <a:r>
              <a:rPr lang="en-GB" sz="1200" dirty="0" err="1" smtClean="0"/>
              <a:t>Rommer</a:t>
            </a:r>
            <a:r>
              <a:rPr lang="en-GB" sz="1200" dirty="0" smtClean="0"/>
              <a:t>, Phys. Rev. </a:t>
            </a:r>
            <a:r>
              <a:rPr lang="en-GB" sz="1200" dirty="0" err="1" smtClean="0"/>
              <a:t>Lett</a:t>
            </a:r>
            <a:r>
              <a:rPr lang="en-GB" sz="1200" dirty="0" smtClean="0"/>
              <a:t>. 75, 3537 (1995); U. </a:t>
            </a:r>
            <a:r>
              <a:rPr lang="en-GB" sz="1200" dirty="0" err="1" smtClean="0"/>
              <a:t>Schollwöck</a:t>
            </a:r>
            <a:r>
              <a:rPr lang="en-GB" sz="1200" dirty="0" smtClean="0"/>
              <a:t>, Ann. Phys. 326, 96 (2011)]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MPS, 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MPO</a:t>
            </a:r>
            <a:r>
              <a:rPr lang="en-US" dirty="0" smtClean="0">
                <a:cs typeface="+mj-cs"/>
              </a:rPr>
              <a:t> formulation of DMRG</a:t>
            </a:r>
            <a:endParaRPr lang="en-US" dirty="0">
              <a:cs typeface="+mj-cs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Operators</a:t>
            </a:r>
            <a:r>
              <a:rPr lang="en-US" dirty="0" smtClean="0">
                <a:latin typeface="Arial" charset="0"/>
              </a:rPr>
              <a:t> are written similarly for consistency 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043608" y="2852936"/>
          <a:ext cx="6389687" cy="871537"/>
        </p:xfrm>
        <a:graphic>
          <a:graphicData uri="http://schemas.openxmlformats.org/presentationml/2006/ole">
            <p:oleObj spid="_x0000_s49186" name="Equation" r:id="rId3" imgW="2780093" imgH="36814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61702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[S. </a:t>
            </a:r>
            <a:r>
              <a:rPr lang="en-GB" sz="1200" dirty="0" err="1" smtClean="0"/>
              <a:t>Ostlund</a:t>
            </a:r>
            <a:r>
              <a:rPr lang="en-GB" sz="1200" dirty="0" smtClean="0"/>
              <a:t> and S. </a:t>
            </a:r>
            <a:r>
              <a:rPr lang="en-GB" sz="1200" dirty="0" err="1" smtClean="0"/>
              <a:t>Rommer</a:t>
            </a:r>
            <a:r>
              <a:rPr lang="en-GB" sz="1200" dirty="0" smtClean="0"/>
              <a:t>, Phys. Rev. </a:t>
            </a:r>
            <a:r>
              <a:rPr lang="en-GB" sz="1200" dirty="0" err="1" smtClean="0"/>
              <a:t>Lett</a:t>
            </a:r>
            <a:r>
              <a:rPr lang="en-GB" sz="1200" dirty="0" smtClean="0"/>
              <a:t>. 75, 3537 (1995); U. </a:t>
            </a:r>
            <a:r>
              <a:rPr lang="en-GB" sz="1200" dirty="0" err="1" smtClean="0"/>
              <a:t>Schollwöck</a:t>
            </a:r>
            <a:r>
              <a:rPr lang="en-GB" sz="1200" dirty="0" smtClean="0"/>
              <a:t>, Ann. Phys. 326, 96 (2011)]</a:t>
            </a:r>
            <a:endParaRPr lang="en-GB" sz="1200" dirty="0"/>
          </a:p>
        </p:txBody>
      </p:sp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1043608" y="3789040"/>
          <a:ext cx="6797675" cy="1501775"/>
        </p:xfrm>
        <a:graphic>
          <a:graphicData uri="http://schemas.openxmlformats.org/presentationml/2006/ole">
            <p:oleObj spid="_x0000_s49187" name="Equation" r:id="rId4" imgW="2959100" imgH="635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7120</TotalTime>
  <Words>1413</Words>
  <Application>Microsoft Office PowerPoint</Application>
  <PresentationFormat>On-screen Show (4:3)</PresentationFormat>
  <Paragraphs>191</Paragraphs>
  <Slides>44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Default Design</vt:lpstr>
      <vt:lpstr>Equation</vt:lpstr>
      <vt:lpstr>MathType 6.0 Equation</vt:lpstr>
      <vt:lpstr>Self-assembling tensor networks and holography in disordered spin chains</vt:lpstr>
      <vt:lpstr>Disordered Heisenberg chain</vt:lpstr>
      <vt:lpstr>Disordered Heisenberg chain</vt:lpstr>
      <vt:lpstr>Disordered Heisenberg chain</vt:lpstr>
      <vt:lpstr>Disordered Heisenberg chain</vt:lpstr>
      <vt:lpstr>Disordered Heisenberg chain</vt:lpstr>
      <vt:lpstr>The gold standard: DMRG</vt:lpstr>
      <vt:lpstr>MPS, MPO formulation of DMRG</vt:lpstr>
      <vt:lpstr>MPS, MPO formulation of DMRG</vt:lpstr>
      <vt:lpstr>MPOs in practice - an example:</vt:lpstr>
      <vt:lpstr>MPS, MPO formulation of DMRG</vt:lpstr>
      <vt:lpstr>MPS, MPO formulation of DMRG</vt:lpstr>
      <vt:lpstr>MPS, MPO formulation of DMRG</vt:lpstr>
      <vt:lpstr>SDRG MPO process</vt:lpstr>
      <vt:lpstr>SDRG MPO process</vt:lpstr>
      <vt:lpstr>SDRG as TTN</vt:lpstr>
      <vt:lpstr>Tree tensor networks pictorially</vt:lpstr>
      <vt:lpstr>Why bother?</vt:lpstr>
      <vt:lpstr>Ground state convergence</vt:lpstr>
      <vt:lpstr>Spin-spin correlation</vt:lpstr>
      <vt:lpstr>The idea of “holography”</vt:lpstr>
      <vt:lpstr>Fitting a path length</vt:lpstr>
      <vt:lpstr>Spin-spin correlation as a holographic path length</vt:lpstr>
      <vt:lpstr>Slide 24</vt:lpstr>
      <vt:lpstr>Entanglement entropy</vt:lpstr>
      <vt:lpstr>Log(L) increase for SA|B</vt:lpstr>
      <vt:lpstr>Block entanglement SA,B</vt:lpstr>
      <vt:lpstr>Entanglement per bond, S/nA</vt:lpstr>
      <vt:lpstr>What about other tree tensor networks?</vt:lpstr>
      <vt:lpstr>Path lengths in m-ary trees</vt:lpstr>
      <vt:lpstr>Path lengths in m-ary trees</vt:lpstr>
      <vt:lpstr>Path lengths in Catalan trees</vt:lpstr>
      <vt:lpstr>Path lengths in Catalan trees</vt:lpstr>
      <vt:lpstr>Random binary trees</vt:lpstr>
      <vt:lpstr>The networks are different, so the physics will be as well ... (?)</vt:lpstr>
      <vt:lpstr>Periodic boundaries (binary)</vt:lpstr>
      <vt:lpstr>Conclusions</vt:lpstr>
      <vt:lpstr>Isometries make computation faster</vt:lpstr>
      <vt:lpstr>How to do the RG with a TTN</vt:lpstr>
      <vt:lpstr>Slide 40</vt:lpstr>
      <vt:lpstr> </vt:lpstr>
      <vt:lpstr>Slide 42</vt:lpstr>
      <vt:lpstr>Slide 43</vt:lpstr>
      <vt:lpstr>Slide 44</vt:lpstr>
    </vt:vector>
  </TitlesOfParts>
  <Company>University of Warwick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Heads of Department away day, May 2008</dc:title>
  <dc:creator>John Dale</dc:creator>
  <cp:lastModifiedBy> Rudolf A Roemer</cp:lastModifiedBy>
  <cp:revision>254</cp:revision>
  <dcterms:created xsi:type="dcterms:W3CDTF">2008-05-05T08:42:05Z</dcterms:created>
  <dcterms:modified xsi:type="dcterms:W3CDTF">2015-04-20T04:44:15Z</dcterms:modified>
</cp:coreProperties>
</file>