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376" r:id="rId2"/>
    <p:sldId id="400" r:id="rId3"/>
    <p:sldId id="401" r:id="rId4"/>
    <p:sldId id="402" r:id="rId5"/>
    <p:sldId id="403" r:id="rId6"/>
    <p:sldId id="336" r:id="rId7"/>
    <p:sldId id="337" r:id="rId8"/>
    <p:sldId id="350" r:id="rId9"/>
    <p:sldId id="340" r:id="rId10"/>
    <p:sldId id="351" r:id="rId11"/>
    <p:sldId id="359" r:id="rId12"/>
    <p:sldId id="338" r:id="rId13"/>
    <p:sldId id="352" r:id="rId14"/>
    <p:sldId id="358" r:id="rId15"/>
    <p:sldId id="353" r:id="rId16"/>
    <p:sldId id="339" r:id="rId17"/>
    <p:sldId id="348" r:id="rId18"/>
    <p:sldId id="342" r:id="rId19"/>
    <p:sldId id="341" r:id="rId20"/>
    <p:sldId id="343" r:id="rId21"/>
    <p:sldId id="354" r:id="rId22"/>
    <p:sldId id="344" r:id="rId23"/>
    <p:sldId id="349" r:id="rId24"/>
    <p:sldId id="362" r:id="rId25"/>
    <p:sldId id="363" r:id="rId26"/>
    <p:sldId id="364" r:id="rId27"/>
    <p:sldId id="365" r:id="rId28"/>
    <p:sldId id="366" r:id="rId29"/>
    <p:sldId id="404" r:id="rId30"/>
    <p:sldId id="367" r:id="rId31"/>
    <p:sldId id="368" r:id="rId32"/>
    <p:sldId id="369" r:id="rId33"/>
    <p:sldId id="371" r:id="rId34"/>
    <p:sldId id="372" r:id="rId35"/>
    <p:sldId id="373" r:id="rId36"/>
    <p:sldId id="374" r:id="rId37"/>
    <p:sldId id="375" r:id="rId38"/>
    <p:sldId id="406" r:id="rId39"/>
    <p:sldId id="408" r:id="rId40"/>
    <p:sldId id="357" r:id="rId41"/>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FF3300"/>
    <a:srgbClr val="DBAC4B"/>
    <a:srgbClr val="C78627"/>
    <a:srgbClr val="0B4387"/>
    <a:srgbClr val="062346"/>
    <a:srgbClr val="09366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1" autoAdjust="0"/>
    <p:restoredTop sz="94848" autoAdjust="0"/>
  </p:normalViewPr>
  <p:slideViewPr>
    <p:cSldViewPr>
      <p:cViewPr varScale="1">
        <p:scale>
          <a:sx n="70" d="100"/>
          <a:sy n="70" d="100"/>
        </p:scale>
        <p:origin x="-130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1956" y="-102"/>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559" tIns="45779" rIns="91559" bIns="45779" numCol="1" anchor="t" anchorCtr="0" compatLnSpc="1">
            <a:prstTxWarp prst="textNoShape">
              <a:avLst/>
            </a:prstTxWarp>
          </a:bodyPr>
          <a:lstStyle>
            <a:lvl1pPr defTabSz="915988">
              <a:defRPr sz="1200" smtClean="0">
                <a:ea typeface="+mn-ea"/>
              </a:defRPr>
            </a:lvl1pPr>
          </a:lstStyle>
          <a:p>
            <a:pPr>
              <a:defRPr/>
            </a:pPr>
            <a:endParaRPr lang="en-GB"/>
          </a:p>
        </p:txBody>
      </p:sp>
      <p:sp>
        <p:nvSpPr>
          <p:cNvPr id="26627" name="Rectangle 3"/>
          <p:cNvSpPr>
            <a:spLocks noGrp="1" noChangeArrowheads="1"/>
          </p:cNvSpPr>
          <p:nvPr>
            <p:ph type="dt" sz="quarter" idx="1"/>
          </p:nvPr>
        </p:nvSpPr>
        <p:spPr bwMode="auto">
          <a:xfrm>
            <a:off x="3851275" y="0"/>
            <a:ext cx="2944813" cy="495300"/>
          </a:xfrm>
          <a:prstGeom prst="rect">
            <a:avLst/>
          </a:prstGeom>
          <a:noFill/>
          <a:ln w="9525">
            <a:noFill/>
            <a:miter lim="800000"/>
            <a:headEnd/>
            <a:tailEnd/>
          </a:ln>
          <a:effectLst/>
        </p:spPr>
        <p:txBody>
          <a:bodyPr vert="horz" wrap="square" lIns="91559" tIns="45779" rIns="91559" bIns="45779" numCol="1" anchor="t" anchorCtr="0" compatLnSpc="1">
            <a:prstTxWarp prst="textNoShape">
              <a:avLst/>
            </a:prstTxWarp>
          </a:bodyPr>
          <a:lstStyle>
            <a:lvl1pPr algn="r" defTabSz="915988">
              <a:defRPr sz="1200" smtClean="0">
                <a:ea typeface="+mn-ea"/>
              </a:defRPr>
            </a:lvl1pPr>
          </a:lstStyle>
          <a:p>
            <a:pPr>
              <a:defRPr/>
            </a:pPr>
            <a:endParaRPr lang="en-GB"/>
          </a:p>
        </p:txBody>
      </p:sp>
      <p:sp>
        <p:nvSpPr>
          <p:cNvPr id="26628" name="Rectangle 4"/>
          <p:cNvSpPr>
            <a:spLocks noGrp="1" noChangeArrowheads="1"/>
          </p:cNvSpPr>
          <p:nvPr>
            <p:ph type="ftr" sz="quarter" idx="2"/>
          </p:nvPr>
        </p:nvSpPr>
        <p:spPr bwMode="auto">
          <a:xfrm>
            <a:off x="0" y="9429750"/>
            <a:ext cx="2944813" cy="495300"/>
          </a:xfrm>
          <a:prstGeom prst="rect">
            <a:avLst/>
          </a:prstGeom>
          <a:noFill/>
          <a:ln w="9525">
            <a:noFill/>
            <a:miter lim="800000"/>
            <a:headEnd/>
            <a:tailEnd/>
          </a:ln>
          <a:effectLst/>
        </p:spPr>
        <p:txBody>
          <a:bodyPr vert="horz" wrap="square" lIns="91559" tIns="45779" rIns="91559" bIns="45779" numCol="1" anchor="b" anchorCtr="0" compatLnSpc="1">
            <a:prstTxWarp prst="textNoShape">
              <a:avLst/>
            </a:prstTxWarp>
          </a:bodyPr>
          <a:lstStyle>
            <a:lvl1pPr defTabSz="915988">
              <a:defRPr sz="1200" smtClean="0">
                <a:ea typeface="+mn-ea"/>
              </a:defRPr>
            </a:lvl1pPr>
          </a:lstStyle>
          <a:p>
            <a:pPr>
              <a:defRPr/>
            </a:pPr>
            <a:endParaRPr lang="en-GB"/>
          </a:p>
        </p:txBody>
      </p:sp>
      <p:sp>
        <p:nvSpPr>
          <p:cNvPr id="26629" name="Rectangle 5"/>
          <p:cNvSpPr>
            <a:spLocks noGrp="1" noChangeArrowheads="1"/>
          </p:cNvSpPr>
          <p:nvPr>
            <p:ph type="sldNum" sz="quarter" idx="3"/>
          </p:nvPr>
        </p:nvSpPr>
        <p:spPr bwMode="auto">
          <a:xfrm>
            <a:off x="3851275" y="9429750"/>
            <a:ext cx="2944813" cy="495300"/>
          </a:xfrm>
          <a:prstGeom prst="rect">
            <a:avLst/>
          </a:prstGeom>
          <a:noFill/>
          <a:ln w="9525">
            <a:noFill/>
            <a:miter lim="800000"/>
            <a:headEnd/>
            <a:tailEnd/>
          </a:ln>
          <a:effectLst/>
        </p:spPr>
        <p:txBody>
          <a:bodyPr vert="horz" wrap="square" lIns="91559" tIns="45779" rIns="91559" bIns="45779" numCol="1" anchor="b" anchorCtr="0" compatLnSpc="1">
            <a:prstTxWarp prst="textNoShape">
              <a:avLst/>
            </a:prstTxWarp>
          </a:bodyPr>
          <a:lstStyle>
            <a:lvl1pPr algn="r" defTabSz="915988">
              <a:defRPr sz="1200"/>
            </a:lvl1pPr>
          </a:lstStyle>
          <a:p>
            <a:fld id="{DFC11612-3DFD-DE46-8401-1C9ED6CB2058}" type="slidenum">
              <a:rPr lang="en-GB"/>
              <a:pPr/>
              <a:t>‹#›</a:t>
            </a:fld>
            <a:endParaRPr lang="en-GB"/>
          </a:p>
        </p:txBody>
      </p:sp>
    </p:spTree>
    <p:extLst>
      <p:ext uri="{BB962C8B-B14F-4D97-AF65-F5344CB8AC3E}">
        <p14:creationId xmlns:p14="http://schemas.microsoft.com/office/powerpoint/2010/main" xmlns="" val="4069344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559" tIns="45779" rIns="91559" bIns="45779" numCol="1" anchor="t" anchorCtr="0" compatLnSpc="1">
            <a:prstTxWarp prst="textNoShape">
              <a:avLst/>
            </a:prstTxWarp>
          </a:bodyPr>
          <a:lstStyle>
            <a:lvl1pPr defTabSz="915988">
              <a:defRPr sz="1200" smtClean="0">
                <a:ea typeface="+mn-ea"/>
              </a:defRPr>
            </a:lvl1pPr>
          </a:lstStyle>
          <a:p>
            <a:pPr>
              <a:defRPr/>
            </a:pPr>
            <a:endParaRPr lang="en-GB"/>
          </a:p>
        </p:txBody>
      </p:sp>
      <p:sp>
        <p:nvSpPr>
          <p:cNvPr id="29699" name="Rectangle 3"/>
          <p:cNvSpPr>
            <a:spLocks noGrp="1" noChangeArrowheads="1"/>
          </p:cNvSpPr>
          <p:nvPr>
            <p:ph type="dt" idx="1"/>
          </p:nvPr>
        </p:nvSpPr>
        <p:spPr bwMode="auto">
          <a:xfrm>
            <a:off x="3851275" y="0"/>
            <a:ext cx="2944813" cy="495300"/>
          </a:xfrm>
          <a:prstGeom prst="rect">
            <a:avLst/>
          </a:prstGeom>
          <a:noFill/>
          <a:ln w="9525">
            <a:noFill/>
            <a:miter lim="800000"/>
            <a:headEnd/>
            <a:tailEnd/>
          </a:ln>
          <a:effectLst/>
        </p:spPr>
        <p:txBody>
          <a:bodyPr vert="horz" wrap="square" lIns="91559" tIns="45779" rIns="91559" bIns="45779" numCol="1" anchor="t" anchorCtr="0" compatLnSpc="1">
            <a:prstTxWarp prst="textNoShape">
              <a:avLst/>
            </a:prstTxWarp>
          </a:bodyPr>
          <a:lstStyle>
            <a:lvl1pPr algn="r" defTabSz="915988">
              <a:defRPr sz="1200" smtClean="0">
                <a:ea typeface="+mn-ea"/>
              </a:defRPr>
            </a:lvl1pPr>
          </a:lstStyle>
          <a:p>
            <a:pPr>
              <a:defRPr/>
            </a:pPr>
            <a:endParaRPr lang="en-GB"/>
          </a:p>
        </p:txBody>
      </p:sp>
      <p:sp>
        <p:nvSpPr>
          <p:cNvPr id="7172"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9701"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559" tIns="45779" rIns="91559" bIns="4577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9702" name="Rectangle 6"/>
          <p:cNvSpPr>
            <a:spLocks noGrp="1" noChangeArrowheads="1"/>
          </p:cNvSpPr>
          <p:nvPr>
            <p:ph type="ftr" sz="quarter" idx="4"/>
          </p:nvPr>
        </p:nvSpPr>
        <p:spPr bwMode="auto">
          <a:xfrm>
            <a:off x="0" y="9429750"/>
            <a:ext cx="2944813" cy="495300"/>
          </a:xfrm>
          <a:prstGeom prst="rect">
            <a:avLst/>
          </a:prstGeom>
          <a:noFill/>
          <a:ln w="9525">
            <a:noFill/>
            <a:miter lim="800000"/>
            <a:headEnd/>
            <a:tailEnd/>
          </a:ln>
          <a:effectLst/>
        </p:spPr>
        <p:txBody>
          <a:bodyPr vert="horz" wrap="square" lIns="91559" tIns="45779" rIns="91559" bIns="45779" numCol="1" anchor="b" anchorCtr="0" compatLnSpc="1">
            <a:prstTxWarp prst="textNoShape">
              <a:avLst/>
            </a:prstTxWarp>
          </a:bodyPr>
          <a:lstStyle>
            <a:lvl1pPr defTabSz="915988">
              <a:defRPr sz="1200" smtClean="0">
                <a:ea typeface="+mn-ea"/>
              </a:defRPr>
            </a:lvl1pPr>
          </a:lstStyle>
          <a:p>
            <a:pPr>
              <a:defRPr/>
            </a:pPr>
            <a:endParaRPr lang="en-GB"/>
          </a:p>
        </p:txBody>
      </p:sp>
      <p:sp>
        <p:nvSpPr>
          <p:cNvPr id="29703" name="Rectangle 7"/>
          <p:cNvSpPr>
            <a:spLocks noGrp="1" noChangeArrowheads="1"/>
          </p:cNvSpPr>
          <p:nvPr>
            <p:ph type="sldNum" sz="quarter" idx="5"/>
          </p:nvPr>
        </p:nvSpPr>
        <p:spPr bwMode="auto">
          <a:xfrm>
            <a:off x="3851275" y="9429750"/>
            <a:ext cx="2944813" cy="495300"/>
          </a:xfrm>
          <a:prstGeom prst="rect">
            <a:avLst/>
          </a:prstGeom>
          <a:noFill/>
          <a:ln w="9525">
            <a:noFill/>
            <a:miter lim="800000"/>
            <a:headEnd/>
            <a:tailEnd/>
          </a:ln>
          <a:effectLst/>
        </p:spPr>
        <p:txBody>
          <a:bodyPr vert="horz" wrap="square" lIns="91559" tIns="45779" rIns="91559" bIns="45779" numCol="1" anchor="b" anchorCtr="0" compatLnSpc="1">
            <a:prstTxWarp prst="textNoShape">
              <a:avLst/>
            </a:prstTxWarp>
          </a:bodyPr>
          <a:lstStyle>
            <a:lvl1pPr algn="r" defTabSz="915988">
              <a:defRPr sz="1200"/>
            </a:lvl1pPr>
          </a:lstStyle>
          <a:p>
            <a:fld id="{ECC58363-F262-CB40-82B0-A03803ADBD49}" type="slidenum">
              <a:rPr lang="en-GB"/>
              <a:pPr/>
              <a:t>‹#›</a:t>
            </a:fld>
            <a:endParaRPr lang="en-GB"/>
          </a:p>
        </p:txBody>
      </p:sp>
    </p:spTree>
    <p:extLst>
      <p:ext uri="{BB962C8B-B14F-4D97-AF65-F5344CB8AC3E}">
        <p14:creationId xmlns:p14="http://schemas.microsoft.com/office/powerpoint/2010/main" xmlns="" val="42691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lnSpcReduction="10000"/>
          </a:bodyPr>
          <a:lstStyle/>
          <a:p>
            <a:r>
              <a:rPr lang="en-US" dirty="0" smtClean="0"/>
              <a:t>INTORDUCE THAT these are pictures of X-ray crystal structures. MENTION that my first study is entirely theoretical. </a:t>
            </a:r>
          </a:p>
          <a:p>
            <a:r>
              <a:rPr lang="en-US" dirty="0" smtClean="0"/>
              <a:t>PROTOS is GREEK. Lego analogy. There are more than</a:t>
            </a:r>
            <a:r>
              <a:rPr lang="en-US" baseline="0" dirty="0" smtClean="0"/>
              <a:t> </a:t>
            </a:r>
            <a:r>
              <a:rPr lang="en-US" dirty="0" smtClean="0"/>
              <a:t>100,000 different proteins</a:t>
            </a:r>
            <a:r>
              <a:rPr lang="en-US" baseline="0" dirty="0" smtClean="0"/>
              <a:t> in our bodies. They are represent about half of the dry matter in every cell and are of central importance to a broad range of indispensible biological process. They help cells communicate and transport other molecules as well as speeding up results. They ensure that DNA can replicate and also ensure that the instructions in the genetic code can be carried out. What is remarkable is that they are formed of 20 simple building blocks, called amino acids, or “residues”. These are like </a:t>
            </a:r>
            <a:r>
              <a:rPr lang="en-US" baseline="0" dirty="0" err="1" smtClean="0"/>
              <a:t>lego</a:t>
            </a:r>
            <a:r>
              <a:rPr lang="en-US" baseline="0" dirty="0" smtClean="0"/>
              <a:t> bricks, essentially the same but </a:t>
            </a:r>
            <a:r>
              <a:rPr lang="en-US" baseline="0" dirty="0" err="1" smtClean="0"/>
              <a:t>slighlty</a:t>
            </a:r>
            <a:r>
              <a:rPr lang="en-US" baseline="0" dirty="0" smtClean="0"/>
              <a:t> different in size and </a:t>
            </a:r>
            <a:r>
              <a:rPr lang="en-US" baseline="0" dirty="0" err="1" smtClean="0"/>
              <a:t>colour</a:t>
            </a:r>
            <a:r>
              <a:rPr lang="en-US" baseline="0" dirty="0" smtClean="0"/>
              <a:t>. As </a:t>
            </a:r>
            <a:r>
              <a:rPr lang="en-US" baseline="0" dirty="0" err="1" smtClean="0"/>
              <a:t>lego</a:t>
            </a:r>
            <a:r>
              <a:rPr lang="en-US" baseline="0" dirty="0" smtClean="0"/>
              <a:t> bricks can be used to build a diverse range of structures, so can amino acids be assembled in order to form a stunning range of functional protein molecules. Amino acids are linked together to form protein chain, known as the primary structure of the protein. How this long chain – a piece of string really – folds to form the structure of the protein is an ongoing concern in structural biology and has been for decades. The diversity of structures available ensure that this is a difficult problem. </a:t>
            </a:r>
            <a:r>
              <a:rPr lang="en-US" baseline="0" dirty="0" err="1" smtClean="0"/>
              <a:t>Levinthal’s</a:t>
            </a:r>
            <a:r>
              <a:rPr lang="en-US" baseline="0" dirty="0" smtClean="0"/>
              <a:t> paradox : random folding mean that for a protein to adopt the lowest energy state =&gt; would take billions of years. Actually, they fold in milliseconds. </a:t>
            </a:r>
          </a:p>
          <a:p>
            <a:r>
              <a:rPr lang="en-US" baseline="0" dirty="0" smtClean="0"/>
              <a:t>Another issue. There is no single, final low energy folded shape for each protein. They are dynamic. Instead, they adopt a series of similar shapes </a:t>
            </a:r>
            <a:r>
              <a:rPr lang="en-US" baseline="0" dirty="0" err="1" smtClean="0"/>
              <a:t>alll</a:t>
            </a:r>
            <a:r>
              <a:rPr lang="en-US" baseline="0" dirty="0" smtClean="0"/>
              <a:t> of low energy and interconvert between them. It’s a bit like when you go to sleep you are in a low energy state, but you still may move on to your back for a bit, of on to your side, or maybe the other side. It is similar with protein structures. All these things: the sequence of amino acids, the low energy conformation, the ensemble of sleeping positions accessible from this position, impact on the function of the protein. How does the protein do its job. When OUR proteins can’t do their jobs properly, BAD THINGS happen. For example, CJD, BSE, </a:t>
            </a:r>
            <a:r>
              <a:rPr lang="en-US" baseline="0" dirty="0" err="1" smtClean="0"/>
              <a:t>Alzheimers</a:t>
            </a:r>
            <a:r>
              <a:rPr lang="en-US" baseline="0" dirty="0" smtClean="0"/>
              <a:t>. </a:t>
            </a:r>
          </a:p>
          <a:p>
            <a:r>
              <a:rPr lang="en-US" baseline="0" dirty="0" smtClean="0"/>
              <a:t>However, in some cases, we wish to stop the protein from doing its job properly. This can happen when the protein is a BADDIE. A good example of this is one of the proteins I studied during my PhD, which is called HIV-1 protease. </a:t>
            </a:r>
            <a:endParaRPr lang="en-US" dirty="0"/>
          </a:p>
        </p:txBody>
      </p:sp>
      <p:sp>
        <p:nvSpPr>
          <p:cNvPr id="4" name="Slide Number Placeholder 3"/>
          <p:cNvSpPr>
            <a:spLocks noGrp="1"/>
          </p:cNvSpPr>
          <p:nvPr>
            <p:ph type="sldNum" sz="quarter" idx="10"/>
          </p:nvPr>
        </p:nvSpPr>
        <p:spPr/>
        <p:txBody>
          <a:bodyPr/>
          <a:lstStyle/>
          <a:p>
            <a:fld id="{B6D3FB4A-3566-A442-BAA5-714894A80D59}"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988" eaLnBrk="0" hangingPunct="0">
              <a:defRPr>
                <a:solidFill>
                  <a:schemeClr val="tx1"/>
                </a:solidFill>
                <a:latin typeface="Arial" charset="0"/>
                <a:ea typeface="ＭＳ Ｐゴシック" charset="0"/>
              </a:defRPr>
            </a:lvl1pPr>
            <a:lvl2pPr marL="742950" indent="-285750" defTabSz="915988" eaLnBrk="0" hangingPunct="0">
              <a:defRPr>
                <a:solidFill>
                  <a:schemeClr val="tx1"/>
                </a:solidFill>
                <a:latin typeface="Arial" charset="0"/>
                <a:ea typeface="ＭＳ Ｐゴシック" charset="0"/>
              </a:defRPr>
            </a:lvl2pPr>
            <a:lvl3pPr marL="1143000" indent="-228600" defTabSz="915988" eaLnBrk="0" hangingPunct="0">
              <a:defRPr>
                <a:solidFill>
                  <a:schemeClr val="tx1"/>
                </a:solidFill>
                <a:latin typeface="Arial" charset="0"/>
                <a:ea typeface="ＭＳ Ｐゴシック" charset="0"/>
              </a:defRPr>
            </a:lvl3pPr>
            <a:lvl4pPr marL="1600200" indent="-228600" defTabSz="915988" eaLnBrk="0" hangingPunct="0">
              <a:defRPr>
                <a:solidFill>
                  <a:schemeClr val="tx1"/>
                </a:solidFill>
                <a:latin typeface="Arial" charset="0"/>
                <a:ea typeface="ＭＳ Ｐゴシック" charset="0"/>
              </a:defRPr>
            </a:lvl4pPr>
            <a:lvl5pPr marL="2057400" indent="-228600" defTabSz="915988" eaLnBrk="0" hangingPunct="0">
              <a:defRPr>
                <a:solidFill>
                  <a:schemeClr val="tx1"/>
                </a:solidFill>
                <a:latin typeface="Arial" charset="0"/>
                <a:ea typeface="ＭＳ Ｐゴシック" charset="0"/>
              </a:defRPr>
            </a:lvl5pPr>
            <a:lvl6pPr marL="2514600" indent="-228600" defTabSz="915988" eaLnBrk="0" fontAlgn="base" hangingPunct="0">
              <a:spcBef>
                <a:spcPct val="0"/>
              </a:spcBef>
              <a:spcAft>
                <a:spcPct val="0"/>
              </a:spcAft>
              <a:defRPr>
                <a:solidFill>
                  <a:schemeClr val="tx1"/>
                </a:solidFill>
                <a:latin typeface="Arial" charset="0"/>
                <a:ea typeface="ＭＳ Ｐゴシック" charset="0"/>
              </a:defRPr>
            </a:lvl6pPr>
            <a:lvl7pPr marL="2971800" indent="-228600" defTabSz="915988" eaLnBrk="0" fontAlgn="base" hangingPunct="0">
              <a:spcBef>
                <a:spcPct val="0"/>
              </a:spcBef>
              <a:spcAft>
                <a:spcPct val="0"/>
              </a:spcAft>
              <a:defRPr>
                <a:solidFill>
                  <a:schemeClr val="tx1"/>
                </a:solidFill>
                <a:latin typeface="Arial" charset="0"/>
                <a:ea typeface="ＭＳ Ｐゴシック" charset="0"/>
              </a:defRPr>
            </a:lvl7pPr>
            <a:lvl8pPr marL="3429000" indent="-228600" defTabSz="915988" eaLnBrk="0" fontAlgn="base" hangingPunct="0">
              <a:spcBef>
                <a:spcPct val="0"/>
              </a:spcBef>
              <a:spcAft>
                <a:spcPct val="0"/>
              </a:spcAft>
              <a:defRPr>
                <a:solidFill>
                  <a:schemeClr val="tx1"/>
                </a:solidFill>
                <a:latin typeface="Arial" charset="0"/>
                <a:ea typeface="ＭＳ Ｐゴシック" charset="0"/>
              </a:defRPr>
            </a:lvl8pPr>
            <a:lvl9pPr marL="3886200" indent="-228600" defTabSz="91598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736397E-88FC-5A47-AD50-A8FA5A9C004E}" type="slidenum">
              <a:rPr lang="en-GB"/>
              <a:pPr eaLnBrk="1" hangingPunct="1"/>
              <a:t>6</a:t>
            </a:fld>
            <a:endParaRPr lang="en-GB"/>
          </a:p>
        </p:txBody>
      </p:sp>
      <p:sp>
        <p:nvSpPr>
          <p:cNvPr id="9219" name="Rectangle 2"/>
          <p:cNvSpPr>
            <a:spLocks noGrp="1" noRot="1" noChangeAspect="1" noChangeArrowheads="1" noTextEdit="1"/>
          </p:cNvSpPr>
          <p:nvPr>
            <p:ph type="sldImg"/>
          </p:nvPr>
        </p:nvSpPr>
        <p:spPr>
          <a:xfrm>
            <a:off x="917575" y="744538"/>
            <a:ext cx="4962525" cy="3722687"/>
          </a:xfrm>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400" b="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r>
              <a:rPr lang="en-US" dirty="0" smtClean="0"/>
              <a:t>Acquired Immunodeficiency Syndrome.</a:t>
            </a:r>
          </a:p>
          <a:p>
            <a:r>
              <a:rPr lang="en-US" dirty="0" smtClean="0"/>
              <a:t>Acquired after infection with Human Immunodeficiency Virus.</a:t>
            </a:r>
          </a:p>
          <a:p>
            <a:r>
              <a:rPr lang="en-US" dirty="0" smtClean="0"/>
              <a:t>HIV kills helper T-cells.</a:t>
            </a:r>
          </a:p>
          <a:p>
            <a:r>
              <a:rPr lang="en-US" dirty="0" smtClean="0"/>
              <a:t>HIV gestation period: ~ 10 years.</a:t>
            </a:r>
          </a:p>
          <a:p>
            <a:r>
              <a:rPr lang="en-US" dirty="0" smtClean="0"/>
              <a:t>After AIDS symptoms, usually less than a year to death. </a:t>
            </a:r>
          </a:p>
          <a:p>
            <a:r>
              <a:rPr lang="en-US" dirty="0" smtClean="0"/>
              <a:t>Reverse transcriptase, </a:t>
            </a:r>
            <a:r>
              <a:rPr lang="en-US" dirty="0" err="1" smtClean="0"/>
              <a:t>integrase</a:t>
            </a:r>
            <a:r>
              <a:rPr lang="en-US" dirty="0" smtClean="0"/>
              <a:t>, protease.</a:t>
            </a:r>
          </a:p>
          <a:p>
            <a:endParaRPr lang="en-US" dirty="0"/>
          </a:p>
        </p:txBody>
      </p:sp>
      <p:sp>
        <p:nvSpPr>
          <p:cNvPr id="4" name="Slide Number Placeholder 3"/>
          <p:cNvSpPr>
            <a:spLocks noGrp="1"/>
          </p:cNvSpPr>
          <p:nvPr>
            <p:ph type="sldNum" sz="quarter" idx="10"/>
          </p:nvPr>
        </p:nvSpPr>
        <p:spPr/>
        <p:txBody>
          <a:bodyPr/>
          <a:lstStyle/>
          <a:p>
            <a:fld id="{5853CEC4-1C4A-9349-8931-7EE2168B273C}" type="slidenum">
              <a:rPr lang="en-US" smtClean="0"/>
              <a:pPr/>
              <a:t>24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r>
              <a:rPr lang="en-US" dirty="0" smtClean="0"/>
              <a:t>KEY points: symmetrical</a:t>
            </a:r>
            <a:r>
              <a:rPr lang="en-US" baseline="0" dirty="0" smtClean="0"/>
              <a:t> </a:t>
            </a:r>
            <a:r>
              <a:rPr lang="en-US" baseline="0" dirty="0" err="1" smtClean="0"/>
              <a:t>homodimer</a:t>
            </a:r>
            <a:r>
              <a:rPr lang="en-US" baseline="0" dirty="0" smtClean="0"/>
              <a:t>, flap move to allow access to Active site, which does the chopping.</a:t>
            </a:r>
            <a:endParaRPr lang="en-US" dirty="0"/>
          </a:p>
        </p:txBody>
      </p:sp>
      <p:sp>
        <p:nvSpPr>
          <p:cNvPr id="4" name="Slide Number Placeholder 3"/>
          <p:cNvSpPr>
            <a:spLocks noGrp="1"/>
          </p:cNvSpPr>
          <p:nvPr>
            <p:ph type="sldNum" sz="quarter" idx="10"/>
          </p:nvPr>
        </p:nvSpPr>
        <p:spPr/>
        <p:txBody>
          <a:bodyPr/>
          <a:lstStyle/>
          <a:p>
            <a:fld id="{5853CEC4-1C4A-9349-8931-7EE2168B273C}" type="slidenum">
              <a:rPr lang="en-US" smtClean="0"/>
              <a:pPr/>
              <a:t>25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MD !!!!!!!</a:t>
            </a:r>
          </a:p>
          <a:p>
            <a:endParaRPr lang="en-US" dirty="0" smtClean="0"/>
          </a:p>
          <a:p>
            <a:r>
              <a:rPr lang="en-US" dirty="0" err="1" smtClean="0"/>
              <a:t>EMPHasise</a:t>
            </a:r>
            <a:r>
              <a:rPr lang="en-US" baseline="0" dirty="0" smtClean="0"/>
              <a:t> that there is a massive number of </a:t>
            </a:r>
            <a:r>
              <a:rPr lang="en-US" baseline="0" dirty="0" err="1" smtClean="0"/>
              <a:t>crytsal</a:t>
            </a:r>
            <a:r>
              <a:rPr lang="en-US" baseline="0" dirty="0" smtClean="0"/>
              <a:t> structures – lots of data to be tapped into. Can we do a broad study of this information from a desk and get something (potentially) useful out of </a:t>
            </a:r>
            <a:r>
              <a:rPr lang="en-US" baseline="0" dirty="0" err="1" smtClean="0"/>
              <a:t>it?Emphasise</a:t>
            </a:r>
            <a:r>
              <a:rPr lang="en-US" baseline="0" dirty="0" smtClean="0"/>
              <a:t> that each code here is a crystal </a:t>
            </a:r>
            <a:r>
              <a:rPr lang="en-US" baseline="0" dirty="0" err="1" smtClean="0"/>
              <a:t>structrue</a:t>
            </a:r>
            <a:r>
              <a:rPr lang="en-US" baseline="0" dirty="0" smtClean="0"/>
              <a:t> with a </a:t>
            </a:r>
            <a:r>
              <a:rPr lang="en-US" baseline="0" dirty="0" err="1" smtClean="0"/>
              <a:t>ligand</a:t>
            </a:r>
            <a:r>
              <a:rPr lang="en-US" baseline="0" dirty="0" smtClean="0"/>
              <a:t> bound. </a:t>
            </a:r>
          </a:p>
          <a:p>
            <a:r>
              <a:rPr lang="en-US" dirty="0" smtClean="0"/>
              <a:t>High resolution</a:t>
            </a:r>
            <a:r>
              <a:rPr lang="en-US" baseline="0" dirty="0" smtClean="0"/>
              <a:t> structures of HIV-1 protease available in the PDB. </a:t>
            </a:r>
          </a:p>
          <a:p>
            <a:r>
              <a:rPr lang="en-US" baseline="0" dirty="0" smtClean="0"/>
              <a:t>Many mutated, many wild type. All sorts of different mutations. </a:t>
            </a:r>
          </a:p>
          <a:p>
            <a:r>
              <a:rPr lang="en-US" baseline="0" dirty="0" smtClean="0"/>
              <a:t>Groups of inhibitors together. </a:t>
            </a:r>
          </a:p>
          <a:p>
            <a:r>
              <a:rPr lang="en-US" baseline="0" dirty="0" smtClean="0"/>
              <a:t>The boxes with an orange border are the ones of our “main inhibitors” – there are 7 of the 9(10) FDA approved inhibitors here. </a:t>
            </a:r>
            <a:endParaRPr lang="en-US" dirty="0"/>
          </a:p>
        </p:txBody>
      </p:sp>
      <p:sp>
        <p:nvSpPr>
          <p:cNvPr id="4" name="Slide Number Placeholder 3"/>
          <p:cNvSpPr>
            <a:spLocks noGrp="1"/>
          </p:cNvSpPr>
          <p:nvPr>
            <p:ph type="sldNum" sz="quarter" idx="10"/>
          </p:nvPr>
        </p:nvSpPr>
        <p:spPr/>
        <p:txBody>
          <a:bodyPr/>
          <a:lstStyle/>
          <a:p>
            <a:fld id="{5853CEC4-1C4A-9349-8931-7EE2168B273C}" type="slidenum">
              <a:rPr lang="en-US" smtClean="0"/>
              <a:pPr/>
              <a:t>26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r>
              <a:rPr lang="en-US" dirty="0" smtClean="0"/>
              <a:t>Bond strength is determined using the geometry (distance and angle) given by the crystal structure. </a:t>
            </a:r>
          </a:p>
          <a:p>
            <a:r>
              <a:rPr lang="en-US" dirty="0" smtClean="0"/>
              <a:t>Talk about </a:t>
            </a:r>
            <a:r>
              <a:rPr lang="en-US" dirty="0" err="1" smtClean="0"/>
              <a:t>Ecut</a:t>
            </a:r>
            <a:r>
              <a:rPr lang="en-US" dirty="0" smtClean="0"/>
              <a:t> as being the position of the arrow on this</a:t>
            </a:r>
            <a:r>
              <a:rPr lang="en-US" baseline="0" dirty="0" smtClean="0"/>
              <a:t> plot. </a:t>
            </a:r>
            <a:r>
              <a:rPr lang="en-US" dirty="0" smtClean="0"/>
              <a:t>The parameter </a:t>
            </a:r>
            <a:r>
              <a:rPr lang="en-US" dirty="0" err="1" smtClean="0"/>
              <a:t>E</a:t>
            </a:r>
            <a:r>
              <a:rPr lang="en-US" baseline="-25000" dirty="0" err="1" smtClean="0"/>
              <a:t>cut</a:t>
            </a:r>
            <a:r>
              <a:rPr lang="en-US" dirty="0" smtClean="0"/>
              <a:t> is used to determine the bond network. </a:t>
            </a:r>
          </a:p>
          <a:p>
            <a:r>
              <a:rPr lang="en-US" dirty="0" smtClean="0"/>
              <a:t>All bonds whose strength lies below </a:t>
            </a:r>
            <a:r>
              <a:rPr lang="en-US" dirty="0" err="1" smtClean="0"/>
              <a:t>E</a:t>
            </a:r>
            <a:r>
              <a:rPr lang="en-US" baseline="-25000" dirty="0" err="1" smtClean="0"/>
              <a:t>cut</a:t>
            </a:r>
            <a:r>
              <a:rPr lang="en-US" dirty="0" smtClean="0"/>
              <a:t> are included.</a:t>
            </a:r>
            <a:r>
              <a:rPr lang="en-US" baseline="-25000" dirty="0" smtClean="0"/>
              <a:t> </a:t>
            </a:r>
            <a:r>
              <a:rPr lang="en-US" dirty="0" smtClean="0"/>
              <a:t>Gradually lower </a:t>
            </a:r>
            <a:r>
              <a:rPr lang="en-US" dirty="0" err="1" smtClean="0"/>
              <a:t>E</a:t>
            </a:r>
            <a:r>
              <a:rPr lang="en-US" baseline="-25000" dirty="0" err="1" smtClean="0"/>
              <a:t>cut</a:t>
            </a:r>
            <a:r>
              <a:rPr lang="en-US" dirty="0" smtClean="0"/>
              <a:t> and re-perform rigidity analysis each time.</a:t>
            </a:r>
          </a:p>
          <a:p>
            <a:r>
              <a:rPr lang="en-US" dirty="0" smtClean="0"/>
              <a:t>As </a:t>
            </a:r>
            <a:r>
              <a:rPr lang="en-US" dirty="0" err="1" smtClean="0"/>
              <a:t>E</a:t>
            </a:r>
            <a:r>
              <a:rPr lang="en-US" baseline="-25000" dirty="0" err="1" smtClean="0"/>
              <a:t>cut</a:t>
            </a:r>
            <a:r>
              <a:rPr lang="en-US" dirty="0" smtClean="0"/>
              <a:t> is lowered, the number of bonds in the network is reduced. </a:t>
            </a:r>
          </a:p>
          <a:p>
            <a:r>
              <a:rPr lang="en-US" dirty="0" smtClean="0"/>
              <a:t>Rigidity decreases as a </a:t>
            </a:r>
            <a:r>
              <a:rPr lang="en-US" dirty="0" err="1" smtClean="0"/>
              <a:t>consequnce</a:t>
            </a:r>
            <a:r>
              <a:rPr lang="en-US" dirty="0" smtClean="0"/>
              <a:t>. </a:t>
            </a:r>
          </a:p>
          <a:p>
            <a:endParaRPr lang="en-US" dirty="0" smtClean="0"/>
          </a:p>
          <a:p>
            <a:r>
              <a:rPr lang="en-US" dirty="0" smtClean="0"/>
              <a:t>NEED TO SAY: FIRST allows you</a:t>
            </a:r>
            <a:r>
              <a:rPr lang="en-US" baseline="0" dirty="0" smtClean="0"/>
              <a:t> to study large protein structures, or large numbers of protein structures on the order of seconds on a desktop computer. </a:t>
            </a:r>
            <a:endParaRPr lang="en-US" dirty="0"/>
          </a:p>
        </p:txBody>
      </p:sp>
      <p:sp>
        <p:nvSpPr>
          <p:cNvPr id="4" name="Slide Number Placeholder 3"/>
          <p:cNvSpPr>
            <a:spLocks noGrp="1"/>
          </p:cNvSpPr>
          <p:nvPr>
            <p:ph type="sldNum" sz="quarter" idx="10"/>
          </p:nvPr>
        </p:nvSpPr>
        <p:spPr/>
        <p:txBody>
          <a:bodyPr/>
          <a:lstStyle/>
          <a:p>
            <a:fld id="{5853CEC4-1C4A-9349-8931-7EE2168B273C}" type="slidenum">
              <a:rPr lang="en-US" smtClean="0"/>
              <a:pPr/>
              <a:t>27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a:t>
            </a:r>
            <a:r>
              <a:rPr lang="en-US" baseline="0" dirty="0" smtClean="0"/>
              <a:t>: no neat picture. </a:t>
            </a:r>
          </a:p>
          <a:p>
            <a:r>
              <a:rPr lang="en-US" baseline="0" dirty="0" smtClean="0"/>
              <a:t>CG </a:t>
            </a:r>
            <a:r>
              <a:rPr lang="en-US" baseline="0" dirty="0" err="1" smtClean="0"/>
              <a:t>sims</a:t>
            </a:r>
            <a:r>
              <a:rPr lang="en-US" baseline="0" dirty="0" smtClean="0"/>
              <a:t> = more sophisticated. Influence on dynamic profile.</a:t>
            </a:r>
          </a:p>
          <a:p>
            <a:r>
              <a:rPr lang="en-US" baseline="0" dirty="0" smtClean="0"/>
              <a:t>Experiments. HDX. Why? Interesting paper, experimental data </a:t>
            </a:r>
            <a:r>
              <a:rPr lang="en-US" baseline="0" smtClean="0"/>
              <a:t>out there. </a:t>
            </a:r>
            <a:endParaRPr lang="en-US" dirty="0"/>
          </a:p>
        </p:txBody>
      </p:sp>
      <p:sp>
        <p:nvSpPr>
          <p:cNvPr id="4" name="Slide Number Placeholder 3"/>
          <p:cNvSpPr>
            <a:spLocks noGrp="1"/>
          </p:cNvSpPr>
          <p:nvPr>
            <p:ph type="sldNum" sz="quarter" idx="10"/>
          </p:nvPr>
        </p:nvSpPr>
        <p:spPr/>
        <p:txBody>
          <a:bodyPr/>
          <a:lstStyle/>
          <a:p>
            <a:fld id="{5853CEC4-1C4A-9349-8931-7EE2168B273C}" type="slidenum">
              <a:rPr lang="en-US" smtClean="0"/>
              <a:pPr/>
              <a:t>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x-none"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B50BA0AF-3B90-4648-A46B-B8F53D3FBD75}" type="slidenum">
              <a:rPr lang="en-GB"/>
              <a:pPr/>
              <a:t>‹#›</a:t>
            </a:fld>
            <a:endParaRPr lang="en-GB"/>
          </a:p>
        </p:txBody>
      </p:sp>
    </p:spTree>
    <p:extLst>
      <p:ext uri="{BB962C8B-B14F-4D97-AF65-F5344CB8AC3E}">
        <p14:creationId xmlns:p14="http://schemas.microsoft.com/office/powerpoint/2010/main" xmlns="" val="2956578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B9E9C845-C26E-FB4F-A80C-C1700E895C14}" type="slidenum">
              <a:rPr lang="en-GB"/>
              <a:pPr/>
              <a:t>‹#›</a:t>
            </a:fld>
            <a:endParaRPr lang="en-GB"/>
          </a:p>
        </p:txBody>
      </p:sp>
    </p:spTree>
    <p:extLst>
      <p:ext uri="{BB962C8B-B14F-4D97-AF65-F5344CB8AC3E}">
        <p14:creationId xmlns:p14="http://schemas.microsoft.com/office/powerpoint/2010/main" xmlns="" val="3078401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DAF93A64-846E-7C4D-87C6-BDAE7F0FC531}" type="slidenum">
              <a:rPr lang="en-GB"/>
              <a:pPr/>
              <a:t>‹#›</a:t>
            </a:fld>
            <a:endParaRPr lang="en-GB"/>
          </a:p>
        </p:txBody>
      </p:sp>
    </p:spTree>
    <p:extLst>
      <p:ext uri="{BB962C8B-B14F-4D97-AF65-F5344CB8AC3E}">
        <p14:creationId xmlns:p14="http://schemas.microsoft.com/office/powerpoint/2010/main" xmlns="" val="130683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x-none"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fld id="{A51ACB34-EEA2-544D-A435-1FE1ABCC897F}" type="slidenum">
              <a:rPr lang="en-GB"/>
              <a:pPr/>
              <a:t>‹#›</a:t>
            </a:fld>
            <a:endParaRPr lang="en-GB"/>
          </a:p>
        </p:txBody>
      </p:sp>
    </p:spTree>
    <p:extLst>
      <p:ext uri="{BB962C8B-B14F-4D97-AF65-F5344CB8AC3E}">
        <p14:creationId xmlns:p14="http://schemas.microsoft.com/office/powerpoint/2010/main" xmlns="" val="3433181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x-none"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46AC8B10-9C8D-8D49-832F-B5FE3630CA05}" type="slidenum">
              <a:rPr lang="en-GB"/>
              <a:pPr/>
              <a:t>‹#›</a:t>
            </a:fld>
            <a:endParaRPr lang="en-GB"/>
          </a:p>
        </p:txBody>
      </p:sp>
    </p:spTree>
    <p:extLst>
      <p:ext uri="{BB962C8B-B14F-4D97-AF65-F5344CB8AC3E}">
        <p14:creationId xmlns:p14="http://schemas.microsoft.com/office/powerpoint/2010/main" xmlns="" val="1000272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GB"/>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1CAEFF3C-EF52-DA48-8A60-01BC62CBDC05}" type="slidenum">
              <a:rPr lang="en-GB"/>
              <a:pPr/>
              <a:t>‹#›</a:t>
            </a:fld>
            <a:endParaRPr lang="en-GB"/>
          </a:p>
        </p:txBody>
      </p:sp>
    </p:spTree>
    <p:extLst>
      <p:ext uri="{BB962C8B-B14F-4D97-AF65-F5344CB8AC3E}">
        <p14:creationId xmlns:p14="http://schemas.microsoft.com/office/powerpoint/2010/main" xmlns="" val="4292302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x-none"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E764DA7D-E6C7-E642-B97D-2673EDD30214}" type="slidenum">
              <a:rPr lang="en-GB"/>
              <a:pPr/>
              <a:t>‹#›</a:t>
            </a:fld>
            <a:endParaRPr lang="en-GB"/>
          </a:p>
        </p:txBody>
      </p:sp>
    </p:spTree>
    <p:extLst>
      <p:ext uri="{BB962C8B-B14F-4D97-AF65-F5344CB8AC3E}">
        <p14:creationId xmlns:p14="http://schemas.microsoft.com/office/powerpoint/2010/main" xmlns="" val="2233871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CD08CBA5-2564-144E-ADFD-4AFEFBA1C46C}" type="slidenum">
              <a:rPr lang="en-GB"/>
              <a:pPr/>
              <a:t>‹#›</a:t>
            </a:fld>
            <a:endParaRPr lang="en-GB"/>
          </a:p>
        </p:txBody>
      </p:sp>
    </p:spTree>
    <p:extLst>
      <p:ext uri="{BB962C8B-B14F-4D97-AF65-F5344CB8AC3E}">
        <p14:creationId xmlns:p14="http://schemas.microsoft.com/office/powerpoint/2010/main" xmlns="" val="3440456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5C5F527F-1CAF-F441-AA55-827F532ED947}" type="slidenum">
              <a:rPr lang="en-GB"/>
              <a:pPr/>
              <a:t>‹#›</a:t>
            </a:fld>
            <a:endParaRPr lang="en-GB"/>
          </a:p>
        </p:txBody>
      </p:sp>
    </p:spTree>
    <p:extLst>
      <p:ext uri="{BB962C8B-B14F-4D97-AF65-F5344CB8AC3E}">
        <p14:creationId xmlns:p14="http://schemas.microsoft.com/office/powerpoint/2010/main" xmlns="" val="3654847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1D11BC54-0570-784E-89A8-35BAF2E75824}" type="slidenum">
              <a:rPr lang="en-GB"/>
              <a:pPr/>
              <a:t>‹#›</a:t>
            </a:fld>
            <a:endParaRPr lang="en-GB"/>
          </a:p>
        </p:txBody>
      </p:sp>
    </p:spTree>
    <p:extLst>
      <p:ext uri="{BB962C8B-B14F-4D97-AF65-F5344CB8AC3E}">
        <p14:creationId xmlns:p14="http://schemas.microsoft.com/office/powerpoint/2010/main" xmlns="" val="989573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30F3A08E-169B-254E-99CF-9E9E353599FA}" type="slidenum">
              <a:rPr lang="en-GB"/>
              <a:pPr/>
              <a:t>‹#›</a:t>
            </a:fld>
            <a:endParaRPr lang="en-GB"/>
          </a:p>
        </p:txBody>
      </p:sp>
    </p:spTree>
    <p:extLst>
      <p:ext uri="{BB962C8B-B14F-4D97-AF65-F5344CB8AC3E}">
        <p14:creationId xmlns:p14="http://schemas.microsoft.com/office/powerpoint/2010/main" xmlns="" val="1529487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1A87CE99-DBA4-7D4F-A4DF-819A18916F49}" type="slidenum">
              <a:rPr lang="en-GB"/>
              <a:pPr/>
              <a:t>‹#›</a:t>
            </a:fld>
            <a:endParaRPr lang="en-GB"/>
          </a:p>
        </p:txBody>
      </p:sp>
    </p:spTree>
    <p:extLst>
      <p:ext uri="{BB962C8B-B14F-4D97-AF65-F5344CB8AC3E}">
        <p14:creationId xmlns:p14="http://schemas.microsoft.com/office/powerpoint/2010/main" xmlns="" val="4046163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x-none" noProof="0" smtClean="0"/>
              <a:t>Drag picture to placeholder or click icon to add</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4E88AAE7-4433-0740-9718-5CC6CC908FCB}" type="slidenum">
              <a:rPr lang="en-GB"/>
              <a:pPr/>
              <a:t>‹#›</a:t>
            </a:fld>
            <a:endParaRPr lang="en-GB"/>
          </a:p>
        </p:txBody>
      </p:sp>
    </p:spTree>
    <p:extLst>
      <p:ext uri="{BB962C8B-B14F-4D97-AF65-F5344CB8AC3E}">
        <p14:creationId xmlns:p14="http://schemas.microsoft.com/office/powerpoint/2010/main" xmlns="" val="3886384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x-none" smtClean="0"/>
              <a:t>Click to edit Master title style</a:t>
            </a:r>
            <a:endParaRPr lang="en-GB"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GB"/>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a typeface="+mn-ea"/>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a typeface="+mn-ea"/>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1A057BA-1FB0-E041-A943-AEB12FA862C8}"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1" fontAlgn="base" hangingPunct="1">
        <a:spcBef>
          <a:spcPct val="0"/>
        </a:spcBef>
        <a:spcAft>
          <a:spcPct val="0"/>
        </a:spcAft>
        <a:defRPr sz="4400" b="1">
          <a:solidFill>
            <a:srgbClr val="09366D"/>
          </a:solidFill>
          <a:effectLst>
            <a:outerShdw blurRad="38100" dist="38100" dir="2700000" algn="tl">
              <a:srgbClr val="C0C0C0"/>
            </a:outerShdw>
          </a:effectLst>
          <a:latin typeface="+mj-lt"/>
          <a:ea typeface="ＭＳ Ｐゴシック" charset="0"/>
          <a:cs typeface="+mj-cs"/>
        </a:defRPr>
      </a:lvl1pPr>
      <a:lvl2pPr algn="ctr" rtl="0" eaLnBrk="1" fontAlgn="base" hangingPunct="1">
        <a:spcBef>
          <a:spcPct val="0"/>
        </a:spcBef>
        <a:spcAft>
          <a:spcPct val="0"/>
        </a:spcAft>
        <a:defRPr sz="4400" b="1">
          <a:solidFill>
            <a:srgbClr val="09366D"/>
          </a:solidFill>
          <a:effectLst>
            <a:outerShdw blurRad="38100" dist="38100" dir="2700000" algn="tl">
              <a:srgbClr val="C0C0C0"/>
            </a:outerShdw>
          </a:effectLst>
          <a:latin typeface="Arial" charset="0"/>
          <a:ea typeface="ＭＳ Ｐゴシック" charset="0"/>
        </a:defRPr>
      </a:lvl2pPr>
      <a:lvl3pPr algn="ctr" rtl="0" eaLnBrk="1" fontAlgn="base" hangingPunct="1">
        <a:spcBef>
          <a:spcPct val="0"/>
        </a:spcBef>
        <a:spcAft>
          <a:spcPct val="0"/>
        </a:spcAft>
        <a:defRPr sz="4400" b="1">
          <a:solidFill>
            <a:srgbClr val="09366D"/>
          </a:solidFill>
          <a:effectLst>
            <a:outerShdw blurRad="38100" dist="38100" dir="2700000" algn="tl">
              <a:srgbClr val="C0C0C0"/>
            </a:outerShdw>
          </a:effectLst>
          <a:latin typeface="Arial" charset="0"/>
          <a:ea typeface="ＭＳ Ｐゴシック" charset="0"/>
        </a:defRPr>
      </a:lvl3pPr>
      <a:lvl4pPr algn="ctr" rtl="0" eaLnBrk="1" fontAlgn="base" hangingPunct="1">
        <a:spcBef>
          <a:spcPct val="0"/>
        </a:spcBef>
        <a:spcAft>
          <a:spcPct val="0"/>
        </a:spcAft>
        <a:defRPr sz="4400" b="1">
          <a:solidFill>
            <a:srgbClr val="09366D"/>
          </a:solidFill>
          <a:effectLst>
            <a:outerShdw blurRad="38100" dist="38100" dir="2700000" algn="tl">
              <a:srgbClr val="C0C0C0"/>
            </a:outerShdw>
          </a:effectLst>
          <a:latin typeface="Arial" charset="0"/>
          <a:ea typeface="ＭＳ Ｐゴシック" charset="0"/>
        </a:defRPr>
      </a:lvl4pPr>
      <a:lvl5pPr algn="ctr" rtl="0" eaLnBrk="1" fontAlgn="base" hangingPunct="1">
        <a:spcBef>
          <a:spcPct val="0"/>
        </a:spcBef>
        <a:spcAft>
          <a:spcPct val="0"/>
        </a:spcAft>
        <a:defRPr sz="4400" b="1">
          <a:solidFill>
            <a:srgbClr val="09366D"/>
          </a:solidFill>
          <a:effectLst>
            <a:outerShdw blurRad="38100" dist="38100" dir="2700000" algn="tl">
              <a:srgbClr val="C0C0C0"/>
            </a:outerShdw>
          </a:effectLst>
          <a:latin typeface="Arial" charset="0"/>
          <a:ea typeface="ＭＳ Ｐゴシック" charset="0"/>
        </a:defRPr>
      </a:lvl5pPr>
      <a:lvl6pPr marL="457200" algn="ctr" rtl="0" eaLnBrk="1" fontAlgn="base" hangingPunct="1">
        <a:spcBef>
          <a:spcPct val="0"/>
        </a:spcBef>
        <a:spcAft>
          <a:spcPct val="0"/>
        </a:spcAft>
        <a:defRPr sz="4400" b="1">
          <a:solidFill>
            <a:srgbClr val="09366D"/>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4400" b="1">
          <a:solidFill>
            <a:srgbClr val="09366D"/>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4400" b="1">
          <a:solidFill>
            <a:srgbClr val="09366D"/>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4400" b="1">
          <a:solidFill>
            <a:srgbClr val="09366D"/>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3200">
          <a:solidFill>
            <a:srgbClr val="09366D"/>
          </a:solidFill>
          <a:latin typeface="+mn-lt"/>
          <a:ea typeface="ＭＳ Ｐゴシック" charset="0"/>
          <a:cs typeface="+mn-cs"/>
        </a:defRPr>
      </a:lvl1pPr>
      <a:lvl2pPr marL="742950" indent="-285750" algn="l" rtl="0" eaLnBrk="1" fontAlgn="base" hangingPunct="1">
        <a:spcBef>
          <a:spcPct val="20000"/>
        </a:spcBef>
        <a:spcAft>
          <a:spcPct val="0"/>
        </a:spcAft>
        <a:buChar char="–"/>
        <a:defRPr sz="2800">
          <a:solidFill>
            <a:srgbClr val="09366D"/>
          </a:solidFill>
          <a:latin typeface="+mn-lt"/>
          <a:ea typeface="ＭＳ Ｐゴシック" charset="0"/>
        </a:defRPr>
      </a:lvl2pPr>
      <a:lvl3pPr marL="1143000" indent="-228600" algn="l" rtl="0" eaLnBrk="1" fontAlgn="base" hangingPunct="1">
        <a:spcBef>
          <a:spcPct val="20000"/>
        </a:spcBef>
        <a:spcAft>
          <a:spcPct val="0"/>
        </a:spcAft>
        <a:buChar char="•"/>
        <a:defRPr sz="2400">
          <a:solidFill>
            <a:srgbClr val="09366D"/>
          </a:solidFill>
          <a:latin typeface="+mn-lt"/>
          <a:ea typeface="ＭＳ Ｐゴシック" charset="0"/>
        </a:defRPr>
      </a:lvl3pPr>
      <a:lvl4pPr marL="1600200" indent="-228600" algn="l" rtl="0" eaLnBrk="1" fontAlgn="base" hangingPunct="1">
        <a:spcBef>
          <a:spcPct val="20000"/>
        </a:spcBef>
        <a:spcAft>
          <a:spcPct val="0"/>
        </a:spcAft>
        <a:buChar char="–"/>
        <a:defRPr sz="2000">
          <a:solidFill>
            <a:srgbClr val="09366D"/>
          </a:solidFill>
          <a:latin typeface="+mn-lt"/>
          <a:ea typeface="ＭＳ Ｐゴシック" charset="0"/>
        </a:defRPr>
      </a:lvl4pPr>
      <a:lvl5pPr marL="2057400" indent="-228600" algn="l" rtl="0" eaLnBrk="1" fontAlgn="base" hangingPunct="1">
        <a:spcBef>
          <a:spcPct val="20000"/>
        </a:spcBef>
        <a:spcAft>
          <a:spcPct val="0"/>
        </a:spcAft>
        <a:buChar char="»"/>
        <a:defRPr sz="2000">
          <a:solidFill>
            <a:srgbClr val="09366D"/>
          </a:solidFill>
          <a:latin typeface="+mn-lt"/>
          <a:ea typeface="ＭＳ Ｐゴシック" charset="0"/>
        </a:defRPr>
      </a:lvl5pPr>
      <a:lvl6pPr marL="2514600" indent="-228600" algn="l" rtl="0" eaLnBrk="1" fontAlgn="base" hangingPunct="1">
        <a:spcBef>
          <a:spcPct val="20000"/>
        </a:spcBef>
        <a:spcAft>
          <a:spcPct val="0"/>
        </a:spcAft>
        <a:buChar char="»"/>
        <a:defRPr sz="2000">
          <a:solidFill>
            <a:srgbClr val="09366D"/>
          </a:solidFill>
          <a:latin typeface="+mn-lt"/>
        </a:defRPr>
      </a:lvl6pPr>
      <a:lvl7pPr marL="2971800" indent="-228600" algn="l" rtl="0" eaLnBrk="1" fontAlgn="base" hangingPunct="1">
        <a:spcBef>
          <a:spcPct val="20000"/>
        </a:spcBef>
        <a:spcAft>
          <a:spcPct val="0"/>
        </a:spcAft>
        <a:buChar char="»"/>
        <a:defRPr sz="2000">
          <a:solidFill>
            <a:srgbClr val="09366D"/>
          </a:solidFill>
          <a:latin typeface="+mn-lt"/>
        </a:defRPr>
      </a:lvl7pPr>
      <a:lvl8pPr marL="3429000" indent="-228600" algn="l" rtl="0" eaLnBrk="1" fontAlgn="base" hangingPunct="1">
        <a:spcBef>
          <a:spcPct val="20000"/>
        </a:spcBef>
        <a:spcAft>
          <a:spcPct val="0"/>
        </a:spcAft>
        <a:buChar char="»"/>
        <a:defRPr sz="2000">
          <a:solidFill>
            <a:srgbClr val="09366D"/>
          </a:solidFill>
          <a:latin typeface="+mn-lt"/>
        </a:defRPr>
      </a:lvl8pPr>
      <a:lvl9pPr marL="3886200" indent="-228600" algn="l" rtl="0" eaLnBrk="1" fontAlgn="base" hangingPunct="1">
        <a:spcBef>
          <a:spcPct val="20000"/>
        </a:spcBef>
        <a:spcAft>
          <a:spcPct val="0"/>
        </a:spcAft>
        <a:buChar char="»"/>
        <a:defRPr sz="2000">
          <a:solidFill>
            <a:srgbClr val="09366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3.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5.png"/><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jpe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68.jpeg"/><Relationship Id="rId7" Type="http://schemas.openxmlformats.org/officeDocument/2006/relationships/image" Target="../media/image72.jpeg"/><Relationship Id="rId2" Type="http://schemas.openxmlformats.org/officeDocument/2006/relationships/image" Target="../media/image67.jpeg"/><Relationship Id="rId1" Type="http://schemas.openxmlformats.org/officeDocument/2006/relationships/slideLayout" Target="../slideLayouts/slideLayout2.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0" y="0"/>
            <a:ext cx="9144000" cy="106613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4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Dynamics and flexibility </a:t>
            </a:r>
            <a:r>
              <a:rPr lang="en-US" sz="4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of proteins</a:t>
            </a:r>
            <a:endParaRPr lang="en-US" sz="4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mj-ea"/>
            </a:endParaRPr>
          </a:p>
        </p:txBody>
      </p:sp>
      <p:pic>
        <p:nvPicPr>
          <p:cNvPr id="7" name="Content Placeholder 3" descr="fig_hiv1_cartoon.png"/>
          <p:cNvPicPr>
            <a:picLocks noGrp="1" noChangeAspect="1"/>
          </p:cNvPicPr>
          <p:nvPr>
            <p:ph idx="1"/>
          </p:nvPr>
        </p:nvPicPr>
        <p:blipFill>
          <a:blip r:embed="rId3" cstate="print">
            <a:clrChange>
              <a:clrFrom>
                <a:srgbClr val="FFFFFF"/>
              </a:clrFrom>
              <a:clrTo>
                <a:srgbClr val="FFFFFF">
                  <a:alpha val="0"/>
                </a:srgbClr>
              </a:clrTo>
            </a:clrChange>
          </a:blip>
          <a:srcRect l="-13035" r="-13035"/>
          <a:stretch>
            <a:fillRect/>
          </a:stretch>
        </p:blipFill>
        <p:spPr>
          <a:xfrm>
            <a:off x="3131840" y="3933056"/>
            <a:ext cx="3842852" cy="2113421"/>
          </a:xfrm>
        </p:spPr>
      </p:pic>
      <p:grpSp>
        <p:nvGrpSpPr>
          <p:cNvPr id="12" name="Group 11"/>
          <p:cNvGrpSpPr/>
          <p:nvPr/>
        </p:nvGrpSpPr>
        <p:grpSpPr>
          <a:xfrm>
            <a:off x="6948264" y="3212976"/>
            <a:ext cx="1843985" cy="2592288"/>
            <a:chOff x="6707952" y="-611503"/>
            <a:chExt cx="3472421" cy="4155946"/>
          </a:xfrm>
        </p:grpSpPr>
        <p:pic>
          <p:nvPicPr>
            <p:cNvPr id="8" name="Picture 7" descr="1CWA_HDX_FIRST.pdf"/>
            <p:cNvPicPr>
              <a:picLocks noChangeAspect="1"/>
            </p:cNvPicPr>
            <p:nvPr/>
          </p:nvPicPr>
          <p:blipFill>
            <a:blip r:embed="rId4" cstate="print">
              <a:clrChange>
                <a:clrFrom>
                  <a:srgbClr val="FFFFFF"/>
                </a:clrFrom>
                <a:clrTo>
                  <a:srgbClr val="FFFFFF">
                    <a:alpha val="0"/>
                  </a:srgbClr>
                </a:clrTo>
              </a:clrChange>
            </a:blip>
            <a:stretch>
              <a:fillRect/>
            </a:stretch>
          </p:blipFill>
          <p:spPr>
            <a:xfrm>
              <a:off x="7300163" y="196598"/>
              <a:ext cx="2880210" cy="3347845"/>
            </a:xfrm>
            <a:prstGeom prst="rect">
              <a:avLst/>
            </a:prstGeom>
          </p:spPr>
        </p:pic>
        <p:sp>
          <p:nvSpPr>
            <p:cNvPr id="5" name="TextBox 4"/>
            <p:cNvSpPr txBox="1"/>
            <p:nvPr/>
          </p:nvSpPr>
          <p:spPr>
            <a:xfrm>
              <a:off x="6707952" y="-611503"/>
              <a:ext cx="2847574" cy="59211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dirty="0" err="1" smtClean="0"/>
                <a:t>CypA-CsA</a:t>
              </a:r>
              <a:endParaRPr lang="en-US" dirty="0"/>
            </a:p>
          </p:txBody>
        </p:sp>
      </p:grpSp>
      <p:grpSp>
        <p:nvGrpSpPr>
          <p:cNvPr id="13" name="Group 12"/>
          <p:cNvGrpSpPr/>
          <p:nvPr/>
        </p:nvGrpSpPr>
        <p:grpSpPr>
          <a:xfrm>
            <a:off x="0" y="2420888"/>
            <a:ext cx="3798504" cy="3429000"/>
            <a:chOff x="5345496" y="0"/>
            <a:chExt cx="3798504" cy="3429000"/>
          </a:xfrm>
        </p:grpSpPr>
        <p:pic>
          <p:nvPicPr>
            <p:cNvPr id="9" name="Picture 8" descr="PDI_structure.png"/>
            <p:cNvPicPr>
              <a:picLocks noChangeAspect="1"/>
            </p:cNvPicPr>
            <p:nvPr/>
          </p:nvPicPr>
          <p:blipFill>
            <a:blip r:embed="rId5" cstate="print">
              <a:clrChange>
                <a:clrFrom>
                  <a:srgbClr val="FFFFFF"/>
                </a:clrFrom>
                <a:clrTo>
                  <a:srgbClr val="FFFFFF">
                    <a:alpha val="0"/>
                  </a:srgbClr>
                </a:clrTo>
              </a:clrChange>
            </a:blip>
            <a:stretch>
              <a:fillRect/>
            </a:stretch>
          </p:blipFill>
          <p:spPr>
            <a:xfrm>
              <a:off x="5345496" y="0"/>
              <a:ext cx="3798504" cy="3429000"/>
            </a:xfrm>
            <a:prstGeom prst="rect">
              <a:avLst/>
            </a:prstGeom>
          </p:spPr>
        </p:pic>
        <p:sp>
          <p:nvSpPr>
            <p:cNvPr id="6" name="TextBox 5"/>
            <p:cNvSpPr txBox="1"/>
            <p:nvPr/>
          </p:nvSpPr>
          <p:spPr>
            <a:xfrm>
              <a:off x="6485746" y="342454"/>
              <a:ext cx="72781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dirty="0" smtClean="0"/>
                <a:t>PDI</a:t>
              </a:r>
              <a:endParaRPr lang="en-US" dirty="0"/>
            </a:p>
          </p:txBody>
        </p:sp>
      </p:grpSp>
      <p:sp>
        <p:nvSpPr>
          <p:cNvPr id="10" name="TextBox 9"/>
          <p:cNvSpPr txBox="1"/>
          <p:nvPr/>
        </p:nvSpPr>
        <p:spPr>
          <a:xfrm>
            <a:off x="3923928" y="3645024"/>
            <a:ext cx="2016224"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dirty="0" smtClean="0"/>
              <a:t>HIV-1 protease</a:t>
            </a:r>
            <a:endParaRPr lang="en-US" dirty="0"/>
          </a:p>
        </p:txBody>
      </p:sp>
      <p:sp>
        <p:nvSpPr>
          <p:cNvPr id="15" name="Rectangle 7"/>
          <p:cNvSpPr txBox="1">
            <a:spLocks noChangeArrowheads="1"/>
          </p:cNvSpPr>
          <p:nvPr/>
        </p:nvSpPr>
        <p:spPr bwMode="auto">
          <a:xfrm>
            <a:off x="107504" y="980728"/>
            <a:ext cx="8856984" cy="7486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rgbClr val="09366D"/>
                </a:solidFill>
                <a:effectLst/>
                <a:uLnTx/>
                <a:uFillTx/>
                <a:latin typeface="+mn-lt"/>
                <a:ea typeface="ＭＳ Ｐゴシック" charset="0"/>
                <a:cs typeface="+mn-cs"/>
              </a:rPr>
              <a:t>Large domain motions, ligand binding and more</a:t>
            </a:r>
            <a:endParaRPr kumimoji="0" lang="en-US" sz="3200" b="0" i="0" u="none" strike="noStrike" kern="0" cap="none" spc="0" normalizeH="0" baseline="0" noProof="0" dirty="0">
              <a:ln>
                <a:noFill/>
              </a:ln>
              <a:solidFill>
                <a:srgbClr val="09366D"/>
              </a:solidFill>
              <a:effectLst/>
              <a:uLnTx/>
              <a:uFillTx/>
              <a:latin typeface="Arial" charset="0"/>
              <a:ea typeface="ＭＳ Ｐゴシック" charset="0"/>
              <a:cs typeface="+mn-cs"/>
            </a:endParaRPr>
          </a:p>
        </p:txBody>
      </p:sp>
      <p:sp>
        <p:nvSpPr>
          <p:cNvPr id="17" name="Rectangle 7"/>
          <p:cNvSpPr txBox="1">
            <a:spLocks noChangeArrowheads="1"/>
          </p:cNvSpPr>
          <p:nvPr/>
        </p:nvSpPr>
        <p:spPr bwMode="auto">
          <a:xfrm>
            <a:off x="251520" y="1772816"/>
            <a:ext cx="8568952" cy="1152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09366D"/>
                </a:solidFill>
                <a:latin typeface="+mn-lt"/>
                <a:ea typeface="ＭＳ Ｐゴシック" charset="0"/>
                <a:cs typeface="+mn-cs"/>
              </a:defRPr>
            </a:lvl1pPr>
            <a:lvl2pPr marL="742950" indent="-285750" algn="l" rtl="0" eaLnBrk="1" fontAlgn="base" hangingPunct="1">
              <a:spcBef>
                <a:spcPct val="20000"/>
              </a:spcBef>
              <a:spcAft>
                <a:spcPct val="0"/>
              </a:spcAft>
              <a:buChar char="–"/>
              <a:defRPr sz="2800">
                <a:solidFill>
                  <a:srgbClr val="09366D"/>
                </a:solidFill>
                <a:latin typeface="+mn-lt"/>
                <a:ea typeface="ＭＳ Ｐゴシック" charset="0"/>
              </a:defRPr>
            </a:lvl2pPr>
            <a:lvl3pPr marL="1143000" indent="-228600" algn="l" rtl="0" eaLnBrk="1" fontAlgn="base" hangingPunct="1">
              <a:spcBef>
                <a:spcPct val="20000"/>
              </a:spcBef>
              <a:spcAft>
                <a:spcPct val="0"/>
              </a:spcAft>
              <a:buChar char="•"/>
              <a:defRPr sz="2400">
                <a:solidFill>
                  <a:srgbClr val="09366D"/>
                </a:solidFill>
                <a:latin typeface="+mn-lt"/>
                <a:ea typeface="ＭＳ Ｐゴシック" charset="0"/>
              </a:defRPr>
            </a:lvl3pPr>
            <a:lvl4pPr marL="1600200" indent="-228600" algn="l" rtl="0" eaLnBrk="1" fontAlgn="base" hangingPunct="1">
              <a:spcBef>
                <a:spcPct val="20000"/>
              </a:spcBef>
              <a:spcAft>
                <a:spcPct val="0"/>
              </a:spcAft>
              <a:buChar char="–"/>
              <a:defRPr sz="2000">
                <a:solidFill>
                  <a:srgbClr val="09366D"/>
                </a:solidFill>
                <a:latin typeface="+mn-lt"/>
                <a:ea typeface="ＭＳ Ｐゴシック" charset="0"/>
              </a:defRPr>
            </a:lvl4pPr>
            <a:lvl5pPr marL="2057400" indent="-228600" algn="l" rtl="0" eaLnBrk="1" fontAlgn="base" hangingPunct="1">
              <a:spcBef>
                <a:spcPct val="20000"/>
              </a:spcBef>
              <a:spcAft>
                <a:spcPct val="0"/>
              </a:spcAft>
              <a:buChar char="»"/>
              <a:defRPr sz="2000">
                <a:solidFill>
                  <a:srgbClr val="09366D"/>
                </a:solidFill>
                <a:latin typeface="+mn-lt"/>
                <a:ea typeface="ＭＳ Ｐゴシック" charset="0"/>
              </a:defRPr>
            </a:lvl5pPr>
            <a:lvl6pPr marL="2514600" indent="-228600" algn="l" rtl="0" eaLnBrk="1" fontAlgn="base" hangingPunct="1">
              <a:spcBef>
                <a:spcPct val="20000"/>
              </a:spcBef>
              <a:spcAft>
                <a:spcPct val="0"/>
              </a:spcAft>
              <a:buChar char="»"/>
              <a:defRPr sz="2000">
                <a:solidFill>
                  <a:srgbClr val="09366D"/>
                </a:solidFill>
                <a:latin typeface="+mn-lt"/>
              </a:defRPr>
            </a:lvl6pPr>
            <a:lvl7pPr marL="2971800" indent="-228600" algn="l" rtl="0" eaLnBrk="1" fontAlgn="base" hangingPunct="1">
              <a:spcBef>
                <a:spcPct val="20000"/>
              </a:spcBef>
              <a:spcAft>
                <a:spcPct val="0"/>
              </a:spcAft>
              <a:buChar char="»"/>
              <a:defRPr sz="2000">
                <a:solidFill>
                  <a:srgbClr val="09366D"/>
                </a:solidFill>
                <a:latin typeface="+mn-lt"/>
              </a:defRPr>
            </a:lvl7pPr>
            <a:lvl8pPr marL="3429000" indent="-228600" algn="l" rtl="0" eaLnBrk="1" fontAlgn="base" hangingPunct="1">
              <a:spcBef>
                <a:spcPct val="20000"/>
              </a:spcBef>
              <a:spcAft>
                <a:spcPct val="0"/>
              </a:spcAft>
              <a:buChar char="»"/>
              <a:defRPr sz="2000">
                <a:solidFill>
                  <a:srgbClr val="09366D"/>
                </a:solidFill>
                <a:latin typeface="+mn-lt"/>
              </a:defRPr>
            </a:lvl8pPr>
            <a:lvl9pPr marL="3886200" indent="-228600" algn="l" rtl="0" eaLnBrk="1" fontAlgn="base" hangingPunct="1">
              <a:spcBef>
                <a:spcPct val="20000"/>
              </a:spcBef>
              <a:spcAft>
                <a:spcPct val="0"/>
              </a:spcAft>
              <a:buChar char="»"/>
              <a:defRPr sz="2000">
                <a:solidFill>
                  <a:srgbClr val="09366D"/>
                </a:solidFill>
                <a:latin typeface="+mn-lt"/>
              </a:defRPr>
            </a:lvl9pPr>
          </a:lstStyle>
          <a:p>
            <a:pPr marL="0" indent="0" algn="ctr">
              <a:buFontTx/>
              <a:buNone/>
            </a:pP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J Heal, </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E Jimenez, SA Wells, </a:t>
            </a:r>
            <a:r>
              <a:rPr lang="en-US" sz="2400" b="1" dirty="0" smtClean="0">
                <a:ln w="1905"/>
                <a:solidFill>
                  <a:srgbClr val="008000"/>
                </a:solidFill>
                <a:effectLst>
                  <a:innerShdw blurRad="69850" dist="43180" dir="5400000">
                    <a:srgbClr val="000000">
                      <a:alpha val="65000"/>
                    </a:srgbClr>
                  </a:innerShdw>
                </a:effectLst>
                <a:latin typeface="Arial" charset="0"/>
              </a:rPr>
              <a:t>RB Freedman</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 </a:t>
            </a:r>
            <a:r>
              <a:rPr lang="en-US" sz="2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 Roemer</a:t>
            </a:r>
            <a:endParaRPr lang="en-US" sz="24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ndParaRPr>
          </a:p>
        </p:txBody>
      </p:sp>
      <p:sp>
        <p:nvSpPr>
          <p:cNvPr id="18" name="Rectangle 17"/>
          <p:cNvSpPr/>
          <p:nvPr/>
        </p:nvSpPr>
        <p:spPr>
          <a:xfrm>
            <a:off x="0" y="6021288"/>
            <a:ext cx="6876256" cy="830997"/>
          </a:xfrm>
          <a:prstGeom prst="rect">
            <a:avLst/>
          </a:prstGeom>
        </p:spPr>
        <p:txBody>
          <a:bodyPr wrap="square">
            <a:spAutoFit/>
          </a:bodyPr>
          <a:lstStyle/>
          <a:p>
            <a:r>
              <a:rPr lang="en-US" sz="1600" dirty="0" smtClean="0"/>
              <a:t>Jimenez-Roldan </a:t>
            </a:r>
            <a:r>
              <a:rPr lang="en-US" sz="1600" i="1" dirty="0" smtClean="0"/>
              <a:t>et al</a:t>
            </a:r>
            <a:r>
              <a:rPr lang="en-US" sz="1600" dirty="0" smtClean="0"/>
              <a:t>., submitted to Biophysical Journal, (2013)</a:t>
            </a:r>
          </a:p>
          <a:p>
            <a:r>
              <a:rPr lang="en-US" sz="1600" dirty="0" smtClean="0"/>
              <a:t>Heal </a:t>
            </a:r>
            <a:r>
              <a:rPr lang="en-US" sz="1600" i="1" dirty="0" smtClean="0"/>
              <a:t>et al., Bioinformatics </a:t>
            </a:r>
            <a:r>
              <a:rPr lang="en-US" sz="1600" b="1" dirty="0" smtClean="0"/>
              <a:t>28</a:t>
            </a:r>
            <a:r>
              <a:rPr lang="en-US" sz="1600" dirty="0" smtClean="0"/>
              <a:t> (3), 350-357 (2012)</a:t>
            </a:r>
          </a:p>
          <a:p>
            <a:r>
              <a:rPr lang="en-GB" sz="1600" dirty="0" smtClean="0"/>
              <a:t>Heal, </a:t>
            </a:r>
            <a:r>
              <a:rPr lang="en-GB" sz="1600" i="1" dirty="0" smtClean="0"/>
              <a:t>et al</a:t>
            </a:r>
            <a:r>
              <a:rPr lang="en-GB" sz="1600" dirty="0" smtClean="0"/>
              <a:t>., </a:t>
            </a:r>
            <a:r>
              <a:rPr lang="en-GB" sz="1600" dirty="0" err="1" smtClean="0"/>
              <a:t>Biophys</a:t>
            </a:r>
            <a:r>
              <a:rPr lang="en-GB" sz="1600" dirty="0" smtClean="0"/>
              <a:t> J. </a:t>
            </a:r>
            <a:r>
              <a:rPr lang="en-GB" sz="1600" b="1" dirty="0" smtClean="0"/>
              <a:t>108</a:t>
            </a:r>
            <a:r>
              <a:rPr lang="en-GB" sz="1600" dirty="0" smtClean="0"/>
              <a:t>, 1739-1746 (2015)</a:t>
            </a: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2276872"/>
            <a:ext cx="6120680" cy="85938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0" y="116632"/>
            <a:ext cx="7236296" cy="70609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Rigidity of </a:t>
            </a:r>
            <a:r>
              <a:rPr lang="en-US"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yPDI</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467544" y="3429000"/>
            <a:ext cx="4978896" cy="2448272"/>
          </a:xfrm>
        </p:spPr>
        <p:txBody>
          <a:bodyPr/>
          <a:lstStyle/>
          <a:p>
            <a:r>
              <a:rPr lang="en-US" sz="2800" dirty="0" smtClean="0"/>
              <a:t>4 domains </a:t>
            </a:r>
            <a:r>
              <a:rPr lang="en-US" sz="2800" b="1" dirty="0" smtClean="0"/>
              <a:t>a</a:t>
            </a:r>
            <a:r>
              <a:rPr lang="en-US" sz="2800" dirty="0" smtClean="0"/>
              <a:t>-</a:t>
            </a:r>
            <a:r>
              <a:rPr lang="en-US" sz="2800" b="1" dirty="0" smtClean="0"/>
              <a:t>b</a:t>
            </a:r>
            <a:r>
              <a:rPr lang="en-US" sz="2800" dirty="0" smtClean="0"/>
              <a:t>-</a:t>
            </a:r>
            <a:r>
              <a:rPr lang="en-US" sz="2800" b="1" dirty="0" smtClean="0"/>
              <a:t>b’</a:t>
            </a:r>
            <a:r>
              <a:rPr lang="en-US" sz="2800" dirty="0" smtClean="0"/>
              <a:t>-</a:t>
            </a:r>
            <a:r>
              <a:rPr lang="en-US" sz="2800" b="1" dirty="0" smtClean="0"/>
              <a:t>a’</a:t>
            </a:r>
            <a:r>
              <a:rPr lang="en-US" sz="2800" dirty="0" smtClean="0"/>
              <a:t> emerge including </a:t>
            </a:r>
            <a:r>
              <a:rPr lang="en-US" sz="2800" b="1" dirty="0" smtClean="0"/>
              <a:t>x</a:t>
            </a:r>
            <a:r>
              <a:rPr lang="en-US" sz="2800" dirty="0" smtClean="0"/>
              <a:t>-linker and </a:t>
            </a:r>
            <a:r>
              <a:rPr lang="en-US" sz="2800" b="1" dirty="0" smtClean="0"/>
              <a:t>c</a:t>
            </a:r>
            <a:r>
              <a:rPr lang="en-US" sz="2800" dirty="0" smtClean="0"/>
              <a:t>-terminal</a:t>
            </a:r>
          </a:p>
          <a:p>
            <a:r>
              <a:rPr lang="en-US" sz="2800" dirty="0" smtClean="0"/>
              <a:t>idea: </a:t>
            </a:r>
            <a:r>
              <a:rPr lang="en-US" sz="2800" dirty="0" smtClean="0">
                <a:solidFill>
                  <a:srgbClr val="C78627"/>
                </a:solidFill>
              </a:rPr>
              <a:t>coarse-grain </a:t>
            </a:r>
            <a:r>
              <a:rPr lang="en-US" sz="2800" dirty="0" smtClean="0"/>
              <a:t>by keeping rigid domains rigid!</a:t>
            </a:r>
            <a:endParaRPr lang="en-US" sz="2800" dirty="0"/>
          </a:p>
        </p:txBody>
      </p:sp>
      <p:pic>
        <p:nvPicPr>
          <p:cNvPr id="5" name="Content Placeholder 3" descr="FoldingBike.jpg"/>
          <p:cNvPicPr>
            <a:picLocks noChangeAspect="1"/>
          </p:cNvPicPr>
          <p:nvPr/>
        </p:nvPicPr>
        <p:blipFill rotWithShape="1">
          <a:blip r:embed="rId3" cstate="print">
            <a:clrChange>
              <a:clrFrom>
                <a:srgbClr val="FFFFFF"/>
              </a:clrFrom>
              <a:clrTo>
                <a:srgbClr val="FFFFFF">
                  <a:alpha val="0"/>
                </a:srgbClr>
              </a:clrTo>
            </a:clrChange>
          </a:blip>
          <a:srcRect l="57633" b="28569"/>
          <a:stretch/>
        </p:blipFill>
        <p:spPr bwMode="auto">
          <a:xfrm flipH="1">
            <a:off x="6228184" y="3861048"/>
            <a:ext cx="2088232" cy="19484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6" name="Content Placeholder 3" descr="FoldingBike.jpg"/>
          <p:cNvPicPr>
            <a:picLocks noChangeAspect="1"/>
          </p:cNvPicPr>
          <p:nvPr/>
        </p:nvPicPr>
        <p:blipFill rotWithShape="1">
          <a:blip r:embed="rId3" cstate="print">
            <a:clrChange>
              <a:clrFrom>
                <a:srgbClr val="FFFFFF"/>
              </a:clrFrom>
              <a:clrTo>
                <a:srgbClr val="FFFFFF">
                  <a:alpha val="0"/>
                </a:srgbClr>
              </a:clrTo>
            </a:clrChange>
          </a:blip>
          <a:srcRect r="34521"/>
          <a:stretch/>
        </p:blipFill>
        <p:spPr bwMode="auto">
          <a:xfrm flipH="1">
            <a:off x="5730677" y="620688"/>
            <a:ext cx="3413323" cy="3107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4" name="Content Placeholder 3" descr="fig-2B5E_RCD_long.png"/>
          <p:cNvPicPr>
            <a:picLocks noChangeAspect="1"/>
          </p:cNvPicPr>
          <p:nvPr/>
        </p:nvPicPr>
        <p:blipFill rotWithShape="1">
          <a:blip r:embed="rId4" cstate="print">
            <a:extLst>
              <a:ext uri="{28A0092B-C50C-407E-A947-70E740481C1C}">
                <a14:useLocalDpi xmlns:a14="http://schemas.microsoft.com/office/drawing/2010/main" xmlns="" val="0"/>
              </a:ext>
            </a:extLst>
          </a:blip>
          <a:srcRect t="1363" b="-13936"/>
          <a:stretch/>
        </p:blipFill>
        <p:spPr bwMode="auto">
          <a:xfrm>
            <a:off x="35496" y="1196752"/>
            <a:ext cx="6336704" cy="1270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
        <p:nvSpPr>
          <p:cNvPr id="8" name="Up Arrow 7"/>
          <p:cNvSpPr/>
          <p:nvPr/>
        </p:nvSpPr>
        <p:spPr>
          <a:xfrm rot="21085189">
            <a:off x="5244373" y="2065900"/>
            <a:ext cx="165500" cy="1303485"/>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344936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Up Arrow 11"/>
          <p:cNvSpPr/>
          <p:nvPr/>
        </p:nvSpPr>
        <p:spPr>
          <a:xfrm rot="10800000">
            <a:off x="6084167" y="3356992"/>
            <a:ext cx="429641" cy="1784346"/>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2058742"/>
            <a:ext cx="5015943" cy="70427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0" y="116632"/>
            <a:ext cx="7236296" cy="70609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meaning of </a:t>
            </a:r>
            <a:r>
              <a:rPr lang="en-US" i="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a:t>
            </a:r>
            <a:r>
              <a:rPr lang="en-US" baseline="-250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cut</a:t>
            </a:r>
            <a:endParaRPr lang="en-US" baseline="-25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179512" y="3284984"/>
            <a:ext cx="5266928" cy="2592288"/>
          </a:xfrm>
        </p:spPr>
        <p:txBody>
          <a:bodyPr/>
          <a:lstStyle/>
          <a:p>
            <a:r>
              <a:rPr lang="en-US" sz="2800" i="1" dirty="0" err="1" smtClean="0"/>
              <a:t>E</a:t>
            </a:r>
            <a:r>
              <a:rPr lang="en-US" sz="2800" baseline="-25000" dirty="0" err="1" smtClean="0"/>
              <a:t>cut</a:t>
            </a:r>
            <a:r>
              <a:rPr lang="en-US" sz="2800" dirty="0" smtClean="0"/>
              <a:t> measures H-bond energy</a:t>
            </a:r>
          </a:p>
          <a:p>
            <a:r>
              <a:rPr lang="en-US" sz="2800" dirty="0"/>
              <a:t>Lower </a:t>
            </a:r>
            <a:r>
              <a:rPr lang="en-US" sz="2800" i="1" dirty="0" err="1" smtClean="0"/>
              <a:t>E</a:t>
            </a:r>
            <a:r>
              <a:rPr lang="en-US" sz="2800" baseline="-25000" dirty="0" err="1" smtClean="0"/>
              <a:t>cut</a:t>
            </a:r>
            <a:r>
              <a:rPr lang="en-US" sz="2800" baseline="-25000" dirty="0" smtClean="0"/>
              <a:t> </a:t>
            </a:r>
            <a:r>
              <a:rPr lang="en-US" sz="2800" dirty="0" smtClean="0"/>
              <a:t>leads to bonds with shorter distances closed, bonds over larger distances open up</a:t>
            </a:r>
            <a:endParaRPr lang="en-US" sz="2800" dirty="0"/>
          </a:p>
        </p:txBody>
      </p:sp>
      <p:pic>
        <p:nvPicPr>
          <p:cNvPr id="4" name="Content Placeholder 3" descr="fig-2B5E_RCD_long.png"/>
          <p:cNvPicPr>
            <a:picLocks noChangeAspect="1"/>
          </p:cNvPicPr>
          <p:nvPr/>
        </p:nvPicPr>
        <p:blipFill rotWithShape="1">
          <a:blip r:embed="rId4" cstate="print">
            <a:extLst>
              <a:ext uri="{28A0092B-C50C-407E-A947-70E740481C1C}">
                <a14:useLocalDpi xmlns:a14="http://schemas.microsoft.com/office/drawing/2010/main" xmlns="" val="0"/>
              </a:ext>
            </a:extLst>
          </a:blip>
          <a:srcRect t="1363" b="-13936"/>
          <a:stretch/>
        </p:blipFill>
        <p:spPr bwMode="auto">
          <a:xfrm>
            <a:off x="107504" y="1052736"/>
            <a:ext cx="5192976" cy="104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9" name="Picture 8"/>
          <p:cNvPicPr>
            <a:picLocks noChangeAspect="1"/>
          </p:cNvPicPr>
          <p:nvPr/>
        </p:nvPicPr>
        <p:blipFill>
          <a:blip r:embed="rId5" cstate="print">
            <a:clrChange>
              <a:clrFrom>
                <a:srgbClr val="FFFFFF"/>
              </a:clrFrom>
              <a:clrTo>
                <a:srgbClr val="FFFFFF">
                  <a:alpha val="0"/>
                </a:srgbClr>
              </a:clrTo>
            </a:clrChange>
          </a:blip>
          <a:stretch>
            <a:fillRect/>
          </a:stretch>
        </p:blipFill>
        <p:spPr>
          <a:xfrm>
            <a:off x="5508104" y="2996952"/>
            <a:ext cx="3554057" cy="2777108"/>
          </a:xfrm>
          <a:prstGeom prst="rect">
            <a:avLst/>
          </a:prstGeom>
        </p:spPr>
      </p:pic>
      <p:sp>
        <p:nvSpPr>
          <p:cNvPr id="13" name="Up Arrow 12"/>
          <p:cNvSpPr/>
          <p:nvPr/>
        </p:nvSpPr>
        <p:spPr>
          <a:xfrm rot="9822984">
            <a:off x="6774678" y="1808999"/>
            <a:ext cx="158429" cy="2893486"/>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Up Arrow 13"/>
          <p:cNvSpPr/>
          <p:nvPr/>
        </p:nvSpPr>
        <p:spPr>
          <a:xfrm rot="10800000">
            <a:off x="7812360" y="2780928"/>
            <a:ext cx="144014" cy="1424306"/>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xmlns="" val="3048241569"/>
              </p:ext>
            </p:extLst>
          </p:nvPr>
        </p:nvGraphicFramePr>
        <p:xfrm>
          <a:off x="6295032" y="2564904"/>
          <a:ext cx="2848968" cy="403595"/>
        </p:xfrm>
        <a:graphic>
          <a:graphicData uri="http://schemas.openxmlformats.org/presentationml/2006/ole">
            <p:oleObj spid="_x0000_s3079" name="Equation" r:id="rId6" imgW="1691280" imgH="228240" progId="Equation.DSMT4">
              <p:embed/>
            </p:oleObj>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xmlns="" val="701975015"/>
              </p:ext>
            </p:extLst>
          </p:nvPr>
        </p:nvGraphicFramePr>
        <p:xfrm>
          <a:off x="5652120" y="1484784"/>
          <a:ext cx="2705001" cy="411151"/>
        </p:xfrm>
        <a:graphic>
          <a:graphicData uri="http://schemas.openxmlformats.org/presentationml/2006/ole">
            <p:oleObj spid="_x0000_s3080" name="Equation" r:id="rId7" imgW="1572480" imgH="228240" progId="Equation.DSMT4">
              <p:embed/>
            </p:oleObj>
          </a:graphicData>
        </a:graphic>
      </p:graphicFrame>
    </p:spTree>
    <p:extLst>
      <p:ext uri="{BB962C8B-B14F-4D97-AF65-F5344CB8AC3E}">
        <p14:creationId xmlns:p14="http://schemas.microsoft.com/office/powerpoint/2010/main" xmlns="" val="25838854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822960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Normal mode analysis</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p:txBody>
          <a:bodyPr/>
          <a:lstStyle/>
          <a:p>
            <a:r>
              <a:rPr lang="en-GB" sz="2800" dirty="0" smtClean="0"/>
              <a:t>all-atom elastic network model can reproduce the shape of the low-frequency part of the density of states</a:t>
            </a:r>
          </a:p>
          <a:p>
            <a:r>
              <a:rPr lang="en-GB" sz="2800" dirty="0" smtClean="0"/>
              <a:t>assume equal springs</a:t>
            </a:r>
          </a:p>
          <a:p>
            <a:endParaRPr lang="en-GB" sz="2800" dirty="0" smtClean="0"/>
          </a:p>
          <a:p>
            <a:r>
              <a:rPr lang="en-GB" sz="2800" dirty="0" smtClean="0"/>
              <a:t>compute </a:t>
            </a:r>
            <a:r>
              <a:rPr lang="en-GB" sz="2800" i="1" dirty="0" smtClean="0">
                <a:solidFill>
                  <a:srgbClr val="FF6600"/>
                </a:solidFill>
              </a:rPr>
              <a:t>normal modes</a:t>
            </a:r>
            <a:r>
              <a:rPr lang="en-GB" sz="2800" dirty="0" smtClean="0"/>
              <a:t>, i.e. directions of </a:t>
            </a:r>
            <a:r>
              <a:rPr lang="en-GB" sz="2800" dirty="0" smtClean="0">
                <a:solidFill>
                  <a:srgbClr val="FF0000"/>
                </a:solidFill>
              </a:rPr>
              <a:t>possible movement </a:t>
            </a:r>
          </a:p>
          <a:p>
            <a:r>
              <a:rPr lang="en-GB" sz="2800" dirty="0" smtClean="0"/>
              <a:t>lowest frequency modes most important</a:t>
            </a:r>
          </a:p>
          <a:p>
            <a:pPr marL="0" indent="0">
              <a:buNone/>
            </a:pPr>
            <a:r>
              <a:rPr lang="en-GB" sz="2000" dirty="0" smtClean="0"/>
              <a:t>    (but not modes 1-6, just translation and rotations in 3D)</a:t>
            </a:r>
            <a:endParaRPr lang="en-US" sz="2000" dirty="0"/>
          </a:p>
        </p:txBody>
      </p:sp>
      <p:graphicFrame>
        <p:nvGraphicFramePr>
          <p:cNvPr id="6" name="Object 5"/>
          <p:cNvGraphicFramePr>
            <a:graphicFrameLocks noChangeAspect="1"/>
          </p:cNvGraphicFramePr>
          <p:nvPr/>
        </p:nvGraphicFramePr>
        <p:xfrm>
          <a:off x="4499992" y="2924944"/>
          <a:ext cx="3240360" cy="965877"/>
        </p:xfrm>
        <a:graphic>
          <a:graphicData uri="http://schemas.openxmlformats.org/presentationml/2006/ole">
            <p:oleObj spid="_x0000_s1048" name="Equation" r:id="rId3" imgW="1320616" imgH="393539" progId="Equation.DSMT4">
              <p:embed/>
            </p:oleObj>
          </a:graphicData>
        </a:graphic>
      </p:graphicFrame>
      <p:sp>
        <p:nvSpPr>
          <p:cNvPr id="4" name="Rectangle 3"/>
          <p:cNvSpPr/>
          <p:nvPr/>
        </p:nvSpPr>
        <p:spPr>
          <a:xfrm>
            <a:off x="539552" y="6021288"/>
            <a:ext cx="5356274" cy="646331"/>
          </a:xfrm>
          <a:prstGeom prst="rect">
            <a:avLst/>
          </a:prstGeom>
        </p:spPr>
        <p:txBody>
          <a:bodyPr wrap="square">
            <a:spAutoFit/>
          </a:bodyPr>
          <a:lstStyle/>
          <a:p>
            <a:r>
              <a:rPr lang="en-US" sz="1200" dirty="0" err="1" smtClean="0">
                <a:solidFill>
                  <a:prstClr val="black"/>
                </a:solidFill>
                <a:latin typeface="Helvetica"/>
              </a:rPr>
              <a:t>Suhre</a:t>
            </a:r>
            <a:r>
              <a:rPr lang="en-US" sz="1200" dirty="0">
                <a:solidFill>
                  <a:prstClr val="black"/>
                </a:solidFill>
                <a:latin typeface="Helvetica"/>
              </a:rPr>
              <a:t>, K. &amp; </a:t>
            </a:r>
            <a:r>
              <a:rPr lang="en-US" sz="1200" dirty="0" err="1">
                <a:solidFill>
                  <a:prstClr val="black"/>
                </a:solidFill>
                <a:latin typeface="Helvetica"/>
              </a:rPr>
              <a:t>Sanejouand</a:t>
            </a:r>
            <a:r>
              <a:rPr lang="en-US" sz="1200" dirty="0">
                <a:solidFill>
                  <a:prstClr val="black"/>
                </a:solidFill>
                <a:latin typeface="Helvetica"/>
              </a:rPr>
              <a:t>, Y.-H. </a:t>
            </a:r>
            <a:r>
              <a:rPr lang="en-US" sz="1200" dirty="0" err="1">
                <a:solidFill>
                  <a:prstClr val="black"/>
                </a:solidFill>
                <a:latin typeface="Helvetica"/>
              </a:rPr>
              <a:t>ElNemo</a:t>
            </a:r>
            <a:r>
              <a:rPr lang="en-US" sz="1200" dirty="0">
                <a:solidFill>
                  <a:prstClr val="black"/>
                </a:solidFill>
                <a:latin typeface="Helvetica"/>
              </a:rPr>
              <a:t>: a normal mode web server for protein movement analysis and the generation of templates for molecular </a:t>
            </a:r>
            <a:r>
              <a:rPr lang="en-US" sz="1200" dirty="0" smtClean="0">
                <a:solidFill>
                  <a:prstClr val="black"/>
                </a:solidFill>
                <a:latin typeface="Helvetica"/>
              </a:rPr>
              <a:t>replacement. </a:t>
            </a:r>
            <a:r>
              <a:rPr lang="en-US" sz="1200" i="1" dirty="0">
                <a:solidFill>
                  <a:prstClr val="black"/>
                </a:solidFill>
                <a:latin typeface="Helvetica"/>
              </a:rPr>
              <a:t>Nucleic Acids Research</a:t>
            </a:r>
            <a:r>
              <a:rPr lang="en-US" sz="1200" dirty="0">
                <a:solidFill>
                  <a:prstClr val="black"/>
                </a:solidFill>
                <a:latin typeface="Helvetica"/>
              </a:rPr>
              <a:t> </a:t>
            </a:r>
            <a:r>
              <a:rPr lang="en-US" sz="1200" b="1" dirty="0">
                <a:solidFill>
                  <a:prstClr val="black"/>
                </a:solidFill>
                <a:latin typeface="Helvetica"/>
              </a:rPr>
              <a:t>32,</a:t>
            </a:r>
            <a:r>
              <a:rPr lang="en-US" sz="1200" dirty="0">
                <a:solidFill>
                  <a:prstClr val="black"/>
                </a:solidFill>
                <a:latin typeface="Helvetica"/>
              </a:rPr>
              <a:t> W610–W614 (2004).</a:t>
            </a:r>
            <a:endParaRPr lang="en-US" dirty="0"/>
          </a:p>
        </p:txBody>
      </p:sp>
      <p:sp>
        <p:nvSpPr>
          <p:cNvPr id="7" name="Rectangle 6"/>
          <p:cNvSpPr/>
          <p:nvPr/>
        </p:nvSpPr>
        <p:spPr>
          <a:xfrm>
            <a:off x="251520" y="980728"/>
            <a:ext cx="3582144" cy="276999"/>
          </a:xfrm>
          <a:prstGeom prst="rect">
            <a:avLst/>
          </a:prstGeom>
        </p:spPr>
        <p:txBody>
          <a:bodyPr wrap="square">
            <a:spAutoFit/>
          </a:bodyPr>
          <a:lstStyle/>
          <a:p>
            <a:r>
              <a:rPr lang="en-US" sz="1200" dirty="0">
                <a:solidFill>
                  <a:prstClr val="black"/>
                </a:solidFill>
                <a:latin typeface="Helvetica"/>
              </a:rPr>
              <a:t>[</a:t>
            </a:r>
            <a:r>
              <a:rPr lang="en-US" sz="1200" dirty="0" err="1" smtClean="0">
                <a:solidFill>
                  <a:prstClr val="black"/>
                </a:solidFill>
                <a:latin typeface="Helvetica"/>
              </a:rPr>
              <a:t>Suhre</a:t>
            </a:r>
            <a:r>
              <a:rPr lang="en-US" sz="1200" dirty="0" smtClean="0">
                <a:solidFill>
                  <a:prstClr val="black"/>
                </a:solidFill>
                <a:latin typeface="Helvetica"/>
              </a:rPr>
              <a:t>, et al., </a:t>
            </a:r>
            <a:r>
              <a:rPr lang="en-US" sz="1200" i="1" dirty="0" err="1" smtClean="0">
                <a:solidFill>
                  <a:prstClr val="black"/>
                </a:solidFill>
                <a:latin typeface="Helvetica"/>
              </a:rPr>
              <a:t>Acta</a:t>
            </a:r>
            <a:r>
              <a:rPr lang="en-US" sz="1200" i="1" dirty="0" smtClean="0">
                <a:solidFill>
                  <a:prstClr val="black"/>
                </a:solidFill>
                <a:latin typeface="Helvetica"/>
              </a:rPr>
              <a:t> </a:t>
            </a:r>
            <a:r>
              <a:rPr lang="en-US" sz="1200" i="1" dirty="0" err="1">
                <a:solidFill>
                  <a:prstClr val="black"/>
                </a:solidFill>
                <a:latin typeface="Helvetica"/>
              </a:rPr>
              <a:t>Cryst</a:t>
            </a:r>
            <a:r>
              <a:rPr lang="en-US" sz="1200" i="1" dirty="0">
                <a:solidFill>
                  <a:prstClr val="black"/>
                </a:solidFill>
                <a:latin typeface="Helvetica"/>
              </a:rPr>
              <a:t> D</a:t>
            </a:r>
            <a:r>
              <a:rPr lang="en-US" sz="1200" dirty="0">
                <a:solidFill>
                  <a:prstClr val="black"/>
                </a:solidFill>
                <a:latin typeface="Helvetica"/>
              </a:rPr>
              <a:t> </a:t>
            </a:r>
            <a:r>
              <a:rPr lang="en-US" sz="1200" b="1" dirty="0">
                <a:solidFill>
                  <a:prstClr val="black"/>
                </a:solidFill>
                <a:latin typeface="Helvetica"/>
              </a:rPr>
              <a:t>60,</a:t>
            </a:r>
            <a:r>
              <a:rPr lang="en-US" sz="1200" dirty="0">
                <a:solidFill>
                  <a:prstClr val="black"/>
                </a:solidFill>
                <a:latin typeface="Helvetica"/>
              </a:rPr>
              <a:t> 796–799 (2004</a:t>
            </a:r>
            <a:r>
              <a:rPr lang="en-US" sz="1200" dirty="0" smtClean="0">
                <a:solidFill>
                  <a:prstClr val="black"/>
                </a:solidFill>
                <a:latin typeface="Helvetica"/>
              </a:rPr>
              <a:t>)]</a:t>
            </a:r>
            <a:endParaRPr lang="en-US" dirty="0"/>
          </a:p>
        </p:txBody>
      </p:sp>
      <p:pic>
        <p:nvPicPr>
          <p:cNvPr id="8" name="Picture 7" descr="figure1_MethodsDiagram.eps"/>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29018" t="17597" r="37119" b="56240"/>
          <a:stretch/>
        </p:blipFill>
        <p:spPr>
          <a:xfrm>
            <a:off x="6344023" y="116632"/>
            <a:ext cx="2692473" cy="1440160"/>
          </a:xfrm>
          <a:prstGeom prst="rect">
            <a:avLst/>
          </a:prstGeom>
        </p:spPr>
      </p:pic>
    </p:spTree>
    <p:extLst>
      <p:ext uri="{BB962C8B-B14F-4D97-AF65-F5344CB8AC3E}">
        <p14:creationId xmlns:p14="http://schemas.microsoft.com/office/powerpoint/2010/main" xmlns="" val="33712724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 1"/>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506" t="14425" r="6929" b="6468"/>
          <a:stretch/>
        </p:blipFill>
        <p:spPr bwMode="auto">
          <a:xfrm>
            <a:off x="4343810" y="2492896"/>
            <a:ext cx="4800190" cy="324036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323528" y="0"/>
            <a:ext cx="8245424"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GB"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FRODA: moving around</a:t>
            </a:r>
            <a:endParaRPr lang="en-GB"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251520" y="1600200"/>
            <a:ext cx="4248472" cy="4525963"/>
          </a:xfrm>
        </p:spPr>
        <p:txBody>
          <a:bodyPr/>
          <a:lstStyle/>
          <a:p>
            <a:pPr>
              <a:buNone/>
            </a:pPr>
            <a:r>
              <a:rPr lang="en-GB" sz="2800" dirty="0" smtClean="0"/>
              <a:t>FRODA: uses NMA input and then</a:t>
            </a:r>
          </a:p>
          <a:p>
            <a:r>
              <a:rPr lang="en-GB" sz="2800" dirty="0" smtClean="0"/>
              <a:t>moves small step along direction of normal mode </a:t>
            </a:r>
            <a:r>
              <a:rPr lang="en-GB" sz="2800" i="1" dirty="0" smtClean="0"/>
              <a:t>m</a:t>
            </a:r>
          </a:p>
          <a:p>
            <a:r>
              <a:rPr lang="en-GB" sz="2800" dirty="0" smtClean="0"/>
              <a:t>avoids steric clashes</a:t>
            </a:r>
          </a:p>
          <a:p>
            <a:r>
              <a:rPr lang="en-GB" sz="2800" dirty="0" smtClean="0"/>
              <a:t>gives picture where movement might lead to</a:t>
            </a:r>
          </a:p>
          <a:p>
            <a:endParaRPr lang="en-GB" sz="2800" i="1" dirty="0"/>
          </a:p>
        </p:txBody>
      </p:sp>
      <p:sp>
        <p:nvSpPr>
          <p:cNvPr id="5" name="TextBox 4"/>
          <p:cNvSpPr txBox="1"/>
          <p:nvPr/>
        </p:nvSpPr>
        <p:spPr>
          <a:xfrm>
            <a:off x="4932040" y="1988840"/>
            <a:ext cx="3960440" cy="369332"/>
          </a:xfrm>
          <a:prstGeom prst="rect">
            <a:avLst/>
          </a:prstGeom>
          <a:noFill/>
        </p:spPr>
        <p:txBody>
          <a:bodyPr wrap="square" rtlCol="0">
            <a:spAutoFit/>
          </a:bodyPr>
          <a:lstStyle/>
          <a:p>
            <a:r>
              <a:rPr lang="en-GB" dirty="0" smtClean="0"/>
              <a:t>PDI: 2B5E lowest modes</a:t>
            </a:r>
            <a:endParaRPr lang="en-GB" dirty="0"/>
          </a:p>
        </p:txBody>
      </p:sp>
      <p:sp>
        <p:nvSpPr>
          <p:cNvPr id="6" name="TextBox 5"/>
          <p:cNvSpPr txBox="1"/>
          <p:nvPr/>
        </p:nvSpPr>
        <p:spPr>
          <a:xfrm>
            <a:off x="7884368" y="4941168"/>
            <a:ext cx="936104" cy="369332"/>
          </a:xfrm>
          <a:prstGeom prst="rect">
            <a:avLst/>
          </a:prstGeom>
          <a:noFill/>
        </p:spPr>
        <p:txBody>
          <a:bodyPr wrap="square" rtlCol="0">
            <a:spAutoFit/>
          </a:bodyPr>
          <a:lstStyle/>
          <a:p>
            <a:r>
              <a:rPr lang="en-GB" dirty="0" smtClean="0"/>
              <a:t>closing</a:t>
            </a:r>
            <a:endParaRPr lang="en-GB" dirty="0"/>
          </a:p>
        </p:txBody>
      </p:sp>
      <p:sp>
        <p:nvSpPr>
          <p:cNvPr id="7" name="TextBox 6"/>
          <p:cNvSpPr txBox="1"/>
          <p:nvPr/>
        </p:nvSpPr>
        <p:spPr>
          <a:xfrm>
            <a:off x="4932040" y="4941168"/>
            <a:ext cx="1080120" cy="369332"/>
          </a:xfrm>
          <a:prstGeom prst="rect">
            <a:avLst/>
          </a:prstGeom>
          <a:noFill/>
        </p:spPr>
        <p:txBody>
          <a:bodyPr wrap="square" rtlCol="0">
            <a:spAutoFit/>
          </a:bodyPr>
          <a:lstStyle/>
          <a:p>
            <a:r>
              <a:rPr lang="en-GB" dirty="0" smtClean="0"/>
              <a:t>opening</a:t>
            </a:r>
            <a:endParaRPr lang="en-GB" dirty="0"/>
          </a:p>
        </p:txBody>
      </p:sp>
      <p:sp>
        <p:nvSpPr>
          <p:cNvPr id="8" name="Rectangle 7"/>
          <p:cNvSpPr/>
          <p:nvPr/>
        </p:nvSpPr>
        <p:spPr>
          <a:xfrm>
            <a:off x="467544" y="980728"/>
            <a:ext cx="5688632" cy="461665"/>
          </a:xfrm>
          <a:prstGeom prst="rect">
            <a:avLst/>
          </a:prstGeom>
        </p:spPr>
        <p:txBody>
          <a:bodyPr wrap="square">
            <a:spAutoFit/>
          </a:bodyPr>
          <a:lstStyle/>
          <a:p>
            <a:r>
              <a:rPr lang="en-US" sz="1200" dirty="0">
                <a:solidFill>
                  <a:prstClr val="black"/>
                </a:solidFill>
                <a:latin typeface="Helvetica"/>
              </a:rPr>
              <a:t>[</a:t>
            </a:r>
            <a:r>
              <a:rPr lang="en-US" sz="1200" dirty="0" smtClean="0">
                <a:solidFill>
                  <a:srgbClr val="3366FF"/>
                </a:solidFill>
                <a:latin typeface="Helvetica"/>
              </a:rPr>
              <a:t>Wells</a:t>
            </a:r>
            <a:r>
              <a:rPr lang="en-US" sz="1200" dirty="0">
                <a:solidFill>
                  <a:srgbClr val="3366FF"/>
                </a:solidFill>
                <a:latin typeface="Helvetica"/>
              </a:rPr>
              <a:t>, S.</a:t>
            </a:r>
            <a:r>
              <a:rPr lang="en-US" sz="1200" dirty="0">
                <a:solidFill>
                  <a:prstClr val="black"/>
                </a:solidFill>
                <a:latin typeface="Helvetica"/>
              </a:rPr>
              <a:t>, </a:t>
            </a:r>
            <a:r>
              <a:rPr lang="en-US" sz="1200" dirty="0" err="1">
                <a:solidFill>
                  <a:prstClr val="black"/>
                </a:solidFill>
                <a:latin typeface="Helvetica"/>
              </a:rPr>
              <a:t>Menor</a:t>
            </a:r>
            <a:r>
              <a:rPr lang="en-US" sz="1200" dirty="0">
                <a:solidFill>
                  <a:prstClr val="black"/>
                </a:solidFill>
                <a:latin typeface="Helvetica"/>
              </a:rPr>
              <a:t>, S., </a:t>
            </a:r>
            <a:r>
              <a:rPr lang="en-US" sz="1200" dirty="0" err="1">
                <a:solidFill>
                  <a:prstClr val="black"/>
                </a:solidFill>
                <a:latin typeface="Helvetica"/>
              </a:rPr>
              <a:t>Hespenheide</a:t>
            </a:r>
            <a:r>
              <a:rPr lang="en-US" sz="1200" dirty="0">
                <a:solidFill>
                  <a:prstClr val="black"/>
                </a:solidFill>
                <a:latin typeface="Helvetica"/>
              </a:rPr>
              <a:t>, B. &amp; Thorpe, M. F. Constrained geometric simulation of diffusive motion in proteins. </a:t>
            </a:r>
            <a:r>
              <a:rPr lang="en-US" sz="1200" i="1" dirty="0" err="1">
                <a:solidFill>
                  <a:prstClr val="black"/>
                </a:solidFill>
                <a:latin typeface="Helvetica"/>
              </a:rPr>
              <a:t>Phys</a:t>
            </a:r>
            <a:r>
              <a:rPr lang="en-US" sz="1200" i="1" dirty="0">
                <a:solidFill>
                  <a:prstClr val="black"/>
                </a:solidFill>
                <a:latin typeface="Helvetica"/>
              </a:rPr>
              <a:t> </a:t>
            </a:r>
            <a:r>
              <a:rPr lang="en-US" sz="1200" i="1" dirty="0" err="1">
                <a:solidFill>
                  <a:prstClr val="black"/>
                </a:solidFill>
                <a:latin typeface="Helvetica"/>
              </a:rPr>
              <a:t>Biol</a:t>
            </a:r>
            <a:r>
              <a:rPr lang="en-US" sz="1200" dirty="0">
                <a:solidFill>
                  <a:prstClr val="black"/>
                </a:solidFill>
                <a:latin typeface="Helvetica"/>
              </a:rPr>
              <a:t> </a:t>
            </a:r>
            <a:r>
              <a:rPr lang="en-US" sz="1200" b="1" dirty="0">
                <a:solidFill>
                  <a:prstClr val="black"/>
                </a:solidFill>
                <a:latin typeface="Helvetica"/>
              </a:rPr>
              <a:t>2,</a:t>
            </a:r>
            <a:r>
              <a:rPr lang="en-US" sz="1200" dirty="0">
                <a:solidFill>
                  <a:prstClr val="black"/>
                </a:solidFill>
                <a:latin typeface="Helvetica"/>
              </a:rPr>
              <a:t> S127–S136 (2005</a:t>
            </a:r>
            <a:r>
              <a:rPr lang="en-US" sz="1200" dirty="0" smtClean="0">
                <a:solidFill>
                  <a:prstClr val="black"/>
                </a:solidFill>
                <a:latin typeface="Helvetica"/>
              </a:rPr>
              <a:t>)]</a:t>
            </a:r>
            <a:endParaRPr lang="en-US" dirty="0"/>
          </a:p>
        </p:txBody>
      </p:sp>
      <p:sp>
        <p:nvSpPr>
          <p:cNvPr id="10" name="TextBox 9"/>
          <p:cNvSpPr txBox="1"/>
          <p:nvPr/>
        </p:nvSpPr>
        <p:spPr>
          <a:xfrm>
            <a:off x="7380312" y="2780928"/>
            <a:ext cx="1152128" cy="646331"/>
          </a:xfrm>
          <a:prstGeom prst="rect">
            <a:avLst/>
          </a:prstGeom>
          <a:gradFill>
            <a:gsLst>
              <a:gs pos="0">
                <a:srgbClr val="FFEFD1"/>
              </a:gs>
              <a:gs pos="64999">
                <a:srgbClr val="F0EBD5"/>
              </a:gs>
              <a:gs pos="100000">
                <a:srgbClr val="D1C39F"/>
              </a:gs>
            </a:gsLst>
            <a:lin ang="5400000" scaled="0"/>
          </a:gradFill>
        </p:spPr>
        <p:txBody>
          <a:bodyPr wrap="square" rtlCol="0">
            <a:spAutoFit/>
          </a:bodyPr>
          <a:lstStyle/>
          <a:p>
            <a:r>
              <a:rPr lang="en-GB" dirty="0" err="1" smtClean="0"/>
              <a:t>Cys</a:t>
            </a:r>
            <a:r>
              <a:rPr lang="en-GB" dirty="0" smtClean="0"/>
              <a:t>(61)-</a:t>
            </a:r>
            <a:r>
              <a:rPr lang="en-GB" dirty="0" err="1" smtClean="0"/>
              <a:t>Cys</a:t>
            </a:r>
            <a:r>
              <a:rPr lang="en-GB" dirty="0" smtClean="0"/>
              <a:t>(406)</a:t>
            </a:r>
            <a:endParaRPr lang="en-GB" dirty="0"/>
          </a:p>
        </p:txBody>
      </p:sp>
      <p:pic>
        <p:nvPicPr>
          <p:cNvPr id="11" name="Picture 10" descr="figure1_MethodsDiagram.eps"/>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72330" t="17597" r="6408" b="18704"/>
          <a:stretch/>
        </p:blipFill>
        <p:spPr>
          <a:xfrm>
            <a:off x="7740352" y="188640"/>
            <a:ext cx="1041544" cy="216024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229600" cy="850106"/>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Flexibility approach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 name="Picture 4" descr="figure1_MethodsDiagram.eps"/>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4606" t="14185" r="4836" b="15700"/>
          <a:stretch/>
        </p:blipFill>
        <p:spPr>
          <a:xfrm>
            <a:off x="467544" y="1268760"/>
            <a:ext cx="8280625" cy="4438625"/>
          </a:xfrm>
          <a:prstGeom prst="rect">
            <a:avLst/>
          </a:prstGeom>
        </p:spPr>
      </p:pic>
      <p:sp>
        <p:nvSpPr>
          <p:cNvPr id="6" name="TextBox 5"/>
          <p:cNvSpPr txBox="1"/>
          <p:nvPr/>
        </p:nvSpPr>
        <p:spPr>
          <a:xfrm>
            <a:off x="6876256" y="404664"/>
            <a:ext cx="1080120" cy="369332"/>
          </a:xfrm>
          <a:prstGeom prst="rect">
            <a:avLst/>
          </a:prstGeom>
          <a:solidFill>
            <a:srgbClr val="FFC000"/>
          </a:solidFill>
        </p:spPr>
        <p:txBody>
          <a:bodyPr wrap="square" rtlCol="0">
            <a:spAutoFit/>
          </a:bodyPr>
          <a:lstStyle/>
          <a:p>
            <a:pPr algn="ctr"/>
            <a:r>
              <a:rPr lang="en-GB" dirty="0" smtClean="0"/>
              <a:t>flex</a:t>
            </a:r>
            <a:endParaRPr lang="en-GB" dirty="0"/>
          </a:p>
        </p:txBody>
      </p:sp>
    </p:spTree>
    <p:extLst>
      <p:ext uri="{BB962C8B-B14F-4D97-AF65-F5344CB8AC3E}">
        <p14:creationId xmlns:p14="http://schemas.microsoft.com/office/powerpoint/2010/main" xmlns="" val="1053838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12968"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FIRST+ElNemo+FRODA</a:t>
            </a:r>
            <a:r>
              <a:rPr lang="en-GB"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[hours]</a:t>
            </a:r>
            <a:endParaRPr lang="en-GB"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P 1"/>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506" t="14425" r="6929" b="6468"/>
          <a:stretch/>
        </p:blipFill>
        <p:spPr bwMode="auto">
          <a:xfrm>
            <a:off x="2850418" y="1628800"/>
            <a:ext cx="6293582" cy="4248472"/>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3707904" y="4869160"/>
            <a:ext cx="1080120" cy="369332"/>
          </a:xfrm>
          <a:prstGeom prst="rect">
            <a:avLst/>
          </a:prstGeom>
          <a:noFill/>
        </p:spPr>
        <p:txBody>
          <a:bodyPr wrap="square" rtlCol="0">
            <a:spAutoFit/>
          </a:bodyPr>
          <a:lstStyle/>
          <a:p>
            <a:r>
              <a:rPr lang="en-GB" dirty="0" smtClean="0"/>
              <a:t>opening</a:t>
            </a:r>
            <a:endParaRPr lang="en-GB" dirty="0"/>
          </a:p>
        </p:txBody>
      </p:sp>
      <p:sp>
        <p:nvSpPr>
          <p:cNvPr id="5" name="Right Arrow 4"/>
          <p:cNvSpPr/>
          <p:nvPr/>
        </p:nvSpPr>
        <p:spPr>
          <a:xfrm rot="21046900">
            <a:off x="2401588" y="5001215"/>
            <a:ext cx="4363765" cy="2248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7740352" y="4869160"/>
            <a:ext cx="936104" cy="369332"/>
          </a:xfrm>
          <a:prstGeom prst="rect">
            <a:avLst/>
          </a:prstGeom>
          <a:noFill/>
        </p:spPr>
        <p:txBody>
          <a:bodyPr wrap="square" rtlCol="0">
            <a:spAutoFit/>
          </a:bodyPr>
          <a:lstStyle/>
          <a:p>
            <a:r>
              <a:rPr lang="en-GB" dirty="0" smtClean="0"/>
              <a:t>closing</a:t>
            </a:r>
            <a:endParaRPr lang="en-GB" dirty="0"/>
          </a:p>
        </p:txBody>
      </p:sp>
      <p:sp>
        <p:nvSpPr>
          <p:cNvPr id="8" name="Left Brace 7"/>
          <p:cNvSpPr/>
          <p:nvPr/>
        </p:nvSpPr>
        <p:spPr>
          <a:xfrm>
            <a:off x="2195736" y="1844824"/>
            <a:ext cx="720080" cy="2880320"/>
          </a:xfrm>
          <a:prstGeom prst="leftBrace">
            <a:avLst/>
          </a:prstGeom>
          <a:ln w="38100">
            <a:solidFill>
              <a:srgbClr val="3399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TextBox 8"/>
          <p:cNvSpPr txBox="1"/>
          <p:nvPr/>
        </p:nvSpPr>
        <p:spPr>
          <a:xfrm>
            <a:off x="467544" y="2636912"/>
            <a:ext cx="1656184" cy="1200329"/>
          </a:xfrm>
          <a:prstGeom prst="rect">
            <a:avLst/>
          </a:prstGeom>
          <a:noFill/>
        </p:spPr>
        <p:txBody>
          <a:bodyPr wrap="square" rtlCol="0">
            <a:spAutoFit/>
          </a:bodyPr>
          <a:lstStyle/>
          <a:p>
            <a:r>
              <a:rPr lang="en-GB" sz="2400" dirty="0" smtClean="0">
                <a:solidFill>
                  <a:srgbClr val="00B0F0"/>
                </a:solidFill>
              </a:rPr>
              <a:t>range of possible movement</a:t>
            </a:r>
            <a:endParaRPr lang="en-GB" sz="2400" dirty="0">
              <a:solidFill>
                <a:srgbClr val="00B0F0"/>
              </a:solidFill>
            </a:endParaRPr>
          </a:p>
        </p:txBody>
      </p:sp>
      <p:sp>
        <p:nvSpPr>
          <p:cNvPr id="10" name="TextBox 9"/>
          <p:cNvSpPr txBox="1"/>
          <p:nvPr/>
        </p:nvSpPr>
        <p:spPr>
          <a:xfrm>
            <a:off x="1259632" y="5517232"/>
            <a:ext cx="2232248" cy="369332"/>
          </a:xfrm>
          <a:prstGeom prst="rect">
            <a:avLst/>
          </a:prstGeom>
          <a:noFill/>
        </p:spPr>
        <p:txBody>
          <a:bodyPr wrap="square" rtlCol="0">
            <a:spAutoFit/>
          </a:bodyPr>
          <a:lstStyle/>
          <a:p>
            <a:r>
              <a:rPr lang="en-GB" dirty="0" smtClean="0">
                <a:solidFill>
                  <a:srgbClr val="FF0000"/>
                </a:solidFill>
              </a:rPr>
              <a:t>minimal distance!</a:t>
            </a:r>
            <a:endParaRPr lang="en-GB" dirty="0">
              <a:solidFill>
                <a:srgbClr val="FF0000"/>
              </a:solidFill>
            </a:endParaRPr>
          </a:p>
        </p:txBody>
      </p:sp>
      <p:graphicFrame>
        <p:nvGraphicFramePr>
          <p:cNvPr id="11" name="Object 10"/>
          <p:cNvGraphicFramePr>
            <a:graphicFrameLocks noChangeAspect="1"/>
          </p:cNvGraphicFramePr>
          <p:nvPr/>
        </p:nvGraphicFramePr>
        <p:xfrm>
          <a:off x="611560" y="1484784"/>
          <a:ext cx="864096" cy="914925"/>
        </p:xfrm>
        <a:graphic>
          <a:graphicData uri="http://schemas.openxmlformats.org/presentationml/2006/ole">
            <p:oleObj spid="_x0000_s2073" name="Equation" r:id="rId4" imgW="215801" imgH="228462" progId="Equation.DSMT4">
              <p:embed/>
            </p:oleObj>
          </a:graphicData>
        </a:graphic>
      </p:graphicFrame>
      <p:sp>
        <p:nvSpPr>
          <p:cNvPr id="12" name="TextBox 11"/>
          <p:cNvSpPr txBox="1"/>
          <p:nvPr/>
        </p:nvSpPr>
        <p:spPr>
          <a:xfrm>
            <a:off x="6948264" y="2132856"/>
            <a:ext cx="1224136" cy="646331"/>
          </a:xfrm>
          <a:prstGeom prst="rect">
            <a:avLst/>
          </a:prstGeom>
          <a:gradFill>
            <a:gsLst>
              <a:gs pos="0">
                <a:srgbClr val="FFEFD1"/>
              </a:gs>
              <a:gs pos="64999">
                <a:srgbClr val="F0EBD5"/>
              </a:gs>
              <a:gs pos="100000">
                <a:srgbClr val="D1C39F"/>
              </a:gs>
            </a:gsLst>
            <a:lin ang="5400000" scaled="0"/>
          </a:gradFill>
        </p:spPr>
        <p:txBody>
          <a:bodyPr wrap="square" rtlCol="0">
            <a:spAutoFit/>
          </a:bodyPr>
          <a:lstStyle/>
          <a:p>
            <a:r>
              <a:rPr lang="en-GB" dirty="0" err="1" smtClean="0"/>
              <a:t>Cys</a:t>
            </a:r>
            <a:r>
              <a:rPr lang="en-GB" dirty="0" smtClean="0"/>
              <a:t>(61)-</a:t>
            </a:r>
            <a:r>
              <a:rPr lang="en-GB" dirty="0" err="1" smtClean="0"/>
              <a:t>Cys</a:t>
            </a:r>
            <a:r>
              <a:rPr lang="en-GB" dirty="0" smtClean="0"/>
              <a:t>(406)</a:t>
            </a:r>
            <a:endParaRPr lang="en-GB" dirty="0"/>
          </a:p>
        </p:txBody>
      </p:sp>
      <p:sp>
        <p:nvSpPr>
          <p:cNvPr id="14" name="TextBox 13"/>
          <p:cNvSpPr txBox="1"/>
          <p:nvPr/>
        </p:nvSpPr>
        <p:spPr>
          <a:xfrm>
            <a:off x="7308304" y="188640"/>
            <a:ext cx="1080120" cy="369332"/>
          </a:xfrm>
          <a:prstGeom prst="rect">
            <a:avLst/>
          </a:prstGeom>
          <a:solidFill>
            <a:srgbClr val="FFC000"/>
          </a:solidFill>
        </p:spPr>
        <p:txBody>
          <a:bodyPr wrap="square" rtlCol="0">
            <a:spAutoFit/>
          </a:bodyPr>
          <a:lstStyle/>
          <a:p>
            <a:pPr algn="ctr"/>
            <a:r>
              <a:rPr lang="en-GB" dirty="0" smtClean="0"/>
              <a:t>flex</a:t>
            </a:r>
            <a:endParaRPr lang="en-GB" dirty="0"/>
          </a:p>
        </p:txBody>
      </p:sp>
      <p:pic>
        <p:nvPicPr>
          <p:cNvPr id="13" name="Picture 12" descr="yeastPDI2B5E"/>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r="5621" b="5042"/>
          <a:stretch>
            <a:fillRect/>
          </a:stretch>
        </p:blipFill>
        <p:spPr bwMode="auto">
          <a:xfrm flipH="1">
            <a:off x="179511" y="3933056"/>
            <a:ext cx="2142033" cy="16288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Molecular Dynamics [weeks]</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467544" y="1484784"/>
            <a:ext cx="8229600" cy="4525963"/>
          </a:xfrm>
        </p:spPr>
        <p:txBody>
          <a:bodyPr/>
          <a:lstStyle/>
          <a:p>
            <a:r>
              <a:rPr lang="en-US" dirty="0" smtClean="0"/>
              <a:t>Consistent, but </a:t>
            </a:r>
            <a:r>
              <a:rPr lang="en-US" dirty="0" smtClean="0">
                <a:solidFill>
                  <a:srgbClr val="FF0000"/>
                </a:solidFill>
              </a:rPr>
              <a:t>no</a:t>
            </a:r>
            <a:r>
              <a:rPr lang="en-US" dirty="0" smtClean="0"/>
              <a:t> minimal distance of 15A</a:t>
            </a: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l="2472" t="7613" r="7307" b="6229"/>
          <a:stretch>
            <a:fillRect/>
          </a:stretch>
        </p:blipFill>
        <p:spPr bwMode="auto">
          <a:xfrm>
            <a:off x="4211960" y="2276872"/>
            <a:ext cx="4646930" cy="34290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p:cNvPicPr/>
          <p:nvPr/>
        </p:nvPicPr>
        <p:blipFill rotWithShape="1">
          <a:blip r:embed="rId3" cstate="print">
            <a:extLst>
              <a:ext uri="{28A0092B-C50C-407E-A947-70E740481C1C}">
                <a14:useLocalDpi xmlns:a14="http://schemas.microsoft.com/office/drawing/2010/main" xmlns="" val="0"/>
              </a:ext>
            </a:extLst>
          </a:blip>
          <a:srcRect l="547" t="7297" r="8888" b="3663"/>
          <a:stretch/>
        </p:blipFill>
        <p:spPr bwMode="auto">
          <a:xfrm>
            <a:off x="539552" y="2852936"/>
            <a:ext cx="3060948" cy="2645465"/>
          </a:xfrm>
          <a:prstGeom prst="rect">
            <a:avLst/>
          </a:prstGeom>
          <a:noFill/>
          <a:extLst/>
        </p:spPr>
      </p:pic>
      <p:sp>
        <p:nvSpPr>
          <p:cNvPr id="6" name="TextBox 5"/>
          <p:cNvSpPr txBox="1"/>
          <p:nvPr/>
        </p:nvSpPr>
        <p:spPr>
          <a:xfrm>
            <a:off x="683568" y="5949280"/>
            <a:ext cx="5544616" cy="646331"/>
          </a:xfrm>
          <a:prstGeom prst="rect">
            <a:avLst/>
          </a:prstGeom>
          <a:noFill/>
        </p:spPr>
        <p:txBody>
          <a:bodyPr wrap="square" rtlCol="0">
            <a:spAutoFit/>
          </a:bodyPr>
          <a:lstStyle/>
          <a:p>
            <a:r>
              <a:rPr lang="en-GB" dirty="0" smtClean="0"/>
              <a:t>30ns all-atom MD at 300K, Amber9, implicit water, </a:t>
            </a:r>
            <a:r>
              <a:rPr lang="en-GB" dirty="0" err="1" smtClean="0"/>
              <a:t>yPDI</a:t>
            </a:r>
            <a:r>
              <a:rPr lang="en-GB" dirty="0" smtClean="0"/>
              <a:t> neutralized with Na+, ...</a:t>
            </a:r>
            <a:endParaRPr lang="en-GB" dirty="0"/>
          </a:p>
        </p:txBody>
      </p:sp>
      <p:sp>
        <p:nvSpPr>
          <p:cNvPr id="7" name="Up Arrow 6"/>
          <p:cNvSpPr/>
          <p:nvPr/>
        </p:nvSpPr>
        <p:spPr>
          <a:xfrm>
            <a:off x="1167451" y="5242159"/>
            <a:ext cx="216024" cy="504056"/>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4283968" y="4823802"/>
            <a:ext cx="4536504" cy="0"/>
          </a:xfrm>
          <a:prstGeom prst="line">
            <a:avLst/>
          </a:prstGeom>
          <a:ln w="38100">
            <a:solidFill>
              <a:srgbClr val="3399FF"/>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779912" y="4653136"/>
            <a:ext cx="720080" cy="369332"/>
          </a:xfrm>
          <a:prstGeom prst="rect">
            <a:avLst/>
          </a:prstGeom>
          <a:noFill/>
        </p:spPr>
        <p:txBody>
          <a:bodyPr wrap="square" rtlCol="0">
            <a:spAutoFit/>
          </a:bodyPr>
          <a:lstStyle/>
          <a:p>
            <a:r>
              <a:rPr lang="en-US" dirty="0" smtClean="0"/>
              <a:t>15A</a:t>
            </a:r>
            <a:endParaRPr lang="en-US" dirty="0"/>
          </a:p>
        </p:txBody>
      </p:sp>
      <p:sp>
        <p:nvSpPr>
          <p:cNvPr id="13" name="Curved Right Arrow 12"/>
          <p:cNvSpPr/>
          <p:nvPr/>
        </p:nvSpPr>
        <p:spPr>
          <a:xfrm>
            <a:off x="5076056" y="2348880"/>
            <a:ext cx="648072" cy="1800200"/>
          </a:xfrm>
          <a:prstGeom prst="curved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7989634" y="5517232"/>
            <a:ext cx="1152128" cy="369332"/>
          </a:xfrm>
          <a:prstGeom prst="rect">
            <a:avLst/>
          </a:prstGeom>
          <a:noFill/>
        </p:spPr>
        <p:txBody>
          <a:bodyPr wrap="square" rtlCol="0">
            <a:spAutoFit/>
          </a:bodyPr>
          <a:lstStyle/>
          <a:p>
            <a:r>
              <a:rPr lang="en-US" dirty="0" smtClean="0">
                <a:solidFill>
                  <a:srgbClr val="3366FF"/>
                </a:solidFill>
              </a:rPr>
              <a:t>3 months</a:t>
            </a:r>
            <a:endParaRPr lang="en-US" dirty="0">
              <a:solidFill>
                <a:srgbClr val="3366FF"/>
              </a:solidFill>
            </a:endParaRPr>
          </a:p>
        </p:txBody>
      </p:sp>
      <p:sp>
        <p:nvSpPr>
          <p:cNvPr id="15" name="TextBox 14"/>
          <p:cNvSpPr txBox="1"/>
          <p:nvPr/>
        </p:nvSpPr>
        <p:spPr>
          <a:xfrm>
            <a:off x="7884368" y="116632"/>
            <a:ext cx="1080120" cy="369332"/>
          </a:xfrm>
          <a:prstGeom prst="rect">
            <a:avLst/>
          </a:prstGeom>
          <a:solidFill>
            <a:srgbClr val="FFC000"/>
          </a:solidFill>
        </p:spPr>
        <p:txBody>
          <a:bodyPr wrap="square" rtlCol="0">
            <a:spAutoFit/>
          </a:bodyPr>
          <a:lstStyle/>
          <a:p>
            <a:pPr algn="ctr"/>
            <a:r>
              <a:rPr lang="en-GB" dirty="0" smtClean="0"/>
              <a:t>MD</a:t>
            </a:r>
            <a:endParaRPr lang="en-GB" dirty="0"/>
          </a:p>
        </p:txBody>
      </p:sp>
    </p:spTree>
    <p:extLst>
      <p:ext uri="{BB962C8B-B14F-4D97-AF65-F5344CB8AC3E}">
        <p14:creationId xmlns:p14="http://schemas.microsoft.com/office/powerpoint/2010/main" xmlns="" val="11208227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5536" y="1412776"/>
            <a:ext cx="5040560" cy="4154984"/>
          </a:xfrm>
          <a:prstGeom prst="rect">
            <a:avLst/>
          </a:prstGeom>
          <a:noFill/>
        </p:spPr>
        <p:txBody>
          <a:bodyPr wrap="square" rtlCol="0">
            <a:spAutoFit/>
          </a:bodyPr>
          <a:lstStyle/>
          <a:p>
            <a:pPr>
              <a:buFont typeface="Arial" pitchFamily="34" charset="0"/>
              <a:buChar char="•"/>
            </a:pPr>
            <a:r>
              <a:rPr lang="en-GB" sz="2400" dirty="0" smtClean="0">
                <a:solidFill>
                  <a:srgbClr val="0070C0"/>
                </a:solidFill>
              </a:rPr>
              <a:t> stability of </a:t>
            </a:r>
            <a:r>
              <a:rPr lang="el-GR" sz="2400" dirty="0" smtClean="0">
                <a:solidFill>
                  <a:srgbClr val="0070C0"/>
                </a:solidFill>
              </a:rPr>
              <a:t>β</a:t>
            </a:r>
            <a:r>
              <a:rPr lang="en-GB" sz="2400" dirty="0" smtClean="0">
                <a:solidFill>
                  <a:srgbClr val="0070C0"/>
                </a:solidFill>
              </a:rPr>
              <a:t>-sheets on b and b’ domain used to “anchor” </a:t>
            </a:r>
            <a:r>
              <a:rPr lang="en-GB" sz="2400" dirty="0" err="1" smtClean="0">
                <a:solidFill>
                  <a:srgbClr val="0070C0"/>
                </a:solidFill>
              </a:rPr>
              <a:t>normals</a:t>
            </a:r>
            <a:r>
              <a:rPr lang="en-GB" sz="2400" dirty="0" smtClean="0">
                <a:solidFill>
                  <a:srgbClr val="0070C0"/>
                </a:solidFill>
              </a:rPr>
              <a:t> vectors</a:t>
            </a:r>
          </a:p>
          <a:p>
            <a:pPr>
              <a:buFont typeface="Arial" pitchFamily="34" charset="0"/>
              <a:buChar char="•"/>
            </a:pPr>
            <a:r>
              <a:rPr lang="en-GB" sz="2400" dirty="0" smtClean="0">
                <a:solidFill>
                  <a:srgbClr val="0070C0"/>
                </a:solidFill>
              </a:rPr>
              <a:t>relative dihedral twist and tilt can be used to </a:t>
            </a:r>
            <a:r>
              <a:rPr lang="en-GB" sz="2400" dirty="0" err="1" smtClean="0">
                <a:solidFill>
                  <a:srgbClr val="0070C0"/>
                </a:solidFill>
              </a:rPr>
              <a:t>quantive</a:t>
            </a:r>
            <a:r>
              <a:rPr lang="en-GB" sz="2400" dirty="0" smtClean="0">
                <a:solidFill>
                  <a:srgbClr val="0070C0"/>
                </a:solidFill>
              </a:rPr>
              <a:t> </a:t>
            </a:r>
            <a:r>
              <a:rPr lang="en-GB" sz="2400" dirty="0" err="1" smtClean="0">
                <a:solidFill>
                  <a:srgbClr val="0070C0"/>
                </a:solidFill>
              </a:rPr>
              <a:t>interdomain</a:t>
            </a:r>
            <a:r>
              <a:rPr lang="en-GB" sz="2400" dirty="0" smtClean="0">
                <a:solidFill>
                  <a:srgbClr val="0070C0"/>
                </a:solidFill>
              </a:rPr>
              <a:t> motion</a:t>
            </a:r>
          </a:p>
          <a:p>
            <a:pPr>
              <a:buFont typeface="Arial" pitchFamily="34" charset="0"/>
              <a:buChar char="•"/>
            </a:pPr>
            <a:endParaRPr lang="en-GB" sz="2400" dirty="0" smtClean="0">
              <a:solidFill>
                <a:srgbClr val="0070C0"/>
              </a:solidFill>
            </a:endParaRPr>
          </a:p>
          <a:p>
            <a:pPr>
              <a:buFont typeface="Arial" pitchFamily="34" charset="0"/>
              <a:buChar char="•"/>
            </a:pPr>
            <a:endParaRPr lang="en-GB" sz="2400" dirty="0" smtClean="0">
              <a:solidFill>
                <a:srgbClr val="0070C0"/>
              </a:solidFill>
            </a:endParaRPr>
          </a:p>
          <a:p>
            <a:pPr>
              <a:buFont typeface="Arial" pitchFamily="34" charset="0"/>
              <a:buChar char="•"/>
            </a:pPr>
            <a:endParaRPr lang="en-GB" sz="2400" dirty="0" smtClean="0">
              <a:solidFill>
                <a:srgbClr val="0070C0"/>
              </a:solidFill>
            </a:endParaRPr>
          </a:p>
          <a:p>
            <a:pPr>
              <a:buFont typeface="Arial" pitchFamily="34" charset="0"/>
              <a:buChar char="•"/>
            </a:pPr>
            <a:r>
              <a:rPr lang="en-GB" sz="2400" dirty="0" smtClean="0">
                <a:solidFill>
                  <a:srgbClr val="FF3300"/>
                </a:solidFill>
              </a:rPr>
              <a:t>3B0A can be made via tilt/twist motion from 2B5E using </a:t>
            </a:r>
            <a:r>
              <a:rPr lang="en-GB" sz="2400" dirty="0" smtClean="0">
                <a:solidFill>
                  <a:srgbClr val="DBAC4B"/>
                </a:solidFill>
              </a:rPr>
              <a:t>flex</a:t>
            </a:r>
            <a:endParaRPr lang="en-GB" sz="2400" dirty="0">
              <a:solidFill>
                <a:srgbClr val="DBAC4B"/>
              </a:solidFill>
            </a:endParaRPr>
          </a:p>
        </p:txBody>
      </p:sp>
      <p:sp>
        <p:nvSpPr>
          <p:cNvPr id="2" name="Title 1"/>
          <p:cNvSpPr>
            <a:spLocks noGrp="1"/>
          </p:cNvSpPr>
          <p:nvPr>
            <p:ph type="title"/>
          </p:nvPr>
        </p:nvSpPr>
        <p:spPr>
          <a:xfrm>
            <a:off x="107504" y="188640"/>
            <a:ext cx="8856984"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Interdomain</a:t>
            </a: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motion: </a:t>
            </a:r>
            <a:r>
              <a:rPr lang="en-US" sz="4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tilt and twist</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Content Placeholder 3" descr="fig-inter-mobility.png"/>
          <p:cNvPicPr>
            <a:picLocks noGrp="1" noChangeAspect="1"/>
          </p:cNvPicPr>
          <p:nvPr>
            <p:ph idx="1"/>
          </p:nvPr>
        </p:nvPicPr>
        <p:blipFill>
          <a:blip r:embed="rId2" cstate="print">
            <a:extLst>
              <a:ext uri="{28A0092B-C50C-407E-A947-70E740481C1C}">
                <a14:useLocalDpi xmlns:a14="http://schemas.microsoft.com/office/drawing/2010/main" xmlns="" val="0"/>
              </a:ext>
            </a:extLst>
          </a:blip>
          <a:srcRect l="290" r="-134"/>
          <a:stretch>
            <a:fillRect/>
          </a:stretch>
        </p:blipFill>
        <p:spPr>
          <a:xfrm>
            <a:off x="5652120" y="1340768"/>
            <a:ext cx="3491880" cy="4525963"/>
          </a:xfrm>
        </p:spPr>
      </p:pic>
      <p:pic>
        <p:nvPicPr>
          <p:cNvPr id="5" name="Picture 4" descr="b-bp-B-sheet-grey.pn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835695" y="3140968"/>
            <a:ext cx="3180679" cy="1525071"/>
          </a:xfrm>
          <a:prstGeom prst="rect">
            <a:avLst/>
          </a:prstGeom>
        </p:spPr>
      </p:pic>
      <p:pic>
        <p:nvPicPr>
          <p:cNvPr id="7" name="Picture 6" descr="yeastPDI2B5E"/>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23602" t="55865" r="5621" b="5042"/>
          <a:stretch>
            <a:fillRect/>
          </a:stretch>
        </p:blipFill>
        <p:spPr bwMode="auto">
          <a:xfrm flipH="1">
            <a:off x="2987824" y="5445224"/>
            <a:ext cx="3384376" cy="141277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7956376" y="5733256"/>
            <a:ext cx="1080120" cy="369332"/>
          </a:xfrm>
          <a:prstGeom prst="rect">
            <a:avLst/>
          </a:prstGeom>
          <a:solidFill>
            <a:srgbClr val="FFC000"/>
          </a:solidFill>
        </p:spPr>
        <p:txBody>
          <a:bodyPr wrap="square" rtlCol="0">
            <a:spAutoFit/>
          </a:bodyPr>
          <a:lstStyle/>
          <a:p>
            <a:pPr algn="ctr"/>
            <a:r>
              <a:rPr lang="en-GB" dirty="0" err="1" smtClean="0"/>
              <a:t>flex+MD</a:t>
            </a:r>
            <a:endParaRPr lang="en-GB" dirty="0"/>
          </a:p>
        </p:txBody>
      </p:sp>
    </p:spTree>
    <p:extLst>
      <p:ext uri="{BB962C8B-B14F-4D97-AF65-F5344CB8AC3E}">
        <p14:creationId xmlns:p14="http://schemas.microsoft.com/office/powerpoint/2010/main" xmlns="" val="26694995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Stability of </a:t>
            </a:r>
            <a:r>
              <a:rPr lang="el-GR"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β</a:t>
            </a:r>
            <a:r>
              <a:rPr lang="en-GB"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-sheets [MD]</a:t>
            </a: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9" name="Content Placeholder 8" descr="B-sheet-angles-RESN.png"/>
          <p:cNvPicPr>
            <a:picLocks noGrp="1" noChangeAspect="1"/>
          </p:cNvPicPr>
          <p:nvPr>
            <p:ph idx="1"/>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186" r="440"/>
          <a:stretch>
            <a:fillRect/>
          </a:stretch>
        </p:blipFill>
        <p:spPr>
          <a:xfrm>
            <a:off x="323528" y="1268760"/>
            <a:ext cx="2088232" cy="4110210"/>
          </a:xfrm>
        </p:spPr>
      </p:pic>
      <p:grpSp>
        <p:nvGrpSpPr>
          <p:cNvPr id="8" name="Group 7"/>
          <p:cNvGrpSpPr/>
          <p:nvPr/>
        </p:nvGrpSpPr>
        <p:grpSpPr>
          <a:xfrm>
            <a:off x="2843808" y="1484654"/>
            <a:ext cx="5679440" cy="3886965"/>
            <a:chOff x="1732280" y="1485452"/>
            <a:chExt cx="5679440" cy="3886965"/>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r="-44"/>
            <a:stretch>
              <a:fillRect/>
            </a:stretch>
          </p:blipFill>
          <p:spPr bwMode="auto">
            <a:xfrm>
              <a:off x="1732280" y="3366452"/>
              <a:ext cx="2799080" cy="2005965"/>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b="-95"/>
            <a:stretch>
              <a:fillRect/>
            </a:stretch>
          </p:blipFill>
          <p:spPr bwMode="auto">
            <a:xfrm>
              <a:off x="4589145" y="3345497"/>
              <a:ext cx="2822575" cy="202565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b="-98"/>
            <a:stretch>
              <a:fillRect/>
            </a:stretch>
          </p:blipFill>
          <p:spPr bwMode="auto">
            <a:xfrm>
              <a:off x="1732915" y="1485582"/>
              <a:ext cx="2773164" cy="194056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r="-69"/>
            <a:stretch>
              <a:fillRect/>
            </a:stretch>
          </p:blipFill>
          <p:spPr bwMode="auto">
            <a:xfrm>
              <a:off x="4590312" y="1485452"/>
              <a:ext cx="2790694" cy="1920240"/>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0" name="TextBox 9"/>
          <p:cNvSpPr txBox="1"/>
          <p:nvPr/>
        </p:nvSpPr>
        <p:spPr>
          <a:xfrm>
            <a:off x="7812360" y="5373216"/>
            <a:ext cx="1080120" cy="369332"/>
          </a:xfrm>
          <a:prstGeom prst="rect">
            <a:avLst/>
          </a:prstGeom>
          <a:solidFill>
            <a:srgbClr val="FFC000"/>
          </a:solidFill>
        </p:spPr>
        <p:txBody>
          <a:bodyPr wrap="square" rtlCol="0">
            <a:spAutoFit/>
          </a:bodyPr>
          <a:lstStyle/>
          <a:p>
            <a:pPr algn="ctr"/>
            <a:r>
              <a:rPr lang="en-GB" dirty="0" smtClean="0"/>
              <a:t>MD</a:t>
            </a:r>
            <a:endParaRPr lang="en-GB" dirty="0"/>
          </a:p>
        </p:txBody>
      </p:sp>
      <p:sp>
        <p:nvSpPr>
          <p:cNvPr id="3" name="TextBox 2"/>
          <p:cNvSpPr txBox="1"/>
          <p:nvPr/>
        </p:nvSpPr>
        <p:spPr>
          <a:xfrm>
            <a:off x="5004048" y="2132856"/>
            <a:ext cx="360040" cy="369332"/>
          </a:xfrm>
          <a:prstGeom prst="rect">
            <a:avLst/>
          </a:prstGeom>
          <a:noFill/>
        </p:spPr>
        <p:txBody>
          <a:bodyPr wrap="square" rtlCol="0">
            <a:spAutoFit/>
          </a:bodyPr>
          <a:lstStyle/>
          <a:p>
            <a:r>
              <a:rPr lang="en-US" b="1" dirty="0" smtClean="0"/>
              <a:t>a</a:t>
            </a:r>
            <a:endParaRPr lang="en-US" b="1" dirty="0"/>
          </a:p>
        </p:txBody>
      </p:sp>
      <p:sp>
        <p:nvSpPr>
          <p:cNvPr id="11" name="TextBox 10"/>
          <p:cNvSpPr txBox="1"/>
          <p:nvPr/>
        </p:nvSpPr>
        <p:spPr>
          <a:xfrm>
            <a:off x="6084168" y="2132856"/>
            <a:ext cx="360040" cy="369332"/>
          </a:xfrm>
          <a:prstGeom prst="rect">
            <a:avLst/>
          </a:prstGeom>
          <a:noFill/>
        </p:spPr>
        <p:txBody>
          <a:bodyPr wrap="square" rtlCol="0">
            <a:spAutoFit/>
          </a:bodyPr>
          <a:lstStyle/>
          <a:p>
            <a:r>
              <a:rPr lang="en-US" b="1" dirty="0" smtClean="0"/>
              <a:t>b</a:t>
            </a:r>
            <a:endParaRPr lang="en-US" b="1" dirty="0"/>
          </a:p>
        </p:txBody>
      </p:sp>
      <p:sp>
        <p:nvSpPr>
          <p:cNvPr id="12" name="TextBox 11"/>
          <p:cNvSpPr txBox="1"/>
          <p:nvPr/>
        </p:nvSpPr>
        <p:spPr>
          <a:xfrm>
            <a:off x="5004048" y="4077072"/>
            <a:ext cx="432048" cy="369332"/>
          </a:xfrm>
          <a:prstGeom prst="rect">
            <a:avLst/>
          </a:prstGeom>
          <a:noFill/>
        </p:spPr>
        <p:txBody>
          <a:bodyPr wrap="square" rtlCol="0">
            <a:spAutoFit/>
          </a:bodyPr>
          <a:lstStyle/>
          <a:p>
            <a:r>
              <a:rPr lang="en-US" b="1" dirty="0" smtClean="0"/>
              <a:t>b’</a:t>
            </a:r>
            <a:endParaRPr lang="en-US" b="1" dirty="0"/>
          </a:p>
        </p:txBody>
      </p:sp>
      <p:sp>
        <p:nvSpPr>
          <p:cNvPr id="13" name="TextBox 12"/>
          <p:cNvSpPr txBox="1"/>
          <p:nvPr/>
        </p:nvSpPr>
        <p:spPr>
          <a:xfrm>
            <a:off x="6084168" y="4077072"/>
            <a:ext cx="432048" cy="369332"/>
          </a:xfrm>
          <a:prstGeom prst="rect">
            <a:avLst/>
          </a:prstGeom>
          <a:noFill/>
        </p:spPr>
        <p:txBody>
          <a:bodyPr wrap="square" rtlCol="0">
            <a:spAutoFit/>
          </a:bodyPr>
          <a:lstStyle/>
          <a:p>
            <a:r>
              <a:rPr lang="en-US" b="1" dirty="0" smtClean="0"/>
              <a:t>a’</a:t>
            </a:r>
            <a:endParaRPr lang="en-US" b="1" dirty="0"/>
          </a:p>
        </p:txBody>
      </p:sp>
    </p:spTree>
    <p:extLst>
      <p:ext uri="{BB962C8B-B14F-4D97-AF65-F5344CB8AC3E}">
        <p14:creationId xmlns:p14="http://schemas.microsoft.com/office/powerpoint/2010/main" xmlns="" val="12954896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4-barrel motion</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b="-15"/>
          <a:stretch>
            <a:fillRect/>
          </a:stretch>
        </p:blipFill>
        <p:spPr bwMode="auto">
          <a:xfrm>
            <a:off x="3376930" y="1844824"/>
            <a:ext cx="5767070" cy="385953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Content Placeholder 5" descr="Description: Four-domain-schematic"/>
          <p:cNvPicPr>
            <a:picLocks noGrp="1" noChangeAspect="1" noChangeArrowheads="1"/>
          </p:cNvPicPr>
          <p:nvPr>
            <p:ph idx="1"/>
          </p:nvPr>
        </p:nvPicPr>
        <p:blipFill rotWithShape="1">
          <a:blip r:embed="rId3" cstate="print">
            <a:extLst>
              <a:ext uri="{28A0092B-C50C-407E-A947-70E740481C1C}">
                <a14:useLocalDpi xmlns:a14="http://schemas.microsoft.com/office/drawing/2010/main" xmlns="" val="0"/>
              </a:ext>
            </a:extLst>
          </a:blip>
          <a:srcRect t="8692" b="-2289"/>
          <a:stretch/>
        </p:blipFill>
        <p:spPr bwMode="auto">
          <a:xfrm>
            <a:off x="5076056" y="3933055"/>
            <a:ext cx="1872208" cy="116650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7956376" y="5733256"/>
            <a:ext cx="1080120" cy="369332"/>
          </a:xfrm>
          <a:prstGeom prst="rect">
            <a:avLst/>
          </a:prstGeom>
          <a:solidFill>
            <a:srgbClr val="FFC000"/>
          </a:solidFill>
        </p:spPr>
        <p:txBody>
          <a:bodyPr wrap="square" rtlCol="0">
            <a:spAutoFit/>
          </a:bodyPr>
          <a:lstStyle/>
          <a:p>
            <a:pPr algn="ctr"/>
            <a:r>
              <a:rPr lang="en-GB" dirty="0" err="1" smtClean="0"/>
              <a:t>flex+MD</a:t>
            </a:r>
            <a:endParaRPr lang="en-GB" dirty="0"/>
          </a:p>
        </p:txBody>
      </p:sp>
      <p:sp>
        <p:nvSpPr>
          <p:cNvPr id="7" name="TextBox 6"/>
          <p:cNvSpPr txBox="1"/>
          <p:nvPr/>
        </p:nvSpPr>
        <p:spPr>
          <a:xfrm>
            <a:off x="323528" y="1412776"/>
            <a:ext cx="2880320" cy="3539431"/>
          </a:xfrm>
          <a:prstGeom prst="rect">
            <a:avLst/>
          </a:prstGeom>
          <a:noFill/>
        </p:spPr>
        <p:txBody>
          <a:bodyPr wrap="square" rtlCol="0">
            <a:spAutoFit/>
          </a:bodyPr>
          <a:lstStyle/>
          <a:p>
            <a:pPr>
              <a:buFont typeface="Arial" pitchFamily="34" charset="0"/>
              <a:buChar char="•"/>
            </a:pPr>
            <a:r>
              <a:rPr lang="en-GB" sz="2800" dirty="0" smtClean="0">
                <a:solidFill>
                  <a:srgbClr val="0070C0"/>
                </a:solidFill>
              </a:rPr>
              <a:t> as expected, </a:t>
            </a:r>
            <a:r>
              <a:rPr lang="en-GB" sz="2800" dirty="0" smtClean="0">
                <a:solidFill>
                  <a:srgbClr val="FFC000"/>
                </a:solidFill>
              </a:rPr>
              <a:t>flex</a:t>
            </a:r>
            <a:r>
              <a:rPr lang="en-GB" sz="2800" dirty="0" smtClean="0">
                <a:solidFill>
                  <a:srgbClr val="0070C0"/>
                </a:solidFill>
              </a:rPr>
              <a:t> results show larger range than just </a:t>
            </a:r>
            <a:r>
              <a:rPr lang="en-GB" sz="2800" dirty="0" smtClean="0">
                <a:solidFill>
                  <a:srgbClr val="FFC000"/>
                </a:solidFill>
              </a:rPr>
              <a:t>MD</a:t>
            </a:r>
          </a:p>
          <a:p>
            <a:pPr>
              <a:buFont typeface="Arial" pitchFamily="34" charset="0"/>
              <a:buChar char="•"/>
            </a:pPr>
            <a:endParaRPr lang="en-GB" sz="2800" dirty="0" smtClean="0">
              <a:solidFill>
                <a:srgbClr val="FFC000"/>
              </a:solidFill>
            </a:endParaRPr>
          </a:p>
          <a:p>
            <a:pPr>
              <a:buFont typeface="Arial" pitchFamily="34" charset="0"/>
              <a:buChar char="•"/>
            </a:pPr>
            <a:r>
              <a:rPr lang="en-GB" sz="2800" dirty="0" smtClean="0">
                <a:solidFill>
                  <a:srgbClr val="0070C0"/>
                </a:solidFill>
              </a:rPr>
              <a:t> note that 3B0A seems well captured by </a:t>
            </a:r>
            <a:r>
              <a:rPr lang="en-GB" sz="2800" dirty="0" smtClean="0">
                <a:solidFill>
                  <a:srgbClr val="FFC000"/>
                </a:solidFill>
              </a:rPr>
              <a:t>flex</a:t>
            </a:r>
            <a:endParaRPr lang="en-GB" sz="2800" dirty="0">
              <a:solidFill>
                <a:srgbClr val="FFC000"/>
              </a:solidFill>
            </a:endParaRPr>
          </a:p>
        </p:txBody>
      </p:sp>
    </p:spTree>
    <p:extLst>
      <p:ext uri="{BB962C8B-B14F-4D97-AF65-F5344CB8AC3E}">
        <p14:creationId xmlns:p14="http://schemas.microsoft.com/office/powerpoint/2010/main" xmlns="" val="1312654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052736"/>
            <a:ext cx="8229600" cy="4741987"/>
          </a:xfrm>
        </p:spPr>
        <p:txBody>
          <a:bodyPr/>
          <a:lstStyle/>
          <a:p>
            <a:r>
              <a:rPr lang="en-GB" dirty="0" smtClean="0"/>
              <a:t>Proteins are polymers of amino acids covalently linked through peptide bonds into a chain</a:t>
            </a:r>
            <a:endParaRPr lang="en-US" dirty="0"/>
          </a:p>
        </p:txBody>
      </p:sp>
      <p:sp>
        <p:nvSpPr>
          <p:cNvPr id="4" name="Rectangle 2"/>
          <p:cNvSpPr txBox="1">
            <a:spLocks noChangeArrowheads="1"/>
          </p:cNvSpPr>
          <p:nvPr/>
        </p:nvSpPr>
        <p:spPr bwMode="auto">
          <a:xfrm>
            <a:off x="107504" y="0"/>
            <a:ext cx="8928992" cy="1066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ＭＳ Ｐゴシック" charset="0"/>
                <a:cs typeface="+mj-cs"/>
              </a:rPr>
              <a:t>Proteins, the chemistry of life</a:t>
            </a:r>
            <a:endParaRPr kumimoji="0" lang="en-US" sz="4400" b="1" i="0" u="none" strike="noStrike" kern="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endParaRPr>
          </a:p>
        </p:txBody>
      </p:sp>
      <p:pic>
        <p:nvPicPr>
          <p:cNvPr id="29698" name="Picture 2" descr="http://upload.wikimedia.org/wikipedia/commons/c/c9/Peptide-Figure-Revised.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610145" y="2132856"/>
            <a:ext cx="4533855" cy="3487225"/>
          </a:xfrm>
          <a:prstGeom prst="rect">
            <a:avLst/>
          </a:prstGeom>
          <a:noFill/>
        </p:spPr>
      </p:pic>
      <p:sp>
        <p:nvSpPr>
          <p:cNvPr id="6" name="Content Placeholder 2"/>
          <p:cNvSpPr txBox="1">
            <a:spLocks/>
          </p:cNvSpPr>
          <p:nvPr/>
        </p:nvSpPr>
        <p:spPr bwMode="auto">
          <a:xfrm>
            <a:off x="323528" y="2852936"/>
            <a:ext cx="4320480" cy="2941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3200" i="0" u="none" strike="noStrike" kern="0" cap="none" spc="0" normalizeH="0" baseline="0" noProof="0" dirty="0" smtClean="0">
                <a:ln>
                  <a:noFill/>
                </a:ln>
                <a:solidFill>
                  <a:srgbClr val="09366D"/>
                </a:solidFill>
                <a:effectLst/>
                <a:uLnTx/>
                <a:uFillTx/>
                <a:latin typeface="+mn-lt"/>
                <a:ea typeface="ＭＳ Ｐゴシック" charset="0"/>
                <a:cs typeface="+mn-cs"/>
              </a:rPr>
              <a:t>There are 20 common amino acids: </a:t>
            </a:r>
            <a:r>
              <a:rPr kumimoji="0" lang="en-GB" sz="2800" b="1" i="0" u="none" strike="noStrike" kern="0" cap="none" spc="0" normalizeH="0" baseline="0" noProof="0" dirty="0" err="1" smtClean="0">
                <a:ln>
                  <a:noFill/>
                </a:ln>
                <a:solidFill>
                  <a:srgbClr val="09366D"/>
                </a:solidFill>
                <a:effectLst/>
                <a:uLnTx/>
                <a:uFillTx/>
                <a:latin typeface="+mn-lt"/>
                <a:ea typeface="ＭＳ Ｐゴシック" charset="0"/>
                <a:cs typeface="+mn-cs"/>
              </a:rPr>
              <a:t>A</a:t>
            </a:r>
            <a:r>
              <a:rPr kumimoji="0" lang="en-GB" sz="2800" i="0" u="none" strike="noStrike" kern="0" cap="none" spc="0" normalizeH="0" baseline="0" noProof="0" dirty="0" err="1" smtClean="0">
                <a:ln>
                  <a:noFill/>
                </a:ln>
                <a:solidFill>
                  <a:srgbClr val="09366D"/>
                </a:solidFill>
                <a:effectLst/>
                <a:uLnTx/>
                <a:uFillTx/>
                <a:latin typeface="+mn-lt"/>
                <a:ea typeface="ＭＳ Ｐゴシック" charset="0"/>
                <a:cs typeface="+mn-cs"/>
              </a:rPr>
              <a:t>lanine</a:t>
            </a:r>
            <a:r>
              <a:rPr kumimoji="0" lang="en-GB" sz="2800" i="0" u="none" strike="noStrike" kern="0" cap="none" spc="0" normalizeH="0" baseline="0" noProof="0" dirty="0" smtClean="0">
                <a:ln>
                  <a:noFill/>
                </a:ln>
                <a:solidFill>
                  <a:srgbClr val="09366D"/>
                </a:solidFill>
                <a:effectLst/>
                <a:uLnTx/>
                <a:uFillTx/>
                <a:latin typeface="+mn-lt"/>
                <a:ea typeface="ＭＳ Ｐゴシック" charset="0"/>
                <a:cs typeface="+mn-cs"/>
              </a:rPr>
              <a:t>,</a:t>
            </a:r>
            <a:r>
              <a:rPr kumimoji="0" lang="en-GB" sz="2800" i="0" u="none" strike="noStrike" kern="0" cap="none" spc="0" normalizeH="0" noProof="0" dirty="0" smtClean="0">
                <a:ln>
                  <a:noFill/>
                </a:ln>
                <a:solidFill>
                  <a:srgbClr val="09366D"/>
                </a:solidFill>
                <a:effectLst/>
                <a:uLnTx/>
                <a:uFillTx/>
                <a:latin typeface="+mn-lt"/>
                <a:ea typeface="ＭＳ Ｐゴシック" charset="0"/>
                <a:cs typeface="+mn-cs"/>
              </a:rPr>
              <a:t> </a:t>
            </a:r>
            <a:r>
              <a:rPr lang="en-GB" sz="2800" b="1" kern="0" dirty="0" err="1" smtClean="0">
                <a:solidFill>
                  <a:srgbClr val="09366D"/>
                </a:solidFill>
                <a:latin typeface="+mn-lt"/>
              </a:rPr>
              <a:t>I</a:t>
            </a:r>
            <a:r>
              <a:rPr lang="en-GB" sz="2800" kern="0" dirty="0" err="1" smtClean="0">
                <a:solidFill>
                  <a:srgbClr val="09366D"/>
                </a:solidFill>
                <a:latin typeface="+mn-lt"/>
              </a:rPr>
              <a:t>soleucine</a:t>
            </a:r>
            <a:r>
              <a:rPr lang="en-GB" sz="2800" kern="0" dirty="0" smtClean="0">
                <a:solidFill>
                  <a:srgbClr val="09366D"/>
                </a:solidFill>
                <a:latin typeface="+mn-lt"/>
              </a:rPr>
              <a:t>, </a:t>
            </a:r>
            <a:r>
              <a:rPr lang="en-GB" sz="2800" b="1" kern="0" dirty="0" err="1" smtClean="0">
                <a:solidFill>
                  <a:srgbClr val="09366D"/>
                </a:solidFill>
                <a:latin typeface="+mn-lt"/>
              </a:rPr>
              <a:t>L</a:t>
            </a:r>
            <a:r>
              <a:rPr lang="en-GB" sz="2800" kern="0" dirty="0" err="1" smtClean="0">
                <a:solidFill>
                  <a:srgbClr val="09366D"/>
                </a:solidFill>
                <a:latin typeface="+mn-lt"/>
              </a:rPr>
              <a:t>eucine</a:t>
            </a:r>
            <a:r>
              <a:rPr lang="en-GB" sz="2800" kern="0" dirty="0" smtClean="0">
                <a:solidFill>
                  <a:srgbClr val="09366D"/>
                </a:solidFill>
                <a:latin typeface="+mn-lt"/>
              </a:rPr>
              <a:t>, M, F, P, W, V, N, C, Q, G, S, T, Y, R, H, K, D, E </a:t>
            </a:r>
            <a:endParaRPr kumimoji="0" lang="en-US" sz="3200" i="0" u="none" strike="noStrike" kern="0" cap="none" spc="0" normalizeH="0" baseline="0" noProof="0" dirty="0">
              <a:ln>
                <a:noFill/>
              </a:ln>
              <a:solidFill>
                <a:srgbClr val="09366D"/>
              </a:solidFill>
              <a:effectLst/>
              <a:uLnTx/>
              <a:uFillTx/>
              <a:latin typeface="+mn-lt"/>
              <a:ea typeface="ＭＳ Ｐゴシック" charset="0"/>
              <a:cs typeface="+mn-cs"/>
            </a:endParaRPr>
          </a:p>
        </p:txBody>
      </p:sp>
      <p:sp>
        <p:nvSpPr>
          <p:cNvPr id="7" name="TextBox 6"/>
          <p:cNvSpPr txBox="1"/>
          <p:nvPr/>
        </p:nvSpPr>
        <p:spPr>
          <a:xfrm>
            <a:off x="395536" y="6165304"/>
            <a:ext cx="5256584" cy="369332"/>
          </a:xfrm>
          <a:prstGeom prst="rect">
            <a:avLst/>
          </a:prstGeom>
          <a:noFill/>
        </p:spPr>
        <p:txBody>
          <a:bodyPr wrap="square" rtlCol="0">
            <a:spAutoFit/>
          </a:bodyPr>
          <a:lstStyle/>
          <a:p>
            <a:r>
              <a:rPr lang="en-GB" dirty="0" smtClean="0"/>
              <a:t>[Wikipedia: “Protein” and “Protein structure”]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Intradomain</a:t>
            </a: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motion</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467544" y="1340768"/>
            <a:ext cx="3682752" cy="4525963"/>
          </a:xfrm>
        </p:spPr>
        <p:txBody>
          <a:bodyPr/>
          <a:lstStyle/>
          <a:p>
            <a:r>
              <a:rPr lang="en-US" dirty="0" smtClean="0"/>
              <a:t>domain </a:t>
            </a:r>
            <a:r>
              <a:rPr lang="en-US" b="1" dirty="0" smtClean="0"/>
              <a:t>a’</a:t>
            </a:r>
            <a:r>
              <a:rPr lang="en-US" dirty="0" smtClean="0"/>
              <a:t> has largest internal motion</a:t>
            </a:r>
          </a:p>
          <a:p>
            <a:r>
              <a:rPr lang="en-US" dirty="0" smtClean="0"/>
              <a:t>consistent with experiments and rigidity</a:t>
            </a: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88100" y="2348880"/>
            <a:ext cx="4655900" cy="338437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7956376" y="1916832"/>
            <a:ext cx="1080120" cy="369332"/>
          </a:xfrm>
          <a:prstGeom prst="rect">
            <a:avLst/>
          </a:prstGeom>
          <a:solidFill>
            <a:srgbClr val="FFC000"/>
          </a:solidFill>
        </p:spPr>
        <p:txBody>
          <a:bodyPr wrap="square" rtlCol="0">
            <a:spAutoFit/>
          </a:bodyPr>
          <a:lstStyle/>
          <a:p>
            <a:pPr algn="ctr"/>
            <a:r>
              <a:rPr lang="en-GB" dirty="0" smtClean="0"/>
              <a:t>MD</a:t>
            </a:r>
            <a:endParaRPr lang="en-GB" dirty="0"/>
          </a:p>
        </p:txBody>
      </p:sp>
      <p:pic>
        <p:nvPicPr>
          <p:cNvPr id="10" name="Content Placeholder 3" descr="fig-2B5E_RCD_long.png"/>
          <p:cNvPicPr>
            <a:picLocks noChangeAspect="1"/>
          </p:cNvPicPr>
          <p:nvPr/>
        </p:nvPicPr>
        <p:blipFill rotWithShape="1">
          <a:blip r:embed="rId3" cstate="print">
            <a:extLst>
              <a:ext uri="{28A0092B-C50C-407E-A947-70E740481C1C}">
                <a14:useLocalDpi xmlns:a14="http://schemas.microsoft.com/office/drawing/2010/main" xmlns="" val="0"/>
              </a:ext>
            </a:extLst>
          </a:blip>
          <a:srcRect t="1363" b="-13936"/>
          <a:stretch/>
        </p:blipFill>
        <p:spPr bwMode="auto">
          <a:xfrm>
            <a:off x="467544" y="5085184"/>
            <a:ext cx="3672408" cy="7360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
        <p:nvSpPr>
          <p:cNvPr id="5" name="Curved Left Arrow 4"/>
          <p:cNvSpPr/>
          <p:nvPr/>
        </p:nvSpPr>
        <p:spPr>
          <a:xfrm rot="14346857">
            <a:off x="4951991" y="1350581"/>
            <a:ext cx="504056" cy="4695477"/>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Down Arrow 11"/>
          <p:cNvSpPr/>
          <p:nvPr/>
        </p:nvSpPr>
        <p:spPr>
          <a:xfrm rot="13927069">
            <a:off x="7147606" y="3607458"/>
            <a:ext cx="178442" cy="2052115"/>
          </a:xfrm>
          <a:prstGeom prst="downArrow">
            <a:avLst/>
          </a:prstGeom>
          <a:solidFill>
            <a:srgbClr val="C78627"/>
          </a:solidFill>
          <a:ln>
            <a:solidFill>
              <a:srgbClr val="C786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971600" y="4797152"/>
            <a:ext cx="360040" cy="369332"/>
          </a:xfrm>
          <a:prstGeom prst="rect">
            <a:avLst/>
          </a:prstGeom>
          <a:noFill/>
        </p:spPr>
        <p:txBody>
          <a:bodyPr wrap="square" rtlCol="0">
            <a:spAutoFit/>
          </a:bodyPr>
          <a:lstStyle/>
          <a:p>
            <a:r>
              <a:rPr lang="en-US" b="1" dirty="0" smtClean="0"/>
              <a:t>a</a:t>
            </a:r>
            <a:endParaRPr lang="en-US" b="1" dirty="0"/>
          </a:p>
        </p:txBody>
      </p:sp>
      <p:sp>
        <p:nvSpPr>
          <p:cNvPr id="14" name="TextBox 13"/>
          <p:cNvSpPr txBox="1"/>
          <p:nvPr/>
        </p:nvSpPr>
        <p:spPr>
          <a:xfrm>
            <a:off x="1691680" y="4797152"/>
            <a:ext cx="360040" cy="369332"/>
          </a:xfrm>
          <a:prstGeom prst="rect">
            <a:avLst/>
          </a:prstGeom>
          <a:noFill/>
        </p:spPr>
        <p:txBody>
          <a:bodyPr wrap="square" rtlCol="0">
            <a:spAutoFit/>
          </a:bodyPr>
          <a:lstStyle/>
          <a:p>
            <a:r>
              <a:rPr lang="en-US" b="1" dirty="0"/>
              <a:t>b</a:t>
            </a:r>
          </a:p>
        </p:txBody>
      </p:sp>
      <p:sp>
        <p:nvSpPr>
          <p:cNvPr id="15" name="TextBox 14"/>
          <p:cNvSpPr txBox="1"/>
          <p:nvPr/>
        </p:nvSpPr>
        <p:spPr>
          <a:xfrm>
            <a:off x="2411760" y="4797152"/>
            <a:ext cx="432048" cy="369332"/>
          </a:xfrm>
          <a:prstGeom prst="rect">
            <a:avLst/>
          </a:prstGeom>
          <a:noFill/>
        </p:spPr>
        <p:txBody>
          <a:bodyPr wrap="square" rtlCol="0">
            <a:spAutoFit/>
          </a:bodyPr>
          <a:lstStyle/>
          <a:p>
            <a:r>
              <a:rPr lang="en-US" b="1" dirty="0" smtClean="0"/>
              <a:t>b’</a:t>
            </a:r>
            <a:endParaRPr lang="en-US" b="1" dirty="0"/>
          </a:p>
        </p:txBody>
      </p:sp>
      <p:sp>
        <p:nvSpPr>
          <p:cNvPr id="16" name="TextBox 15"/>
          <p:cNvSpPr txBox="1"/>
          <p:nvPr/>
        </p:nvSpPr>
        <p:spPr>
          <a:xfrm>
            <a:off x="3203848" y="4797152"/>
            <a:ext cx="432048" cy="369332"/>
          </a:xfrm>
          <a:prstGeom prst="rect">
            <a:avLst/>
          </a:prstGeom>
          <a:noFill/>
        </p:spPr>
        <p:txBody>
          <a:bodyPr wrap="square" rtlCol="0">
            <a:spAutoFit/>
          </a:bodyPr>
          <a:lstStyle/>
          <a:p>
            <a:r>
              <a:rPr lang="en-US" b="1" dirty="0" smtClean="0"/>
              <a:t>a’</a:t>
            </a:r>
            <a:endParaRPr lang="en-US" b="1" dirty="0"/>
          </a:p>
        </p:txBody>
      </p:sp>
    </p:spTree>
    <p:extLst>
      <p:ext uri="{BB962C8B-B14F-4D97-AF65-F5344CB8AC3E}">
        <p14:creationId xmlns:p14="http://schemas.microsoft.com/office/powerpoint/2010/main" xmlns="" val="40751847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Intradomain</a:t>
            </a:r>
            <a:r>
              <a:rPr lang="en-GB"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GB" sz="3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dihedral along protein</a:t>
            </a:r>
            <a:endParaRPr lang="en-GB"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457200" y="1600200"/>
            <a:ext cx="3970784" cy="4525963"/>
          </a:xfrm>
        </p:spPr>
        <p:txBody>
          <a:bodyPr/>
          <a:lstStyle/>
          <a:p>
            <a:r>
              <a:rPr lang="en-GB" sz="2800" dirty="0" smtClean="0"/>
              <a:t>variation of dihedral angle during “motion” gives </a:t>
            </a:r>
            <a:r>
              <a:rPr lang="en-GB" sz="2800" dirty="0" smtClean="0">
                <a:solidFill>
                  <a:srgbClr val="FF0000"/>
                </a:solidFill>
              </a:rPr>
              <a:t>local</a:t>
            </a:r>
            <a:r>
              <a:rPr lang="en-GB" sz="2800" dirty="0" smtClean="0"/>
              <a:t> measure of flexibility</a:t>
            </a:r>
          </a:p>
          <a:p>
            <a:r>
              <a:rPr lang="en-GB" sz="2800" dirty="0" smtClean="0"/>
              <a:t>MD and </a:t>
            </a:r>
            <a:r>
              <a:rPr lang="en-GB" sz="2800" dirty="0" smtClean="0">
                <a:solidFill>
                  <a:srgbClr val="DBAC4B"/>
                </a:solidFill>
              </a:rPr>
              <a:t>flex</a:t>
            </a:r>
            <a:r>
              <a:rPr lang="en-GB" sz="2800" dirty="0" smtClean="0"/>
              <a:t> roughly agree</a:t>
            </a:r>
          </a:p>
          <a:p>
            <a:r>
              <a:rPr lang="en-GB" sz="2800" b="1" dirty="0" smtClean="0"/>
              <a:t>a’</a:t>
            </a:r>
            <a:r>
              <a:rPr lang="en-GB" sz="2800" dirty="0" smtClean="0"/>
              <a:t> seems more flexible</a:t>
            </a:r>
            <a:endParaRPr lang="en-GB"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rcRect b="-49"/>
          <a:stretch>
            <a:fillRect/>
          </a:stretch>
        </p:blipFill>
        <p:spPr bwMode="auto">
          <a:xfrm>
            <a:off x="4572001" y="2348880"/>
            <a:ext cx="4571999" cy="3451403"/>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Description: PseudodihedralSchematic.tif"/>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4327" r="4169"/>
          <a:stretch>
            <a:fillRect/>
          </a:stretch>
        </p:blipFill>
        <p:spPr bwMode="auto">
          <a:xfrm rot="16200000">
            <a:off x="6449453" y="540435"/>
            <a:ext cx="792089" cy="239275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5508104" y="2276872"/>
            <a:ext cx="360040" cy="369332"/>
          </a:xfrm>
          <a:prstGeom prst="rect">
            <a:avLst/>
          </a:prstGeom>
          <a:solidFill>
            <a:srgbClr val="3399FF"/>
          </a:solidFill>
        </p:spPr>
        <p:txBody>
          <a:bodyPr wrap="square" rtlCol="0">
            <a:spAutoFit/>
          </a:bodyPr>
          <a:lstStyle/>
          <a:p>
            <a:pPr algn="ctr"/>
            <a:r>
              <a:rPr lang="en-GB" dirty="0" smtClean="0"/>
              <a:t>a</a:t>
            </a:r>
            <a:endParaRPr lang="en-GB" dirty="0"/>
          </a:p>
        </p:txBody>
      </p:sp>
      <p:sp>
        <p:nvSpPr>
          <p:cNvPr id="7" name="TextBox 6"/>
          <p:cNvSpPr txBox="1"/>
          <p:nvPr/>
        </p:nvSpPr>
        <p:spPr>
          <a:xfrm>
            <a:off x="6372200" y="2276872"/>
            <a:ext cx="360040" cy="369332"/>
          </a:xfrm>
          <a:prstGeom prst="rect">
            <a:avLst/>
          </a:prstGeom>
          <a:solidFill>
            <a:srgbClr val="92D050"/>
          </a:solidFill>
        </p:spPr>
        <p:txBody>
          <a:bodyPr wrap="square" rtlCol="0">
            <a:spAutoFit/>
          </a:bodyPr>
          <a:lstStyle/>
          <a:p>
            <a:pPr algn="ctr"/>
            <a:r>
              <a:rPr lang="en-GB" dirty="0" smtClean="0"/>
              <a:t>b</a:t>
            </a:r>
            <a:endParaRPr lang="en-GB" dirty="0"/>
          </a:p>
        </p:txBody>
      </p:sp>
      <p:sp>
        <p:nvSpPr>
          <p:cNvPr id="8" name="TextBox 7"/>
          <p:cNvSpPr txBox="1"/>
          <p:nvPr/>
        </p:nvSpPr>
        <p:spPr>
          <a:xfrm>
            <a:off x="7236296" y="2276872"/>
            <a:ext cx="432048" cy="369332"/>
          </a:xfrm>
          <a:prstGeom prst="rect">
            <a:avLst/>
          </a:prstGeom>
          <a:solidFill>
            <a:srgbClr val="FFFF00"/>
          </a:solidFill>
        </p:spPr>
        <p:txBody>
          <a:bodyPr wrap="square" rtlCol="0">
            <a:spAutoFit/>
          </a:bodyPr>
          <a:lstStyle/>
          <a:p>
            <a:pPr algn="ctr"/>
            <a:r>
              <a:rPr lang="en-GB" dirty="0" smtClean="0"/>
              <a:t>b’</a:t>
            </a:r>
            <a:endParaRPr lang="en-GB" dirty="0"/>
          </a:p>
        </p:txBody>
      </p:sp>
      <p:sp>
        <p:nvSpPr>
          <p:cNvPr id="9" name="TextBox 8"/>
          <p:cNvSpPr txBox="1"/>
          <p:nvPr/>
        </p:nvSpPr>
        <p:spPr>
          <a:xfrm>
            <a:off x="8244408" y="2276872"/>
            <a:ext cx="432048" cy="369332"/>
          </a:xfrm>
          <a:prstGeom prst="rect">
            <a:avLst/>
          </a:prstGeom>
          <a:solidFill>
            <a:srgbClr val="FF0000"/>
          </a:solidFill>
        </p:spPr>
        <p:txBody>
          <a:bodyPr wrap="square" rtlCol="0">
            <a:spAutoFit/>
          </a:bodyPr>
          <a:lstStyle/>
          <a:p>
            <a:pPr algn="ctr"/>
            <a:r>
              <a:rPr lang="en-GB" dirty="0" smtClean="0"/>
              <a:t>a’</a:t>
            </a:r>
            <a:endParaRPr lang="en-GB" dirty="0"/>
          </a:p>
        </p:txBody>
      </p:sp>
      <p:sp>
        <p:nvSpPr>
          <p:cNvPr id="10" name="TextBox 9"/>
          <p:cNvSpPr txBox="1"/>
          <p:nvPr/>
        </p:nvSpPr>
        <p:spPr>
          <a:xfrm>
            <a:off x="7956376" y="5733256"/>
            <a:ext cx="1080120" cy="369332"/>
          </a:xfrm>
          <a:prstGeom prst="rect">
            <a:avLst/>
          </a:prstGeom>
          <a:solidFill>
            <a:srgbClr val="FFC000"/>
          </a:solidFill>
        </p:spPr>
        <p:txBody>
          <a:bodyPr wrap="square" rtlCol="0">
            <a:spAutoFit/>
          </a:bodyPr>
          <a:lstStyle/>
          <a:p>
            <a:pPr algn="ctr"/>
            <a:r>
              <a:rPr lang="en-GB" dirty="0" err="1" smtClean="0"/>
              <a:t>flex+MD</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MD stability of </a:t>
            </a:r>
            <a:r>
              <a:rPr lang="en-US" dirty="0" smtClean="0">
                <a:ln w="11430"/>
                <a:solidFill>
                  <a:srgbClr val="FF6600"/>
                </a:solidFill>
                <a:effectLst>
                  <a:outerShdw blurRad="50800" dist="39000" dir="5460000" algn="tl">
                    <a:srgbClr val="000000">
                      <a:alpha val="38000"/>
                    </a:srgbClr>
                  </a:outerShdw>
                </a:effectLst>
              </a:rPr>
              <a:t>closed</a:t>
            </a: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yPDI</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457200" y="1600201"/>
            <a:ext cx="3394720" cy="3773016"/>
          </a:xfrm>
        </p:spPr>
        <p:txBody>
          <a:bodyPr/>
          <a:lstStyle/>
          <a:p>
            <a:r>
              <a:rPr lang="en-US" sz="2800" dirty="0" smtClean="0"/>
              <a:t>use the closed structure of 2B5E as start structure for MD</a:t>
            </a:r>
          </a:p>
          <a:p>
            <a:r>
              <a:rPr lang="en-US" sz="2800" dirty="0" smtClean="0"/>
              <a:t>Q: will it be unphysical and hence “explode”?</a:t>
            </a:r>
          </a:p>
          <a:p>
            <a:r>
              <a:rPr lang="en-US" sz="2800" dirty="0" smtClean="0"/>
              <a:t>A: </a:t>
            </a:r>
            <a:r>
              <a:rPr lang="en-US" sz="2800" dirty="0" smtClean="0">
                <a:solidFill>
                  <a:srgbClr val="FF0000"/>
                </a:solidFill>
              </a:rPr>
              <a:t>no</a:t>
            </a:r>
            <a:r>
              <a:rPr lang="en-US" sz="2800" dirty="0" smtClean="0"/>
              <a:t>, see graph</a:t>
            </a:r>
            <a:endParaRPr lang="en-US" sz="2800"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b="-18"/>
          <a:stretch>
            <a:fillRect/>
          </a:stretch>
        </p:blipFill>
        <p:spPr bwMode="auto">
          <a:xfrm>
            <a:off x="4344035" y="2204864"/>
            <a:ext cx="4799965" cy="348869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 1"/>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4622" t="58373" r="6610" b="11166"/>
          <a:stretch/>
        </p:blipFill>
        <p:spPr bwMode="auto">
          <a:xfrm>
            <a:off x="7092280" y="1196752"/>
            <a:ext cx="1872207" cy="90372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7740352" y="2564904"/>
            <a:ext cx="1080120" cy="369332"/>
          </a:xfrm>
          <a:prstGeom prst="rect">
            <a:avLst/>
          </a:prstGeom>
          <a:solidFill>
            <a:srgbClr val="FFC000"/>
          </a:solidFill>
        </p:spPr>
        <p:txBody>
          <a:bodyPr wrap="square" rtlCol="0">
            <a:spAutoFit/>
          </a:bodyPr>
          <a:lstStyle/>
          <a:p>
            <a:pPr algn="ctr"/>
            <a:r>
              <a:rPr lang="en-GB" dirty="0" smtClean="0"/>
              <a:t>MD</a:t>
            </a:r>
            <a:endParaRPr lang="en-GB" dirty="0"/>
          </a:p>
        </p:txBody>
      </p:sp>
      <p:sp>
        <p:nvSpPr>
          <p:cNvPr id="7" name="TextBox 6"/>
          <p:cNvSpPr txBox="1"/>
          <p:nvPr/>
        </p:nvSpPr>
        <p:spPr>
          <a:xfrm>
            <a:off x="6732240" y="1556792"/>
            <a:ext cx="576064" cy="369332"/>
          </a:xfrm>
          <a:prstGeom prst="rect">
            <a:avLst/>
          </a:prstGeom>
          <a:solidFill>
            <a:srgbClr val="FFC000"/>
          </a:solidFill>
        </p:spPr>
        <p:txBody>
          <a:bodyPr wrap="square" rtlCol="0">
            <a:spAutoFit/>
          </a:bodyPr>
          <a:lstStyle/>
          <a:p>
            <a:pPr algn="ctr"/>
            <a:r>
              <a:rPr lang="en-GB" dirty="0" smtClean="0"/>
              <a:t>flex</a:t>
            </a:r>
            <a:endParaRPr lang="en-GB" dirty="0"/>
          </a:p>
        </p:txBody>
      </p:sp>
      <p:sp>
        <p:nvSpPr>
          <p:cNvPr id="8" name="TextBox 7"/>
          <p:cNvSpPr txBox="1"/>
          <p:nvPr/>
        </p:nvSpPr>
        <p:spPr>
          <a:xfrm>
            <a:off x="467544" y="5733256"/>
            <a:ext cx="4968552" cy="400110"/>
          </a:xfrm>
          <a:prstGeom prst="rect">
            <a:avLst/>
          </a:prstGeom>
          <a:solidFill>
            <a:srgbClr val="FF0000"/>
          </a:solidFill>
        </p:spPr>
        <p:txBody>
          <a:bodyPr wrap="square" rtlCol="0">
            <a:spAutoFit/>
          </a:bodyPr>
          <a:lstStyle/>
          <a:p>
            <a:r>
              <a:rPr lang="en-GB" sz="2000" dirty="0" smtClean="0">
                <a:solidFill>
                  <a:srgbClr val="FFC000"/>
                </a:solidFill>
              </a:rPr>
              <a:t>flex</a:t>
            </a:r>
            <a:r>
              <a:rPr lang="en-GB" sz="2000" dirty="0" smtClean="0"/>
              <a:t> as quick tool to prototype structures</a:t>
            </a:r>
            <a:endParaRPr lang="en-GB" sz="2000" dirty="0"/>
          </a:p>
        </p:txBody>
      </p:sp>
      <p:sp>
        <p:nvSpPr>
          <p:cNvPr id="9" name="Curved Right Arrow 8"/>
          <p:cNvSpPr/>
          <p:nvPr/>
        </p:nvSpPr>
        <p:spPr>
          <a:xfrm rot="278103">
            <a:off x="5225892" y="2296506"/>
            <a:ext cx="576064" cy="2226946"/>
          </a:xfrm>
          <a:prstGeom prst="curved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25136586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850106"/>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Conclusions (for </a:t>
            </a:r>
            <a:r>
              <a:rPr lang="en-US"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yPDI</a:t>
            </a: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467544" y="1412776"/>
            <a:ext cx="6552728" cy="4525963"/>
          </a:xfrm>
        </p:spPr>
        <p:txBody>
          <a:bodyPr/>
          <a:lstStyle/>
          <a:p>
            <a:pPr lvl="0"/>
            <a:r>
              <a:rPr lang="en-GB" sz="1800" dirty="0" smtClean="0">
                <a:solidFill>
                  <a:srgbClr val="3399FF"/>
                </a:solidFill>
              </a:rPr>
              <a:t>There </a:t>
            </a:r>
            <a:r>
              <a:rPr lang="en-GB" sz="1800" dirty="0">
                <a:solidFill>
                  <a:srgbClr val="3399FF"/>
                </a:solidFill>
              </a:rPr>
              <a:t>is inter-domain flexibility at every inter-domain junction </a:t>
            </a:r>
            <a:r>
              <a:rPr lang="en-GB" sz="1800" dirty="0" smtClean="0">
                <a:solidFill>
                  <a:srgbClr val="3399FF"/>
                </a:solidFill>
              </a:rPr>
              <a:t>showing </a:t>
            </a:r>
            <a:r>
              <a:rPr lang="en-GB" sz="1800" dirty="0">
                <a:solidFill>
                  <a:srgbClr val="3399FF"/>
                </a:solidFill>
              </a:rPr>
              <a:t>very different characteristics  –  extensive  freedom to tilt and twist at </a:t>
            </a:r>
            <a:r>
              <a:rPr lang="en-GB" sz="1800" b="1" dirty="0">
                <a:solidFill>
                  <a:srgbClr val="3399FF"/>
                </a:solidFill>
              </a:rPr>
              <a:t>b’-a’</a:t>
            </a:r>
            <a:r>
              <a:rPr lang="en-GB" sz="1800" dirty="0">
                <a:solidFill>
                  <a:srgbClr val="3399FF"/>
                </a:solidFill>
              </a:rPr>
              <a:t>, constrained to a specific twist mode at </a:t>
            </a:r>
            <a:r>
              <a:rPr lang="en-GB" sz="1800" b="1" dirty="0">
                <a:solidFill>
                  <a:srgbClr val="3399FF"/>
                </a:solidFill>
              </a:rPr>
              <a:t>a-b</a:t>
            </a:r>
            <a:r>
              <a:rPr lang="en-GB" sz="1800" dirty="0">
                <a:solidFill>
                  <a:srgbClr val="3399FF"/>
                </a:solidFill>
              </a:rPr>
              <a:t>, and with no freedom to twist at </a:t>
            </a:r>
            <a:r>
              <a:rPr lang="en-GB" sz="1800" b="1" dirty="0">
                <a:solidFill>
                  <a:srgbClr val="3399FF"/>
                </a:solidFill>
              </a:rPr>
              <a:t>b-b’</a:t>
            </a:r>
            <a:r>
              <a:rPr lang="en-GB" sz="1800" dirty="0">
                <a:solidFill>
                  <a:srgbClr val="3399FF"/>
                </a:solidFill>
              </a:rPr>
              <a:t>.</a:t>
            </a:r>
            <a:endParaRPr lang="en-US" sz="1800" dirty="0">
              <a:solidFill>
                <a:srgbClr val="3399FF"/>
              </a:solidFill>
            </a:endParaRPr>
          </a:p>
          <a:p>
            <a:pPr lvl="0"/>
            <a:r>
              <a:rPr lang="en-GB" sz="1800" dirty="0" smtClean="0"/>
              <a:t>Two active </a:t>
            </a:r>
            <a:r>
              <a:rPr lang="en-GB" sz="1800" dirty="0"/>
              <a:t>sites can approach much more closely than is found in crystal structures – and indeed hinge motion to bring these sites into proximity is the lowest energy normal mode of motion of the </a:t>
            </a:r>
            <a:r>
              <a:rPr lang="en-GB" sz="1800" dirty="0" smtClean="0"/>
              <a:t>protein</a:t>
            </a:r>
            <a:r>
              <a:rPr lang="en-GB" sz="1800" dirty="0"/>
              <a:t>.</a:t>
            </a:r>
            <a:endParaRPr lang="en-US" sz="1800" dirty="0"/>
          </a:p>
          <a:p>
            <a:pPr lvl="0"/>
            <a:r>
              <a:rPr lang="en-GB" sz="1800" dirty="0">
                <a:solidFill>
                  <a:srgbClr val="3399FF"/>
                </a:solidFill>
              </a:rPr>
              <a:t>F</a:t>
            </a:r>
            <a:r>
              <a:rPr lang="en-GB" sz="1800" dirty="0" smtClean="0">
                <a:solidFill>
                  <a:srgbClr val="3399FF"/>
                </a:solidFill>
              </a:rPr>
              <a:t>lexibility </a:t>
            </a:r>
            <a:r>
              <a:rPr lang="en-GB" sz="1800" dirty="0">
                <a:solidFill>
                  <a:srgbClr val="3399FF"/>
                </a:solidFill>
              </a:rPr>
              <a:t>predicted for </a:t>
            </a:r>
            <a:r>
              <a:rPr lang="en-GB" sz="1800" dirty="0" err="1" smtClean="0">
                <a:solidFill>
                  <a:srgbClr val="3399FF"/>
                </a:solidFill>
              </a:rPr>
              <a:t>yPDI</a:t>
            </a:r>
            <a:r>
              <a:rPr lang="en-GB" sz="1800" dirty="0" smtClean="0">
                <a:solidFill>
                  <a:srgbClr val="3399FF"/>
                </a:solidFill>
              </a:rPr>
              <a:t> </a:t>
            </a:r>
            <a:r>
              <a:rPr lang="en-GB" sz="1800" dirty="0">
                <a:solidFill>
                  <a:srgbClr val="3399FF"/>
                </a:solidFill>
              </a:rPr>
              <a:t>(based on one structure) includes the other known conformation of </a:t>
            </a:r>
            <a:r>
              <a:rPr lang="en-GB" sz="1800" dirty="0" err="1" smtClean="0">
                <a:solidFill>
                  <a:srgbClr val="3399FF"/>
                </a:solidFill>
              </a:rPr>
              <a:t>yPDI</a:t>
            </a:r>
            <a:r>
              <a:rPr lang="en-GB" sz="1800" dirty="0" smtClean="0">
                <a:solidFill>
                  <a:srgbClr val="3399FF"/>
                </a:solidFill>
              </a:rPr>
              <a:t> </a:t>
            </a:r>
            <a:r>
              <a:rPr lang="en-GB" sz="1800" dirty="0">
                <a:solidFill>
                  <a:srgbClr val="3399FF"/>
                </a:solidFill>
              </a:rPr>
              <a:t>and is consistent with the mobility observed experimentally for mammalian PDI.</a:t>
            </a:r>
            <a:endParaRPr lang="en-US" sz="1800" dirty="0">
              <a:solidFill>
                <a:srgbClr val="3399FF"/>
              </a:solidFill>
            </a:endParaRPr>
          </a:p>
          <a:p>
            <a:pPr lvl="0"/>
            <a:r>
              <a:rPr lang="en-GB" sz="1800" dirty="0"/>
              <a:t>There is also intra-domain flexibility and clear differences between the domains in their propensity for internal motion. </a:t>
            </a:r>
            <a:endParaRPr lang="en-US" sz="1800" dirty="0"/>
          </a:p>
        </p:txBody>
      </p:sp>
      <p:pic>
        <p:nvPicPr>
          <p:cNvPr id="4" name="Picture 3"/>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9875" t="4500" r="18062" b="14750"/>
          <a:stretch/>
        </p:blipFill>
        <p:spPr bwMode="auto">
          <a:xfrm>
            <a:off x="7164288" y="980728"/>
            <a:ext cx="1872208" cy="1756866"/>
          </a:xfrm>
          <a:prstGeom prst="rect">
            <a:avLst/>
          </a:prstGeom>
          <a:ln>
            <a:noFill/>
          </a:ln>
          <a:extLst>
            <a:ext uri="{53640926-AAD7-44d8-BBD7-CCE9431645EC}">
              <a14:shadowObscured xmlns:a14="http://schemas.microsoft.com/office/drawing/2010/main" xmlns=""/>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b="-18"/>
          <a:stretch>
            <a:fillRect/>
          </a:stretch>
        </p:blipFill>
        <p:spPr bwMode="auto">
          <a:xfrm>
            <a:off x="7452320" y="2924944"/>
            <a:ext cx="1211103" cy="880249"/>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rcRect b="-49"/>
          <a:stretch>
            <a:fillRect/>
          </a:stretch>
        </p:blipFill>
        <p:spPr bwMode="auto">
          <a:xfrm>
            <a:off x="7452321" y="4869160"/>
            <a:ext cx="1224136" cy="980097"/>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Content Placeholder 3" descr="fig-inter-mobility.png"/>
          <p:cNvPicPr>
            <a:picLocks noChangeAspect="1"/>
          </p:cNvPicPr>
          <p:nvPr/>
        </p:nvPicPr>
        <p:blipFill>
          <a:blip r:embed="rId5" cstate="print">
            <a:extLst>
              <a:ext uri="{28A0092B-C50C-407E-A947-70E740481C1C}">
                <a14:useLocalDpi xmlns:a14="http://schemas.microsoft.com/office/drawing/2010/main" xmlns="" val="0"/>
              </a:ext>
            </a:extLst>
          </a:blip>
          <a:srcRect l="2349" r="-134" b="4540"/>
          <a:stretch>
            <a:fillRect/>
          </a:stretch>
        </p:blipFill>
        <p:spPr bwMode="auto">
          <a:xfrm>
            <a:off x="7702441" y="3833244"/>
            <a:ext cx="792088" cy="10006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xmlns="" val="4365229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IV_lifecycle.png"/>
          <p:cNvPicPr>
            <a:picLocks noChangeAspect="1"/>
          </p:cNvPicPr>
          <p:nvPr/>
        </p:nvPicPr>
        <p:blipFill>
          <a:blip r:embed="rId3" cstate="print">
            <a:clrChange>
              <a:clrFrom>
                <a:srgbClr val="FFFFFF"/>
              </a:clrFrom>
              <a:clrTo>
                <a:srgbClr val="FFFFFF">
                  <a:alpha val="0"/>
                </a:srgbClr>
              </a:clrTo>
            </a:clrChange>
          </a:blip>
          <a:stretch>
            <a:fillRect/>
          </a:stretch>
        </p:blipFill>
        <p:spPr>
          <a:xfrm>
            <a:off x="2666867" y="0"/>
            <a:ext cx="3556133" cy="6038715"/>
          </a:xfrm>
          <a:prstGeom prst="rect">
            <a:avLst/>
          </a:prstGeom>
        </p:spPr>
      </p:pic>
      <p:sp>
        <p:nvSpPr>
          <p:cNvPr id="6" name="TextBox 5"/>
          <p:cNvSpPr txBox="1"/>
          <p:nvPr/>
        </p:nvSpPr>
        <p:spPr>
          <a:xfrm>
            <a:off x="6267410" y="5792494"/>
            <a:ext cx="2876590" cy="246221"/>
          </a:xfrm>
          <a:prstGeom prst="rect">
            <a:avLst/>
          </a:prstGeom>
          <a:noFill/>
        </p:spPr>
        <p:txBody>
          <a:bodyPr wrap="square" rtlCol="0">
            <a:spAutoFit/>
          </a:bodyPr>
          <a:lstStyle/>
          <a:p>
            <a:r>
              <a:rPr lang="en-US" sz="1000" dirty="0" smtClean="0"/>
              <a:t>http://www.thebody.com/content/art53763.html</a:t>
            </a:r>
            <a:endParaRPr lang="en-US" sz="1000" dirty="0"/>
          </a:p>
        </p:txBody>
      </p:sp>
      <p:sp>
        <p:nvSpPr>
          <p:cNvPr id="7" name="TextBox 6"/>
          <p:cNvSpPr txBox="1"/>
          <p:nvPr/>
        </p:nvSpPr>
        <p:spPr>
          <a:xfrm>
            <a:off x="1976623" y="566035"/>
            <a:ext cx="1380487" cy="369332"/>
          </a:xfrm>
          <a:prstGeom prst="rect">
            <a:avLst/>
          </a:prstGeom>
          <a:noFill/>
        </p:spPr>
        <p:txBody>
          <a:bodyPr wrap="square" rtlCol="0">
            <a:spAutoFit/>
          </a:bodyPr>
          <a:lstStyle/>
          <a:p>
            <a:r>
              <a:rPr lang="en-US" dirty="0" smtClean="0"/>
              <a:t>1. Fusion</a:t>
            </a:r>
            <a:endParaRPr lang="en-US" dirty="0"/>
          </a:p>
        </p:txBody>
      </p:sp>
      <p:sp>
        <p:nvSpPr>
          <p:cNvPr id="8" name="TextBox 7"/>
          <p:cNvSpPr txBox="1"/>
          <p:nvPr/>
        </p:nvSpPr>
        <p:spPr>
          <a:xfrm>
            <a:off x="1115616" y="2079032"/>
            <a:ext cx="1823013" cy="646331"/>
          </a:xfrm>
          <a:prstGeom prst="rect">
            <a:avLst/>
          </a:prstGeom>
          <a:noFill/>
        </p:spPr>
        <p:txBody>
          <a:bodyPr wrap="square" rtlCol="0">
            <a:spAutoFit/>
          </a:bodyPr>
          <a:lstStyle/>
          <a:p>
            <a:r>
              <a:rPr lang="en-US" dirty="0" smtClean="0"/>
              <a:t>2. </a:t>
            </a:r>
            <a:r>
              <a:rPr lang="en-US" dirty="0" smtClean="0">
                <a:solidFill>
                  <a:srgbClr val="3366FF"/>
                </a:solidFill>
              </a:rPr>
              <a:t>Reverse Transcriptase</a:t>
            </a:r>
            <a:endParaRPr lang="en-US" dirty="0">
              <a:solidFill>
                <a:srgbClr val="3366FF"/>
              </a:solidFill>
            </a:endParaRPr>
          </a:p>
        </p:txBody>
      </p:sp>
      <p:sp>
        <p:nvSpPr>
          <p:cNvPr id="9" name="TextBox 8"/>
          <p:cNvSpPr txBox="1"/>
          <p:nvPr/>
        </p:nvSpPr>
        <p:spPr>
          <a:xfrm>
            <a:off x="6460214" y="2725363"/>
            <a:ext cx="1856202" cy="369332"/>
          </a:xfrm>
          <a:prstGeom prst="rect">
            <a:avLst/>
          </a:prstGeom>
          <a:noFill/>
        </p:spPr>
        <p:txBody>
          <a:bodyPr wrap="square" rtlCol="0">
            <a:spAutoFit/>
          </a:bodyPr>
          <a:lstStyle/>
          <a:p>
            <a:r>
              <a:rPr lang="en-US" dirty="0" smtClean="0"/>
              <a:t>3. </a:t>
            </a:r>
            <a:r>
              <a:rPr lang="en-US" dirty="0" err="1" smtClean="0">
                <a:solidFill>
                  <a:srgbClr val="3366FF"/>
                </a:solidFill>
              </a:rPr>
              <a:t>Integrase</a:t>
            </a:r>
            <a:endParaRPr lang="en-US" dirty="0">
              <a:solidFill>
                <a:srgbClr val="3366FF"/>
              </a:solidFill>
            </a:endParaRPr>
          </a:p>
        </p:txBody>
      </p:sp>
      <p:sp>
        <p:nvSpPr>
          <p:cNvPr id="10" name="TextBox 9"/>
          <p:cNvSpPr txBox="1"/>
          <p:nvPr/>
        </p:nvSpPr>
        <p:spPr>
          <a:xfrm>
            <a:off x="1063461" y="3946672"/>
            <a:ext cx="1875168" cy="369332"/>
          </a:xfrm>
          <a:prstGeom prst="rect">
            <a:avLst/>
          </a:prstGeom>
          <a:noFill/>
        </p:spPr>
        <p:txBody>
          <a:bodyPr wrap="square" rtlCol="0">
            <a:spAutoFit/>
          </a:bodyPr>
          <a:lstStyle/>
          <a:p>
            <a:r>
              <a:rPr lang="en-US" dirty="0" smtClean="0"/>
              <a:t>4. Transcription</a:t>
            </a:r>
            <a:endParaRPr lang="en-US" dirty="0"/>
          </a:p>
        </p:txBody>
      </p:sp>
      <p:sp>
        <p:nvSpPr>
          <p:cNvPr id="12" name="TextBox 11"/>
          <p:cNvSpPr txBox="1"/>
          <p:nvPr/>
        </p:nvSpPr>
        <p:spPr>
          <a:xfrm>
            <a:off x="6223000" y="5003800"/>
            <a:ext cx="1380487" cy="369332"/>
          </a:xfrm>
          <a:prstGeom prst="rect">
            <a:avLst/>
          </a:prstGeom>
          <a:noFill/>
        </p:spPr>
        <p:txBody>
          <a:bodyPr wrap="square" rtlCol="0">
            <a:spAutoFit/>
          </a:bodyPr>
          <a:lstStyle/>
          <a:p>
            <a:r>
              <a:rPr lang="en-US" dirty="0" smtClean="0"/>
              <a:t>6. Budding</a:t>
            </a:r>
            <a:endParaRPr lang="en-US" dirty="0"/>
          </a:p>
        </p:txBody>
      </p:sp>
      <p:sp>
        <p:nvSpPr>
          <p:cNvPr id="15" name="TextBox 14"/>
          <p:cNvSpPr txBox="1"/>
          <p:nvPr/>
        </p:nvSpPr>
        <p:spPr>
          <a:xfrm>
            <a:off x="0" y="0"/>
            <a:ext cx="2552699" cy="553998"/>
          </a:xfrm>
          <a:prstGeom prst="rect">
            <a:avLst/>
          </a:prstGeom>
          <a:noFill/>
        </p:spPr>
        <p:txBody>
          <a:bodyPr wrap="square" rtlCol="0">
            <a:spAutoFit/>
          </a:bodyPr>
          <a:lstStyle/>
          <a:p>
            <a:r>
              <a:rPr lang="en-US" sz="3000" dirty="0" smtClean="0"/>
              <a:t>HIV-1 Lifecycle</a:t>
            </a:r>
            <a:endParaRPr lang="en-US" sz="3000" dirty="0"/>
          </a:p>
        </p:txBody>
      </p:sp>
      <p:sp>
        <p:nvSpPr>
          <p:cNvPr id="11" name="TextBox 10"/>
          <p:cNvSpPr txBox="1"/>
          <p:nvPr/>
        </p:nvSpPr>
        <p:spPr>
          <a:xfrm>
            <a:off x="6460214" y="3946672"/>
            <a:ext cx="1912499" cy="369332"/>
          </a:xfrm>
          <a:prstGeom prst="rect">
            <a:avLst/>
          </a:prstGeom>
          <a:noFill/>
        </p:spPr>
        <p:txBody>
          <a:bodyPr wrap="square" rtlCol="0">
            <a:spAutoFit/>
          </a:bodyPr>
          <a:lstStyle/>
          <a:p>
            <a:r>
              <a:rPr lang="en-US" dirty="0" smtClean="0"/>
              <a:t>5.</a:t>
            </a:r>
            <a:r>
              <a:rPr lang="en-US" dirty="0" smtClean="0">
                <a:solidFill>
                  <a:srgbClr val="3366FF"/>
                </a:solidFill>
              </a:rPr>
              <a:t> Protease</a:t>
            </a:r>
            <a:endParaRPr lang="en-US" dirty="0">
              <a:solidFill>
                <a:srgbClr val="3366FF"/>
              </a:solidFill>
            </a:endParaRPr>
          </a:p>
        </p:txBody>
      </p:sp>
      <p:grpSp>
        <p:nvGrpSpPr>
          <p:cNvPr id="2" name="Group 15"/>
          <p:cNvGrpSpPr/>
          <p:nvPr/>
        </p:nvGrpSpPr>
        <p:grpSpPr>
          <a:xfrm>
            <a:off x="6290881" y="3702415"/>
            <a:ext cx="2514453" cy="914400"/>
            <a:chOff x="1615170" y="1032165"/>
            <a:chExt cx="1451430" cy="914400"/>
          </a:xfrm>
        </p:grpSpPr>
        <p:sp>
          <p:nvSpPr>
            <p:cNvPr id="20" name="Explosion 1 19"/>
            <p:cNvSpPr/>
            <p:nvPr/>
          </p:nvSpPr>
          <p:spPr>
            <a:xfrm>
              <a:off x="1615170" y="1032165"/>
              <a:ext cx="1201706" cy="914400"/>
            </a:xfrm>
            <a:prstGeom prst="irregularSeal1">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1743141" y="1263281"/>
              <a:ext cx="1323459" cy="369332"/>
            </a:xfrm>
            <a:prstGeom prst="rect">
              <a:avLst/>
            </a:prstGeom>
            <a:noFill/>
          </p:spPr>
          <p:txBody>
            <a:bodyPr wrap="square" rtlCol="0">
              <a:spAutoFit/>
            </a:bodyPr>
            <a:lstStyle/>
            <a:p>
              <a:r>
                <a:rPr lang="en-US" dirty="0" smtClean="0">
                  <a:solidFill>
                    <a:srgbClr val="FF0000"/>
                  </a:solidFill>
                </a:rPr>
                <a:t>HIV-1 protease</a:t>
              </a:r>
              <a:endParaRPr lang="en-US" dirty="0">
                <a:solidFill>
                  <a:srgbClr val="FF0000"/>
                </a:solidFill>
              </a:endParaRPr>
            </a:p>
          </p:txBody>
        </p:sp>
      </p:grpSp>
      <p:sp>
        <p:nvSpPr>
          <p:cNvPr id="16" name="TextBox 15"/>
          <p:cNvSpPr txBox="1"/>
          <p:nvPr/>
        </p:nvSpPr>
        <p:spPr>
          <a:xfrm>
            <a:off x="522111" y="1371146"/>
            <a:ext cx="8099777" cy="707886"/>
          </a:xfrm>
          <a:prstGeom prst="rect">
            <a:avLst/>
          </a:prstGeom>
          <a:solidFill>
            <a:schemeClr val="bg1"/>
          </a:solidFill>
          <a:ln>
            <a:solidFill>
              <a:schemeClr val="tx1"/>
            </a:solidFill>
          </a:ln>
        </p:spPr>
        <p:txBody>
          <a:bodyPr wrap="square" rtlCol="0">
            <a:spAutoFit/>
          </a:bodyPr>
          <a:lstStyle/>
          <a:p>
            <a:pPr algn="ctr"/>
            <a:r>
              <a:rPr lang="en-US" sz="4000" smtClean="0"/>
              <a:t>Rigidity analysis: </a:t>
            </a:r>
            <a:r>
              <a:rPr lang="en-US" sz="4000" dirty="0" smtClean="0"/>
              <a:t>FIRST</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_hiv1_cartoon.png"/>
          <p:cNvPicPr>
            <a:picLocks noGrp="1" noChangeAspect="1"/>
          </p:cNvPicPr>
          <p:nvPr>
            <p:ph idx="1"/>
          </p:nvPr>
        </p:nvPicPr>
        <p:blipFill>
          <a:blip r:embed="rId3" cstate="print">
            <a:clrChange>
              <a:clrFrom>
                <a:srgbClr val="FFFFFF"/>
              </a:clrFrom>
              <a:clrTo>
                <a:srgbClr val="FFFFFF">
                  <a:alpha val="0"/>
                </a:srgbClr>
              </a:clrTo>
            </a:clrChange>
          </a:blip>
          <a:srcRect l="-13035" r="-13035"/>
          <a:stretch>
            <a:fillRect/>
          </a:stretch>
        </p:blipFill>
        <p:spPr>
          <a:xfrm>
            <a:off x="0" y="814007"/>
            <a:ext cx="9554315" cy="5254505"/>
          </a:xfrm>
        </p:spPr>
      </p:pic>
      <p:sp>
        <p:nvSpPr>
          <p:cNvPr id="2" name="Title 1"/>
          <p:cNvSpPr>
            <a:spLocks noGrp="1"/>
          </p:cNvSpPr>
          <p:nvPr>
            <p:ph type="title"/>
          </p:nvPr>
        </p:nvSpPr>
        <p:spPr>
          <a:xfrm>
            <a:off x="0" y="0"/>
            <a:ext cx="9036496" cy="764704"/>
          </a:xfrm>
        </p:spPr>
        <p:txBody>
          <a:bodyPr/>
          <a:lstStyle/>
          <a:p>
            <a:r>
              <a:rPr lang="en-US" dirty="0" smtClean="0"/>
              <a:t>The structure of HIV-1 protease</a:t>
            </a:r>
            <a:endParaRPr lang="en-US" dirty="0"/>
          </a:p>
        </p:txBody>
      </p:sp>
      <p:pic>
        <p:nvPicPr>
          <p:cNvPr id="5" name="Picture 4" descr="CrabRed.jpg"/>
          <p:cNvPicPr>
            <a:picLocks noChangeAspect="1"/>
          </p:cNvPicPr>
          <p:nvPr/>
        </p:nvPicPr>
        <p:blipFill>
          <a:blip r:embed="rId4" cstate="print">
            <a:alphaModFix amt="43000"/>
          </a:blip>
          <a:stretch>
            <a:fillRect/>
          </a:stretch>
        </p:blipFill>
        <p:spPr>
          <a:xfrm>
            <a:off x="1342350" y="1142194"/>
            <a:ext cx="6321249" cy="4711671"/>
          </a:xfrm>
          <a:prstGeom prst="rect">
            <a:avLst/>
          </a:prstGeom>
        </p:spPr>
      </p:pic>
      <p:grpSp>
        <p:nvGrpSpPr>
          <p:cNvPr id="3" name="Group 7"/>
          <p:cNvGrpSpPr/>
          <p:nvPr/>
        </p:nvGrpSpPr>
        <p:grpSpPr>
          <a:xfrm>
            <a:off x="375320" y="1142194"/>
            <a:ext cx="8393360" cy="4711671"/>
            <a:chOff x="345122" y="1142194"/>
            <a:chExt cx="8393360" cy="4711671"/>
          </a:xfrm>
        </p:grpSpPr>
        <p:sp>
          <p:nvSpPr>
            <p:cNvPr id="9" name="Rectangle 8"/>
            <p:cNvSpPr/>
            <p:nvPr/>
          </p:nvSpPr>
          <p:spPr>
            <a:xfrm>
              <a:off x="345122" y="1142194"/>
              <a:ext cx="8393360" cy="47116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CrabRed.jpg"/>
            <p:cNvPicPr>
              <a:picLocks noChangeAspect="1"/>
            </p:cNvPicPr>
            <p:nvPr/>
          </p:nvPicPr>
          <p:blipFill>
            <a:blip r:embed="rId4" cstate="print">
              <a:alphaModFix/>
            </a:blip>
            <a:stretch>
              <a:fillRect/>
            </a:stretch>
          </p:blipFill>
          <p:spPr>
            <a:xfrm>
              <a:off x="1342350" y="1142194"/>
              <a:ext cx="6321249" cy="4711671"/>
            </a:xfrm>
            <a:prstGeom prst="rect">
              <a:avLst/>
            </a:prstGeom>
          </p:spPr>
        </p:pic>
      </p:grpSp>
      <p:grpSp>
        <p:nvGrpSpPr>
          <p:cNvPr id="6" name="Group 19"/>
          <p:cNvGrpSpPr/>
          <p:nvPr/>
        </p:nvGrpSpPr>
        <p:grpSpPr>
          <a:xfrm>
            <a:off x="4572003" y="1205360"/>
            <a:ext cx="3462431" cy="1638621"/>
            <a:chOff x="4572003" y="1205360"/>
            <a:chExt cx="3462431" cy="1638621"/>
          </a:xfrm>
        </p:grpSpPr>
        <p:grpSp>
          <p:nvGrpSpPr>
            <p:cNvPr id="7" name="Group 41"/>
            <p:cNvGrpSpPr/>
            <p:nvPr/>
          </p:nvGrpSpPr>
          <p:grpSpPr>
            <a:xfrm>
              <a:off x="4748876" y="1751837"/>
              <a:ext cx="3285558" cy="1092144"/>
              <a:chOff x="4748876" y="1751837"/>
              <a:chExt cx="3285558" cy="1092144"/>
            </a:xfrm>
          </p:grpSpPr>
          <p:sp>
            <p:nvSpPr>
              <p:cNvPr id="24" name="TextBox 23"/>
              <p:cNvSpPr txBox="1"/>
              <p:nvPr/>
            </p:nvSpPr>
            <p:spPr>
              <a:xfrm>
                <a:off x="6626337" y="1751837"/>
                <a:ext cx="1408097" cy="369332"/>
              </a:xfrm>
              <a:prstGeom prst="rect">
                <a:avLst/>
              </a:prstGeom>
              <a:noFill/>
            </p:spPr>
            <p:txBody>
              <a:bodyPr wrap="square" rtlCol="0">
                <a:spAutoFit/>
              </a:bodyPr>
              <a:lstStyle/>
              <a:p>
                <a:r>
                  <a:rPr lang="en-US" dirty="0" smtClean="0"/>
                  <a:t>Active site</a:t>
                </a:r>
                <a:endParaRPr lang="en-US" dirty="0"/>
              </a:p>
            </p:txBody>
          </p:sp>
          <p:cxnSp>
            <p:nvCxnSpPr>
              <p:cNvPr id="26" name="Straight Arrow Connector 25"/>
              <p:cNvCxnSpPr/>
              <p:nvPr/>
            </p:nvCxnSpPr>
            <p:spPr>
              <a:xfrm rot="10800000" flipV="1">
                <a:off x="4748876" y="2024526"/>
                <a:ext cx="1891267" cy="81945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8" name="Group 40"/>
            <p:cNvGrpSpPr/>
            <p:nvPr/>
          </p:nvGrpSpPr>
          <p:grpSpPr>
            <a:xfrm>
              <a:off x="4572003" y="1205360"/>
              <a:ext cx="3103506" cy="449834"/>
              <a:chOff x="4572003" y="1205360"/>
              <a:chExt cx="3103506" cy="449834"/>
            </a:xfrm>
          </p:grpSpPr>
          <p:cxnSp>
            <p:nvCxnSpPr>
              <p:cNvPr id="31" name="Straight Arrow Connector 30"/>
              <p:cNvCxnSpPr/>
              <p:nvPr/>
            </p:nvCxnSpPr>
            <p:spPr>
              <a:xfrm rot="10800000">
                <a:off x="4572003" y="1337656"/>
                <a:ext cx="1723018"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rot="10800000" flipV="1">
                <a:off x="5590973" y="1491642"/>
                <a:ext cx="704049" cy="16355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6267412" y="1205360"/>
                <a:ext cx="1408097" cy="369332"/>
              </a:xfrm>
              <a:prstGeom prst="rect">
                <a:avLst/>
              </a:prstGeom>
              <a:noFill/>
            </p:spPr>
            <p:txBody>
              <a:bodyPr wrap="square" rtlCol="0">
                <a:spAutoFit/>
              </a:bodyPr>
              <a:lstStyle/>
              <a:p>
                <a:r>
                  <a:rPr lang="en-US" dirty="0" smtClean="0"/>
                  <a:t>Flaps</a:t>
                </a:r>
                <a:endParaRPr lang="en-US" dirty="0"/>
              </a:p>
            </p:txBody>
          </p:sp>
        </p:grpSp>
      </p:grpSp>
      <p:pic>
        <p:nvPicPr>
          <p:cNvPr id="25" name="Picture 24" descr="Ligand.pdf"/>
          <p:cNvPicPr>
            <a:picLocks noChangeAspect="1"/>
          </p:cNvPicPr>
          <p:nvPr/>
        </p:nvPicPr>
        <p:blipFill>
          <a:blip r:embed="rId5" cstate="print">
            <a:clrChange>
              <a:clrFrom>
                <a:srgbClr val="FFFFFF"/>
              </a:clrFrom>
              <a:clrTo>
                <a:srgbClr val="FFFFFF">
                  <a:alpha val="0"/>
                </a:srgbClr>
              </a:clrTo>
            </a:clrChange>
          </a:blip>
          <a:stretch>
            <a:fillRect/>
          </a:stretch>
        </p:blipFill>
        <p:spPr>
          <a:xfrm>
            <a:off x="3898900" y="1415287"/>
            <a:ext cx="1346200" cy="673100"/>
          </a:xfrm>
          <a:prstGeom prst="rect">
            <a:avLst/>
          </a:prstGeom>
          <a:solidFill>
            <a:schemeClr val="bg1"/>
          </a:solidFill>
        </p:spPr>
      </p:pic>
      <p:pic>
        <p:nvPicPr>
          <p:cNvPr id="35" name="Picture 34" descr="Ligand.pdf"/>
          <p:cNvPicPr>
            <a:picLocks noChangeAspect="1"/>
          </p:cNvPicPr>
          <p:nvPr/>
        </p:nvPicPr>
        <p:blipFill>
          <a:blip r:embed="rId5" cstate="print">
            <a:clrChange>
              <a:clrFrom>
                <a:srgbClr val="FFFFFF"/>
              </a:clrFrom>
              <a:clrTo>
                <a:srgbClr val="FFFFFF">
                  <a:alpha val="0"/>
                </a:srgbClr>
              </a:clrTo>
            </a:clrChange>
          </a:blip>
          <a:stretch>
            <a:fillRect/>
          </a:stretch>
        </p:blipFill>
        <p:spPr>
          <a:xfrm>
            <a:off x="3898900" y="2251942"/>
            <a:ext cx="1346200" cy="673100"/>
          </a:xfrm>
          <a:prstGeom prst="rect">
            <a:avLst/>
          </a:prstGeom>
          <a:solidFill>
            <a:schemeClr val="bg1"/>
          </a:solidFill>
        </p:spPr>
      </p:pic>
      <p:sp>
        <p:nvSpPr>
          <p:cNvPr id="18" name="Rectangle 17"/>
          <p:cNvSpPr/>
          <p:nvPr/>
        </p:nvSpPr>
        <p:spPr>
          <a:xfrm>
            <a:off x="0" y="6021288"/>
            <a:ext cx="6876256" cy="338554"/>
          </a:xfrm>
          <a:prstGeom prst="rect">
            <a:avLst/>
          </a:prstGeom>
        </p:spPr>
        <p:txBody>
          <a:bodyPr wrap="square">
            <a:spAutoFit/>
          </a:bodyPr>
          <a:lstStyle/>
          <a:p>
            <a:r>
              <a:rPr lang="en-US" sz="1600" dirty="0" smtClean="0"/>
              <a:t>Heal </a:t>
            </a:r>
            <a:r>
              <a:rPr lang="en-US" sz="1600" i="1" dirty="0" smtClean="0"/>
              <a:t>et al., Bioinformatics </a:t>
            </a:r>
            <a:r>
              <a:rPr lang="en-US" sz="1600" b="1" dirty="0" smtClean="0"/>
              <a:t>28</a:t>
            </a:r>
            <a:r>
              <a:rPr lang="en-US" sz="1600" dirty="0" smtClean="0"/>
              <a:t> (3), 350-357 (2012)</a:t>
            </a:r>
          </a:p>
        </p:txBody>
      </p:sp>
      <p:sp>
        <p:nvSpPr>
          <p:cNvPr id="19" name="Rectangle 18"/>
          <p:cNvSpPr/>
          <p:nvPr/>
        </p:nvSpPr>
        <p:spPr>
          <a:xfrm>
            <a:off x="2447256" y="620688"/>
            <a:ext cx="6696744" cy="338554"/>
          </a:xfrm>
          <a:prstGeom prst="rect">
            <a:avLst/>
          </a:prstGeom>
        </p:spPr>
        <p:txBody>
          <a:bodyPr wrap="square">
            <a:spAutoFit/>
          </a:bodyPr>
          <a:lstStyle/>
          <a:p>
            <a:pPr algn="r"/>
            <a:r>
              <a:rPr lang="en-GB" sz="1600" dirty="0" smtClean="0"/>
              <a:t>symmetrical </a:t>
            </a:r>
            <a:r>
              <a:rPr lang="en-GB" sz="1600" dirty="0" err="1" smtClean="0"/>
              <a:t>homodimer</a:t>
            </a:r>
            <a:r>
              <a:rPr lang="en-GB" sz="1600" dirty="0" smtClean="0"/>
              <a:t>, each containing 99 residues</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25"/>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3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2000"/>
                                        <p:tgtEl>
                                          <p:spTgt spid="3"/>
                                        </p:tgtEl>
                                      </p:cBhvr>
                                    </p:animEffect>
                                    <p:set>
                                      <p:cBhvr>
                                        <p:cTn id="35" dur="1" fill="hold">
                                          <p:stCondLst>
                                            <p:cond delay="1999"/>
                                          </p:stCondLst>
                                        </p:cTn>
                                        <p:tgtEl>
                                          <p:spTgt spid="3"/>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_all_structures.png"/>
          <p:cNvPicPr>
            <a:picLocks noGrp="1" noChangeAspect="1"/>
          </p:cNvPicPr>
          <p:nvPr>
            <p:ph idx="1"/>
          </p:nvPr>
        </p:nvPicPr>
        <p:blipFill>
          <a:blip r:embed="rId3" cstate="print"/>
          <a:srcRect l="-15870" r="-15870"/>
          <a:stretch>
            <a:fillRect/>
          </a:stretch>
        </p:blipFill>
        <p:spPr>
          <a:xfrm>
            <a:off x="-749301" y="47041"/>
            <a:ext cx="10908959" cy="5999507"/>
          </a:xfrm>
        </p:spPr>
      </p:pic>
      <p:sp>
        <p:nvSpPr>
          <p:cNvPr id="3" name="TextBox 2"/>
          <p:cNvSpPr txBox="1"/>
          <p:nvPr/>
        </p:nvSpPr>
        <p:spPr>
          <a:xfrm>
            <a:off x="538390" y="6046548"/>
            <a:ext cx="8365750" cy="369332"/>
          </a:xfrm>
          <a:prstGeom prst="rect">
            <a:avLst/>
          </a:prstGeom>
          <a:noFill/>
        </p:spPr>
        <p:txBody>
          <a:bodyPr wrap="square" rtlCol="0">
            <a:spAutoFit/>
          </a:bodyPr>
          <a:lstStyle/>
          <a:p>
            <a:pPr algn="ctr"/>
            <a:r>
              <a:rPr lang="en-US" dirty="0" smtClean="0"/>
              <a:t>Lots of different crabs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600"/>
            <a:ext cx="8229600" cy="1143000"/>
          </a:xfrm>
        </p:spPr>
        <p:txBody>
          <a:bodyPr/>
          <a:lstStyle/>
          <a:p>
            <a:r>
              <a:rPr lang="en-US" dirty="0" smtClean="0"/>
              <a:t>Rigidity analysis: FIRST</a:t>
            </a:r>
            <a:endParaRPr lang="en-US" dirty="0"/>
          </a:p>
        </p:txBody>
      </p:sp>
      <p:sp>
        <p:nvSpPr>
          <p:cNvPr id="3" name="Content Placeholder 2"/>
          <p:cNvSpPr>
            <a:spLocks noGrp="1"/>
          </p:cNvSpPr>
          <p:nvPr>
            <p:ph idx="1"/>
          </p:nvPr>
        </p:nvSpPr>
        <p:spPr>
          <a:xfrm>
            <a:off x="457200" y="881409"/>
            <a:ext cx="8229600" cy="4525963"/>
          </a:xfrm>
        </p:spPr>
        <p:txBody>
          <a:bodyPr/>
          <a:lstStyle/>
          <a:p>
            <a:r>
              <a:rPr lang="en-US" dirty="0" smtClean="0"/>
              <a:t>The bond network determines the rigidity of the protein.</a:t>
            </a:r>
          </a:p>
          <a:p>
            <a:r>
              <a:rPr lang="en-US" dirty="0" smtClean="0"/>
              <a:t>We open bonds sequentially according to strength.</a:t>
            </a:r>
          </a:p>
          <a:p>
            <a:endParaRPr lang="en-US" dirty="0"/>
          </a:p>
        </p:txBody>
      </p:sp>
      <p:sp>
        <p:nvSpPr>
          <p:cNvPr id="14" name="Minus 13"/>
          <p:cNvSpPr/>
          <p:nvPr/>
        </p:nvSpPr>
        <p:spPr>
          <a:xfrm rot="2802969">
            <a:off x="2220715" y="3340872"/>
            <a:ext cx="1707815" cy="914400"/>
          </a:xfrm>
          <a:prstGeom prst="mathMinus">
            <a:avLst>
              <a:gd name="adj1" fmla="val 10973"/>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Minus 14"/>
          <p:cNvSpPr/>
          <p:nvPr/>
        </p:nvSpPr>
        <p:spPr>
          <a:xfrm rot="8024190">
            <a:off x="2262827" y="3350090"/>
            <a:ext cx="1687906" cy="914400"/>
          </a:xfrm>
          <a:prstGeom prst="mathMinus">
            <a:avLst>
              <a:gd name="adj1" fmla="val 10973"/>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15"/>
          <p:cNvGrpSpPr/>
          <p:nvPr/>
        </p:nvGrpSpPr>
        <p:grpSpPr>
          <a:xfrm>
            <a:off x="2480355" y="3184759"/>
            <a:ext cx="1238400" cy="1238426"/>
            <a:chOff x="1818822" y="3927222"/>
            <a:chExt cx="1238400" cy="1238426"/>
          </a:xfrm>
        </p:grpSpPr>
        <p:sp>
          <p:nvSpPr>
            <p:cNvPr id="17" name="Process 16"/>
            <p:cNvSpPr/>
            <p:nvPr/>
          </p:nvSpPr>
          <p:spPr>
            <a:xfrm>
              <a:off x="1926822" y="4035778"/>
              <a:ext cx="1022400" cy="1021870"/>
            </a:xfrm>
            <a:prstGeom prst="flowChartProcess">
              <a:avLst/>
            </a:prstGeom>
            <a:noFill/>
            <a:ln w="762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Connector 17"/>
            <p:cNvSpPr/>
            <p:nvPr/>
          </p:nvSpPr>
          <p:spPr>
            <a:xfrm>
              <a:off x="1818822" y="4949648"/>
              <a:ext cx="216000" cy="216000"/>
            </a:xfrm>
            <a:prstGeom prst="flowChartConnector">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Connector 18"/>
            <p:cNvSpPr/>
            <p:nvPr/>
          </p:nvSpPr>
          <p:spPr>
            <a:xfrm>
              <a:off x="1818822" y="3927778"/>
              <a:ext cx="216000" cy="216000"/>
            </a:xfrm>
            <a:prstGeom prst="flowChartConnector">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Connector 19"/>
            <p:cNvSpPr/>
            <p:nvPr/>
          </p:nvSpPr>
          <p:spPr>
            <a:xfrm>
              <a:off x="2841222" y="3927222"/>
              <a:ext cx="216000" cy="216000"/>
            </a:xfrm>
            <a:prstGeom prst="flowChartConnector">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Connector 20"/>
            <p:cNvSpPr/>
            <p:nvPr/>
          </p:nvSpPr>
          <p:spPr>
            <a:xfrm>
              <a:off x="2793244" y="4949648"/>
              <a:ext cx="216000" cy="216000"/>
            </a:xfrm>
            <a:prstGeom prst="flowChartConnector">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 name="Group 21"/>
          <p:cNvGrpSpPr/>
          <p:nvPr/>
        </p:nvGrpSpPr>
        <p:grpSpPr>
          <a:xfrm>
            <a:off x="5564664" y="3184759"/>
            <a:ext cx="1512000" cy="1237870"/>
            <a:chOff x="3631442" y="3927778"/>
            <a:chExt cx="1512000" cy="1237870"/>
          </a:xfrm>
        </p:grpSpPr>
        <p:sp>
          <p:nvSpPr>
            <p:cNvPr id="23" name="Data 22"/>
            <p:cNvSpPr/>
            <p:nvPr/>
          </p:nvSpPr>
          <p:spPr>
            <a:xfrm>
              <a:off x="3739442" y="4035778"/>
              <a:ext cx="1296000" cy="1021870"/>
            </a:xfrm>
            <a:prstGeom prst="flowChartInputOutput">
              <a:avLst/>
            </a:prstGeom>
            <a:noFill/>
            <a:ln w="762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Connector 23"/>
            <p:cNvSpPr/>
            <p:nvPr/>
          </p:nvSpPr>
          <p:spPr>
            <a:xfrm>
              <a:off x="3915733" y="3927778"/>
              <a:ext cx="216000" cy="216000"/>
            </a:xfrm>
            <a:prstGeom prst="flowChartConnector">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Connector 24"/>
            <p:cNvSpPr/>
            <p:nvPr/>
          </p:nvSpPr>
          <p:spPr>
            <a:xfrm>
              <a:off x="3631442" y="4949648"/>
              <a:ext cx="216000" cy="216000"/>
            </a:xfrm>
            <a:prstGeom prst="flowChartConnector">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Connector 25"/>
            <p:cNvSpPr/>
            <p:nvPr/>
          </p:nvSpPr>
          <p:spPr>
            <a:xfrm>
              <a:off x="4711442" y="4949648"/>
              <a:ext cx="216000" cy="216000"/>
            </a:xfrm>
            <a:prstGeom prst="flowChartConnector">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Connector 26"/>
            <p:cNvSpPr/>
            <p:nvPr/>
          </p:nvSpPr>
          <p:spPr>
            <a:xfrm>
              <a:off x="4927442" y="3927778"/>
              <a:ext cx="216000" cy="216000"/>
            </a:xfrm>
            <a:prstGeom prst="flowChartConnector">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8" name="Straight Arrow Connector 27"/>
          <p:cNvCxnSpPr/>
          <p:nvPr/>
        </p:nvCxnSpPr>
        <p:spPr>
          <a:xfrm>
            <a:off x="3775199" y="3670480"/>
            <a:ext cx="1845909" cy="1588"/>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6" name="Group 32"/>
          <p:cNvGrpSpPr/>
          <p:nvPr/>
        </p:nvGrpSpPr>
        <p:grpSpPr>
          <a:xfrm>
            <a:off x="82829" y="3059668"/>
            <a:ext cx="8955683" cy="2954386"/>
            <a:chOff x="29503" y="3099145"/>
            <a:chExt cx="8955683" cy="2954386"/>
          </a:xfrm>
        </p:grpSpPr>
        <p:pic>
          <p:nvPicPr>
            <p:cNvPr id="29" name="Picture 28" descr="mostly_rigid_3LZU_cartoon.png"/>
            <p:cNvPicPr>
              <a:picLocks noChangeAspect="1"/>
            </p:cNvPicPr>
            <p:nvPr/>
          </p:nvPicPr>
          <p:blipFill>
            <a:blip r:embed="rId3" cstate="print"/>
            <a:stretch>
              <a:fillRect/>
            </a:stretch>
          </p:blipFill>
          <p:spPr>
            <a:xfrm>
              <a:off x="29503" y="3120195"/>
              <a:ext cx="4396395" cy="2748670"/>
            </a:xfrm>
            <a:prstGeom prst="rect">
              <a:avLst/>
            </a:prstGeom>
          </p:spPr>
        </p:pic>
        <p:pic>
          <p:nvPicPr>
            <p:cNvPr id="30" name="Picture 29" descr="mostly_flex_3LZU_cartoon.png"/>
            <p:cNvPicPr>
              <a:picLocks noChangeAspect="1"/>
            </p:cNvPicPr>
            <p:nvPr/>
          </p:nvPicPr>
          <p:blipFill>
            <a:blip r:embed="rId4" cstate="print"/>
            <a:stretch>
              <a:fillRect/>
            </a:stretch>
          </p:blipFill>
          <p:spPr>
            <a:xfrm>
              <a:off x="4413186" y="3099145"/>
              <a:ext cx="4572000" cy="2840855"/>
            </a:xfrm>
            <a:prstGeom prst="rect">
              <a:avLst/>
            </a:prstGeom>
          </p:spPr>
        </p:pic>
        <p:sp>
          <p:nvSpPr>
            <p:cNvPr id="31" name="TextBox 30"/>
            <p:cNvSpPr txBox="1"/>
            <p:nvPr/>
          </p:nvSpPr>
          <p:spPr>
            <a:xfrm>
              <a:off x="1706338" y="5684199"/>
              <a:ext cx="5439119" cy="369332"/>
            </a:xfrm>
            <a:prstGeom prst="rect">
              <a:avLst/>
            </a:prstGeom>
            <a:noFill/>
          </p:spPr>
          <p:txBody>
            <a:bodyPr wrap="square" rtlCol="0">
              <a:spAutoFit/>
            </a:bodyPr>
            <a:lstStyle/>
            <a:p>
              <a:pPr algn="ctr"/>
              <a:r>
                <a:rPr lang="en-US" dirty="0" smtClean="0"/>
                <a:t>Black = rigid. Red = flexible</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6" fill="hold" grpId="0" nodeType="clickEffect">
                                  <p:stCondLst>
                                    <p:cond delay="0"/>
                                  </p:stCondLst>
                                  <p:childTnLst>
                                    <p:animEffect transition="out" filter="barn(inHorizontal)">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6" fill="hold" grpId="0" nodeType="clickEffect">
                                  <p:stCondLst>
                                    <p:cond delay="0"/>
                                  </p:stCondLst>
                                  <p:childTnLst>
                                    <p:animEffect transition="out" filter="barn(inHorizontal)">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checkerboard(across)">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Rigidity difference maps</a:t>
            </a:r>
            <a:endParaRPr lang="en-US" dirty="0"/>
          </a:p>
        </p:txBody>
      </p:sp>
      <p:pic>
        <p:nvPicPr>
          <p:cNvPr id="4" name="Picture 4" descr="Tip_freq_mat.eps"/>
          <p:cNvPicPr>
            <a:picLocks noChangeAspect="1"/>
          </p:cNvPicPr>
          <p:nvPr/>
        </p:nvPicPr>
        <p:blipFill>
          <a:blip r:embed="rId2" cstate="print"/>
          <a:srcRect/>
          <a:stretch>
            <a:fillRect/>
          </a:stretch>
        </p:blipFill>
        <p:spPr bwMode="auto">
          <a:xfrm>
            <a:off x="196849" y="1189743"/>
            <a:ext cx="5200472" cy="2445505"/>
          </a:xfrm>
          <a:prstGeom prst="rect">
            <a:avLst/>
          </a:prstGeom>
          <a:noFill/>
          <a:ln w="9525">
            <a:noFill/>
            <a:miter lim="800000"/>
            <a:headEnd/>
            <a:tailEnd/>
          </a:ln>
        </p:spPr>
      </p:pic>
      <p:grpSp>
        <p:nvGrpSpPr>
          <p:cNvPr id="3" name="Group 10"/>
          <p:cNvGrpSpPr/>
          <p:nvPr/>
        </p:nvGrpSpPr>
        <p:grpSpPr>
          <a:xfrm>
            <a:off x="5397322" y="1345443"/>
            <a:ext cx="2788965" cy="2200119"/>
            <a:chOff x="1137816" y="3390575"/>
            <a:chExt cx="3274955" cy="2479480"/>
          </a:xfrm>
        </p:grpSpPr>
        <p:pic>
          <p:nvPicPr>
            <p:cNvPr id="6" name="Picture 6" descr="CrabRed.jpg"/>
            <p:cNvPicPr>
              <a:picLocks noChangeAspect="1"/>
            </p:cNvPicPr>
            <p:nvPr/>
          </p:nvPicPr>
          <p:blipFill>
            <a:blip r:embed="rId3" cstate="print"/>
            <a:stretch>
              <a:fillRect/>
            </a:stretch>
          </p:blipFill>
          <p:spPr>
            <a:xfrm>
              <a:off x="1137816" y="3429001"/>
              <a:ext cx="3274955" cy="2441054"/>
            </a:xfrm>
            <a:prstGeom prst="rect">
              <a:avLst/>
            </a:prstGeom>
          </p:spPr>
        </p:pic>
        <p:pic>
          <p:nvPicPr>
            <p:cNvPr id="7" name="Picture 7" descr="Ligand.pdf"/>
            <p:cNvPicPr>
              <a:picLocks noChangeAspect="1"/>
            </p:cNvPicPr>
            <p:nvPr/>
          </p:nvPicPr>
          <p:blipFill>
            <a:blip r:embed="rId4" cstate="print"/>
            <a:stretch>
              <a:fillRect/>
            </a:stretch>
          </p:blipFill>
          <p:spPr>
            <a:xfrm>
              <a:off x="2150214" y="3390575"/>
              <a:ext cx="1346200" cy="673100"/>
            </a:xfrm>
            <a:prstGeom prst="rect">
              <a:avLst/>
            </a:prstGeom>
          </p:spPr>
        </p:pic>
      </p:grpSp>
      <p:sp>
        <p:nvSpPr>
          <p:cNvPr id="14" name="TextBox 13"/>
          <p:cNvSpPr txBox="1"/>
          <p:nvPr/>
        </p:nvSpPr>
        <p:spPr>
          <a:xfrm>
            <a:off x="2201332" y="2778667"/>
            <a:ext cx="1227667" cy="369332"/>
          </a:xfrm>
          <a:prstGeom prst="rect">
            <a:avLst/>
          </a:prstGeom>
          <a:solidFill>
            <a:schemeClr val="bg1"/>
          </a:solidFill>
        </p:spPr>
        <p:txBody>
          <a:bodyPr wrap="square" rtlCol="0">
            <a:spAutoFit/>
          </a:bodyPr>
          <a:lstStyle/>
          <a:p>
            <a:pPr algn="ctr"/>
            <a:r>
              <a:rPr lang="en-US" dirty="0" err="1" smtClean="0"/>
              <a:t>Tipranavir</a:t>
            </a:r>
            <a:endParaRPr lang="en-US" dirty="0"/>
          </a:p>
        </p:txBody>
      </p:sp>
      <p:grpSp>
        <p:nvGrpSpPr>
          <p:cNvPr id="5" name="Group 15"/>
          <p:cNvGrpSpPr/>
          <p:nvPr/>
        </p:nvGrpSpPr>
        <p:grpSpPr>
          <a:xfrm>
            <a:off x="567266" y="3593604"/>
            <a:ext cx="7788353" cy="2544552"/>
            <a:chOff x="567266" y="3593604"/>
            <a:chExt cx="7788353" cy="2544552"/>
          </a:xfrm>
        </p:grpSpPr>
        <p:grpSp>
          <p:nvGrpSpPr>
            <p:cNvPr id="8" name="Group 7"/>
            <p:cNvGrpSpPr/>
            <p:nvPr/>
          </p:nvGrpSpPr>
          <p:grpSpPr>
            <a:xfrm>
              <a:off x="5276752" y="3593604"/>
              <a:ext cx="3078867" cy="2091123"/>
              <a:chOff x="747497" y="3463981"/>
              <a:chExt cx="3274955" cy="2441054"/>
            </a:xfrm>
          </p:grpSpPr>
          <p:pic>
            <p:nvPicPr>
              <p:cNvPr id="9" name="Picture 8" descr="CrabRed.jpg"/>
              <p:cNvPicPr>
                <a:picLocks noChangeAspect="1"/>
              </p:cNvPicPr>
              <p:nvPr/>
            </p:nvPicPr>
            <p:blipFill>
              <a:blip r:embed="rId3" cstate="print"/>
              <a:stretch>
                <a:fillRect/>
              </a:stretch>
            </p:blipFill>
            <p:spPr>
              <a:xfrm>
                <a:off x="747497" y="3463981"/>
                <a:ext cx="3274955" cy="2441054"/>
              </a:xfrm>
              <a:prstGeom prst="rect">
                <a:avLst/>
              </a:prstGeom>
            </p:spPr>
          </p:pic>
          <p:pic>
            <p:nvPicPr>
              <p:cNvPr id="10" name="Picture 9" descr="Ligand.pdf"/>
              <p:cNvPicPr>
                <a:picLocks noChangeAspect="1"/>
              </p:cNvPicPr>
              <p:nvPr/>
            </p:nvPicPr>
            <p:blipFill>
              <a:blip r:embed="rId4" cstate="print"/>
              <a:stretch>
                <a:fillRect/>
              </a:stretch>
            </p:blipFill>
            <p:spPr>
              <a:xfrm>
                <a:off x="1726233" y="4119322"/>
                <a:ext cx="1346200" cy="673100"/>
              </a:xfrm>
              <a:prstGeom prst="rect">
                <a:avLst/>
              </a:prstGeom>
            </p:spPr>
          </p:pic>
        </p:grpSp>
        <p:sp>
          <p:nvSpPr>
            <p:cNvPr id="11" name="TextBox 10"/>
            <p:cNvSpPr txBox="1"/>
            <p:nvPr/>
          </p:nvSpPr>
          <p:spPr>
            <a:xfrm>
              <a:off x="966341" y="4583505"/>
              <a:ext cx="2843803" cy="646331"/>
            </a:xfrm>
            <a:prstGeom prst="rect">
              <a:avLst/>
            </a:prstGeom>
            <a:noFill/>
          </p:spPr>
          <p:txBody>
            <a:bodyPr wrap="square" rtlCol="0">
              <a:spAutoFit/>
            </a:bodyPr>
            <a:lstStyle/>
            <a:p>
              <a:r>
                <a:rPr lang="en-US" dirty="0" smtClean="0"/>
                <a:t>Need </a:t>
              </a:r>
              <a:r>
                <a:rPr lang="en-US" dirty="0" err="1" smtClean="0"/>
                <a:t>heatmap</a:t>
              </a:r>
              <a:r>
                <a:rPr lang="en-US" dirty="0" smtClean="0"/>
                <a:t> for DRV</a:t>
              </a:r>
            </a:p>
            <a:p>
              <a:endParaRPr lang="en-US" dirty="0"/>
            </a:p>
          </p:txBody>
        </p:sp>
        <p:pic>
          <p:nvPicPr>
            <p:cNvPr id="13" name="Picture 12" descr="APV_hmap.pdf"/>
            <p:cNvPicPr>
              <a:picLocks noChangeAspect="1"/>
            </p:cNvPicPr>
            <p:nvPr/>
          </p:nvPicPr>
          <p:blipFill>
            <a:blip r:embed="rId5" cstate="print"/>
            <a:stretch>
              <a:fillRect/>
            </a:stretch>
          </p:blipFill>
          <p:spPr>
            <a:xfrm>
              <a:off x="567266" y="3593604"/>
              <a:ext cx="4371623" cy="2544552"/>
            </a:xfrm>
            <a:prstGeom prst="rect">
              <a:avLst/>
            </a:prstGeom>
          </p:spPr>
        </p:pic>
        <p:sp>
          <p:nvSpPr>
            <p:cNvPr id="15" name="TextBox 14"/>
            <p:cNvSpPr txBox="1"/>
            <p:nvPr/>
          </p:nvSpPr>
          <p:spPr>
            <a:xfrm>
              <a:off x="2144888" y="5383714"/>
              <a:ext cx="1439335" cy="369332"/>
            </a:xfrm>
            <a:prstGeom prst="rect">
              <a:avLst/>
            </a:prstGeom>
            <a:solidFill>
              <a:schemeClr val="bg1"/>
            </a:solidFill>
          </p:spPr>
          <p:txBody>
            <a:bodyPr wrap="square" rtlCol="0">
              <a:spAutoFit/>
            </a:bodyPr>
            <a:lstStyle/>
            <a:p>
              <a:pPr algn="ctr"/>
              <a:r>
                <a:rPr lang="en-US" dirty="0" err="1" smtClean="0"/>
                <a:t>Amprenavir</a:t>
              </a:r>
              <a:endParaRPr lang="en-US" dirty="0"/>
            </a:p>
          </p:txBody>
        </p:sp>
      </p:grpSp>
      <p:sp>
        <p:nvSpPr>
          <p:cNvPr id="17" name="TextBox 16"/>
          <p:cNvSpPr txBox="1"/>
          <p:nvPr/>
        </p:nvSpPr>
        <p:spPr>
          <a:xfrm>
            <a:off x="225070" y="1473117"/>
            <a:ext cx="8749595" cy="4324261"/>
          </a:xfrm>
          <a:prstGeom prst="rect">
            <a:avLst/>
          </a:prstGeom>
          <a:solidFill>
            <a:schemeClr val="bg1"/>
          </a:solidFill>
          <a:ln>
            <a:solidFill>
              <a:schemeClr val="tx1"/>
            </a:solidFill>
          </a:ln>
        </p:spPr>
        <p:txBody>
          <a:bodyPr wrap="square" rtlCol="0">
            <a:spAutoFit/>
          </a:bodyPr>
          <a:lstStyle/>
          <a:p>
            <a:r>
              <a:rPr lang="en-US" sz="2500" dirty="0" smtClean="0"/>
              <a:t>The two types of inhibitor are particularly effective in combination. </a:t>
            </a:r>
          </a:p>
          <a:p>
            <a:r>
              <a:rPr lang="en-US" sz="2500" dirty="0" smtClean="0"/>
              <a:t>Hicks </a:t>
            </a:r>
            <a:r>
              <a:rPr lang="en-US" sz="2500" i="1" dirty="0" smtClean="0"/>
              <a:t>et al.,</a:t>
            </a:r>
            <a:r>
              <a:rPr lang="en-US" sz="2500" dirty="0" smtClean="0"/>
              <a:t> </a:t>
            </a:r>
            <a:r>
              <a:rPr lang="en-US" sz="2500" i="1" dirty="0" smtClean="0"/>
              <a:t>The Lancet</a:t>
            </a:r>
            <a:r>
              <a:rPr lang="en-US" sz="2500" dirty="0" smtClean="0"/>
              <a:t>, (2006), </a:t>
            </a:r>
            <a:r>
              <a:rPr lang="en-US" sz="2500" b="1" dirty="0" smtClean="0"/>
              <a:t>368 </a:t>
            </a:r>
            <a:r>
              <a:rPr lang="en-US" sz="2500" dirty="0" smtClean="0"/>
              <a:t>(9534), 466–475.</a:t>
            </a:r>
          </a:p>
          <a:p>
            <a:endParaRPr lang="en-US" sz="2500" dirty="0" smtClean="0"/>
          </a:p>
          <a:p>
            <a:r>
              <a:rPr lang="en-US" sz="2500" dirty="0" smtClean="0"/>
              <a:t>Our study was used by researchers at Novartis predicting binding energies. </a:t>
            </a:r>
          </a:p>
          <a:p>
            <a:r>
              <a:rPr lang="en-US" sz="2500" dirty="0" err="1" smtClean="0"/>
              <a:t>Greenidge</a:t>
            </a:r>
            <a:r>
              <a:rPr lang="en-US" sz="2500" dirty="0" smtClean="0"/>
              <a:t> </a:t>
            </a:r>
            <a:r>
              <a:rPr lang="en-US" sz="2500" i="1" dirty="0" smtClean="0"/>
              <a:t>et al., J. Chem. Inf. Model, </a:t>
            </a:r>
            <a:r>
              <a:rPr lang="en-US" sz="2500" dirty="0" smtClean="0"/>
              <a:t>(2012), </a:t>
            </a:r>
            <a:r>
              <a:rPr lang="en-US" sz="2500" b="1" dirty="0" smtClean="0"/>
              <a:t>53</a:t>
            </a:r>
            <a:r>
              <a:rPr lang="en-US" sz="2500" dirty="0" smtClean="0"/>
              <a:t> (1), 201-209.</a:t>
            </a:r>
          </a:p>
          <a:p>
            <a:endParaRPr lang="en-US" sz="2500" dirty="0" smtClean="0"/>
          </a:p>
          <a:p>
            <a:r>
              <a:rPr lang="en-US" sz="2500" dirty="0" smtClean="0"/>
              <a:t>Heal </a:t>
            </a:r>
            <a:r>
              <a:rPr lang="en-US" sz="2500" i="1" dirty="0" smtClean="0"/>
              <a:t>et al. Bioinformatics, </a:t>
            </a:r>
            <a:r>
              <a:rPr lang="en-US" sz="2500" dirty="0" smtClean="0"/>
              <a:t>(2012), </a:t>
            </a:r>
            <a:r>
              <a:rPr lang="en-US" sz="2500" b="1" dirty="0" smtClean="0"/>
              <a:t>28</a:t>
            </a:r>
            <a:r>
              <a:rPr lang="en-US" sz="2500" dirty="0" smtClean="0"/>
              <a:t> (3), 350-357. </a:t>
            </a:r>
          </a:p>
          <a:p>
            <a:endParaRPr lang="en-US" sz="2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toon.png"/>
          <p:cNvPicPr>
            <a:picLocks noChangeAspect="1"/>
          </p:cNvPicPr>
          <p:nvPr/>
        </p:nvPicPr>
        <p:blipFill>
          <a:blip r:embed="rId2" cstate="print"/>
          <a:stretch>
            <a:fillRect/>
          </a:stretch>
        </p:blipFill>
        <p:spPr>
          <a:xfrm>
            <a:off x="5004048" y="1628800"/>
            <a:ext cx="4053200" cy="2479398"/>
          </a:xfrm>
          <a:prstGeom prst="rect">
            <a:avLst/>
          </a:prstGeom>
        </p:spPr>
      </p:pic>
      <p:sp>
        <p:nvSpPr>
          <p:cNvPr id="13" name="Isosceles Triangle 12"/>
          <p:cNvSpPr/>
          <p:nvPr/>
        </p:nvSpPr>
        <p:spPr>
          <a:xfrm rot="10800000">
            <a:off x="6804248" y="1988840"/>
            <a:ext cx="576064" cy="432048"/>
          </a:xfrm>
          <a:prstGeom prst="triangle">
            <a:avLst/>
          </a:prstGeom>
          <a:gradFill flip="none" rotWithShape="1">
            <a:gsLst>
              <a:gs pos="0">
                <a:srgbClr val="FF3300"/>
              </a:gs>
              <a:gs pos="100000">
                <a:srgbClr val="FFFFFF"/>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9512" y="274638"/>
            <a:ext cx="8856984"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Rigidity Analysis of HIV-1 Protease</a:t>
            </a:r>
          </a:p>
        </p:txBody>
      </p:sp>
      <p:sp>
        <p:nvSpPr>
          <p:cNvPr id="3" name="Content Placeholder 2"/>
          <p:cNvSpPr>
            <a:spLocks noGrp="1"/>
          </p:cNvSpPr>
          <p:nvPr>
            <p:ph idx="1"/>
          </p:nvPr>
        </p:nvSpPr>
        <p:spPr>
          <a:xfrm>
            <a:off x="457200" y="1600200"/>
            <a:ext cx="4690864" cy="4525963"/>
          </a:xfrm>
        </p:spPr>
        <p:txBody>
          <a:bodyPr/>
          <a:lstStyle/>
          <a:p>
            <a:r>
              <a:rPr lang="en-US" dirty="0" smtClean="0"/>
              <a:t>HIV-1 protease cuts replicated HIV virus into individual copies</a:t>
            </a:r>
          </a:p>
          <a:p>
            <a:r>
              <a:rPr lang="en-US" dirty="0" smtClean="0"/>
              <a:t>stopping this is part of HIV therapy</a:t>
            </a:r>
          </a:p>
          <a:p>
            <a:r>
              <a:rPr lang="en-US" dirty="0" smtClean="0">
                <a:solidFill>
                  <a:srgbClr val="FF3300"/>
                </a:solidFill>
              </a:rPr>
              <a:t>ligands</a:t>
            </a:r>
            <a:r>
              <a:rPr lang="en-US" dirty="0" smtClean="0"/>
              <a:t> can do it two ways </a:t>
            </a:r>
          </a:p>
          <a:p>
            <a:r>
              <a:rPr lang="en-US" dirty="0" smtClean="0"/>
              <a:t>combination therapy</a:t>
            </a:r>
            <a:endParaRPr lang="en-US" dirty="0"/>
          </a:p>
        </p:txBody>
      </p:sp>
      <p:sp>
        <p:nvSpPr>
          <p:cNvPr id="5" name="Rectangle 4"/>
          <p:cNvSpPr/>
          <p:nvPr/>
        </p:nvSpPr>
        <p:spPr>
          <a:xfrm>
            <a:off x="5364088" y="4797152"/>
            <a:ext cx="3600400" cy="830997"/>
          </a:xfrm>
          <a:prstGeom prst="rect">
            <a:avLst/>
          </a:prstGeom>
        </p:spPr>
        <p:txBody>
          <a:bodyPr wrap="square">
            <a:spAutoFit/>
          </a:bodyPr>
          <a:lstStyle/>
          <a:p>
            <a:r>
              <a:rPr lang="en-US" sz="1200" dirty="0">
                <a:solidFill>
                  <a:prstClr val="black"/>
                </a:solidFill>
                <a:latin typeface="Helvetica"/>
              </a:rPr>
              <a:t>[</a:t>
            </a:r>
            <a:r>
              <a:rPr lang="en-US" sz="1200" dirty="0" smtClean="0">
                <a:solidFill>
                  <a:prstClr val="black"/>
                </a:solidFill>
                <a:latin typeface="Helvetica"/>
              </a:rPr>
              <a:t>Heal</a:t>
            </a:r>
            <a:r>
              <a:rPr lang="en-US" sz="1200" dirty="0">
                <a:solidFill>
                  <a:prstClr val="black"/>
                </a:solidFill>
                <a:latin typeface="Helvetica"/>
              </a:rPr>
              <a:t>, J. W., Jimenez-</a:t>
            </a:r>
            <a:r>
              <a:rPr lang="en-US" sz="1200" dirty="0" err="1">
                <a:solidFill>
                  <a:prstClr val="black"/>
                </a:solidFill>
                <a:latin typeface="Helvetica"/>
              </a:rPr>
              <a:t>Roldan</a:t>
            </a:r>
            <a:r>
              <a:rPr lang="en-US" sz="1200" dirty="0">
                <a:solidFill>
                  <a:prstClr val="black"/>
                </a:solidFill>
                <a:latin typeface="Helvetica"/>
              </a:rPr>
              <a:t>, J. E., Wells, S. A., Freedman, R. B. &amp; </a:t>
            </a:r>
            <a:r>
              <a:rPr lang="en-US" sz="1200" dirty="0" err="1">
                <a:solidFill>
                  <a:prstClr val="black"/>
                </a:solidFill>
                <a:latin typeface="Helvetica"/>
              </a:rPr>
              <a:t>Römer</a:t>
            </a:r>
            <a:r>
              <a:rPr lang="en-US" sz="1200" dirty="0">
                <a:solidFill>
                  <a:prstClr val="black"/>
                </a:solidFill>
                <a:latin typeface="Helvetica"/>
              </a:rPr>
              <a:t>, R. A. Inhibition of HIV-1 protease: the rigidity perspective. </a:t>
            </a:r>
            <a:r>
              <a:rPr lang="en-US" sz="1200" i="1" dirty="0">
                <a:solidFill>
                  <a:prstClr val="black"/>
                </a:solidFill>
                <a:latin typeface="Helvetica"/>
              </a:rPr>
              <a:t>Bioinformatics</a:t>
            </a:r>
            <a:r>
              <a:rPr lang="en-US" sz="1200" dirty="0">
                <a:solidFill>
                  <a:prstClr val="black"/>
                </a:solidFill>
                <a:latin typeface="Helvetica"/>
              </a:rPr>
              <a:t> </a:t>
            </a:r>
            <a:r>
              <a:rPr lang="en-US" sz="1200" b="1" dirty="0">
                <a:solidFill>
                  <a:prstClr val="black"/>
                </a:solidFill>
                <a:latin typeface="Helvetica"/>
              </a:rPr>
              <a:t>28,</a:t>
            </a:r>
            <a:r>
              <a:rPr lang="en-US" sz="1200" dirty="0">
                <a:solidFill>
                  <a:prstClr val="black"/>
                </a:solidFill>
                <a:latin typeface="Helvetica"/>
              </a:rPr>
              <a:t> 350–357 (2012</a:t>
            </a:r>
            <a:r>
              <a:rPr lang="en-US" sz="1200" dirty="0" smtClean="0">
                <a:solidFill>
                  <a:prstClr val="black"/>
                </a:solidFill>
                <a:latin typeface="Helvetica"/>
              </a:rPr>
              <a:t>)]</a:t>
            </a:r>
            <a:endParaRPr lang="en-US" dirty="0"/>
          </a:p>
        </p:txBody>
      </p:sp>
      <p:pic>
        <p:nvPicPr>
          <p:cNvPr id="11" name="Picture 10" descr="gag.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88224" y="1988840"/>
            <a:ext cx="1066584" cy="1186763"/>
          </a:xfrm>
          <a:prstGeom prst="rect">
            <a:avLst/>
          </a:prstGeom>
        </p:spPr>
      </p:pic>
      <p:pic>
        <p:nvPicPr>
          <p:cNvPr id="12" name="Picture 11" descr="imgres.jpeg"/>
          <p:cNvPicPr>
            <a:picLocks noChangeAspect="1"/>
          </p:cNvPicPr>
          <p:nvPr/>
        </p:nvPicPr>
        <p:blipFill rotWithShape="1">
          <a:blip r:embed="rId4" cstate="print">
            <a:extLst>
              <a:ext uri="{28A0092B-C50C-407E-A947-70E740481C1C}">
                <a14:useLocalDpi xmlns:a14="http://schemas.microsoft.com/office/drawing/2010/main" xmlns="" val="0"/>
              </a:ext>
            </a:extLst>
          </a:blip>
          <a:srcRect l="29316"/>
          <a:stretch/>
        </p:blipFill>
        <p:spPr>
          <a:xfrm>
            <a:off x="6588224" y="3429000"/>
            <a:ext cx="1126615" cy="1192482"/>
          </a:xfrm>
          <a:prstGeom prst="rect">
            <a:avLst/>
          </a:prstGeom>
        </p:spPr>
      </p:pic>
    </p:spTree>
    <p:extLst>
      <p:ext uri="{BB962C8B-B14F-4D97-AF65-F5344CB8AC3E}">
        <p14:creationId xmlns:p14="http://schemas.microsoft.com/office/powerpoint/2010/main" xmlns="" val="341573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229600" cy="648072"/>
          </a:xfrm>
        </p:spPr>
        <p:txBody>
          <a:bodyPr/>
          <a:lstStyle/>
          <a:p>
            <a:r>
              <a:rPr lang="en-GB" sz="2800" dirty="0" smtClean="0"/>
              <a:t>Primary structure: AGTACGTVWTAG...</a:t>
            </a:r>
          </a:p>
        </p:txBody>
      </p:sp>
      <p:sp>
        <p:nvSpPr>
          <p:cNvPr id="4" name="Rectangle 2"/>
          <p:cNvSpPr txBox="1">
            <a:spLocks noChangeArrowheads="1"/>
          </p:cNvSpPr>
          <p:nvPr/>
        </p:nvSpPr>
        <p:spPr bwMode="auto">
          <a:xfrm>
            <a:off x="107504" y="0"/>
            <a:ext cx="8928992" cy="1066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ＭＳ Ｐゴシック" charset="0"/>
                <a:cs typeface="+mj-cs"/>
              </a:rPr>
              <a:t>Proteins have structure</a:t>
            </a:r>
            <a:endParaRPr kumimoji="0" lang="en-US" sz="4400" b="1" i="0" u="none" strike="noStrike" kern="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endParaRPr>
          </a:p>
        </p:txBody>
      </p:sp>
      <p:pic>
        <p:nvPicPr>
          <p:cNvPr id="29698" name="Picture 2" descr="http://upload.wikimedia.org/wikipedia/commons/c/c9/Peptide-Figure-Revised.png"/>
          <p:cNvPicPr>
            <a:picLocks noChangeAspect="1" noChangeArrowheads="1"/>
          </p:cNvPicPr>
          <p:nvPr/>
        </p:nvPicPr>
        <p:blipFill>
          <a:blip r:embed="rId2" cstate="print">
            <a:clrChange>
              <a:clrFrom>
                <a:srgbClr val="FFFFFF"/>
              </a:clrFrom>
              <a:clrTo>
                <a:srgbClr val="FFFFFF">
                  <a:alpha val="0"/>
                </a:srgbClr>
              </a:clrTo>
            </a:clrChange>
          </a:blip>
          <a:srcRect t="53688"/>
          <a:stretch>
            <a:fillRect/>
          </a:stretch>
        </p:blipFill>
        <p:spPr bwMode="auto">
          <a:xfrm>
            <a:off x="7164288" y="1268760"/>
            <a:ext cx="1979712" cy="705199"/>
          </a:xfrm>
          <a:prstGeom prst="rect">
            <a:avLst/>
          </a:prstGeom>
          <a:noFill/>
        </p:spPr>
      </p:pic>
      <p:sp>
        <p:nvSpPr>
          <p:cNvPr id="7" name="Content Placeholder 2"/>
          <p:cNvSpPr txBox="1">
            <a:spLocks/>
          </p:cNvSpPr>
          <p:nvPr/>
        </p:nvSpPr>
        <p:spPr bwMode="auto">
          <a:xfrm>
            <a:off x="251520" y="1772816"/>
            <a:ext cx="8229600" cy="1944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rgbClr val="3399FF"/>
                </a:solidFill>
                <a:effectLst/>
                <a:uLnTx/>
                <a:uFillTx/>
                <a:latin typeface="+mn-lt"/>
                <a:ea typeface="ＭＳ Ｐゴシック" charset="0"/>
                <a:cs typeface="+mn-cs"/>
              </a:rPr>
              <a:t>Secondary structure: </a:t>
            </a:r>
          </a:p>
          <a:p>
            <a:pPr marL="342900" marR="0" lvl="0" indent="-342900" algn="l" defTabSz="914400" rtl="0" eaLnBrk="1" fontAlgn="base" latinLnBrk="0" hangingPunct="1">
              <a:lnSpc>
                <a:spcPct val="100000"/>
              </a:lnSpc>
              <a:spcBef>
                <a:spcPct val="20000"/>
              </a:spcBef>
              <a:spcAft>
                <a:spcPct val="0"/>
              </a:spcAft>
              <a:buClrTx/>
              <a:buSzTx/>
              <a:tabLst/>
              <a:defRPr/>
            </a:pPr>
            <a:r>
              <a:rPr lang="en-GB" sz="2800" kern="0" dirty="0" smtClean="0">
                <a:solidFill>
                  <a:srgbClr val="3399FF"/>
                </a:solidFill>
                <a:latin typeface="+mn-lt"/>
              </a:rPr>
              <a:t>	highly regular </a:t>
            </a:r>
            <a:r>
              <a:rPr lang="en-GB" sz="2800" b="1" kern="0" dirty="0" smtClean="0">
                <a:solidFill>
                  <a:srgbClr val="3399FF"/>
                </a:solidFill>
                <a:latin typeface="+mn-lt"/>
              </a:rPr>
              <a:t>local</a:t>
            </a:r>
            <a:r>
              <a:rPr lang="en-GB" sz="2800" kern="0" dirty="0" smtClean="0">
                <a:solidFill>
                  <a:srgbClr val="3399FF"/>
                </a:solidFill>
                <a:latin typeface="+mn-lt"/>
              </a:rPr>
              <a:t> substructures,</a:t>
            </a:r>
          </a:p>
          <a:p>
            <a:pPr marL="342900" marR="0" lvl="0" indent="-342900" algn="l" defTabSz="914400" rtl="0" eaLnBrk="1" fontAlgn="base" latinLnBrk="0" hangingPunct="1">
              <a:lnSpc>
                <a:spcPct val="100000"/>
              </a:lnSpc>
              <a:spcBef>
                <a:spcPct val="20000"/>
              </a:spcBef>
              <a:spcAft>
                <a:spcPct val="0"/>
              </a:spcAft>
              <a:buClrTx/>
              <a:buSzTx/>
              <a:tabLst/>
              <a:defRPr/>
            </a:pPr>
            <a:r>
              <a:rPr kumimoji="0" lang="en-GB" sz="2800" b="0" i="0" u="none" strike="noStrike" kern="0" cap="none" spc="0" normalizeH="0" baseline="0" noProof="0" dirty="0" smtClean="0">
                <a:ln>
                  <a:noFill/>
                </a:ln>
                <a:solidFill>
                  <a:srgbClr val="3399FF"/>
                </a:solidFill>
                <a:effectLst/>
                <a:uLnTx/>
                <a:uFillTx/>
                <a:latin typeface="+mn-lt"/>
                <a:ea typeface="ＭＳ Ｐゴシック" charset="0"/>
                <a:cs typeface="+mn-cs"/>
              </a:rPr>
              <a:t>	</a:t>
            </a:r>
            <a:r>
              <a:rPr kumimoji="0" lang="en-GB" sz="2800" b="0" i="0" u="none" strike="noStrike" kern="0" cap="none" spc="0" normalizeH="0" baseline="0" noProof="0" dirty="0" smtClean="0">
                <a:ln>
                  <a:noFill/>
                </a:ln>
                <a:solidFill>
                  <a:srgbClr val="3399FF"/>
                </a:solidFill>
                <a:effectLst/>
                <a:uLnTx/>
                <a:uFillTx/>
                <a:latin typeface="+mn-lt"/>
                <a:ea typeface="ＭＳ Ｐゴシック" charset="0"/>
                <a:cs typeface="+mn-cs"/>
                <a:sym typeface="Symbol"/>
              </a:rPr>
              <a:t>-helices                        &amp; -sheets</a:t>
            </a:r>
            <a:endParaRPr kumimoji="0" lang="en-GB" sz="2800" b="0" i="0" u="none" strike="noStrike" kern="0" cap="none" spc="0" normalizeH="0" baseline="0" noProof="0" dirty="0" smtClean="0">
              <a:ln>
                <a:noFill/>
              </a:ln>
              <a:solidFill>
                <a:srgbClr val="3399FF"/>
              </a:solidFill>
              <a:effectLst/>
              <a:uLnTx/>
              <a:uFillTx/>
              <a:latin typeface="+mn-lt"/>
              <a:ea typeface="ＭＳ Ｐゴシック" charset="0"/>
              <a:cs typeface="+mn-cs"/>
            </a:endParaRPr>
          </a:p>
        </p:txBody>
      </p:sp>
      <p:pic>
        <p:nvPicPr>
          <p:cNvPr id="94210" name="Picture 2" descr="http://upload.wikimedia.org/wikipedia/commons/7/75/Alpha_helix.png"/>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rot="16200000">
            <a:off x="3016476" y="2248221"/>
            <a:ext cx="806793" cy="1872208"/>
          </a:xfrm>
          <a:prstGeom prst="rect">
            <a:avLst/>
          </a:prstGeom>
          <a:noFill/>
        </p:spPr>
      </p:pic>
      <p:pic>
        <p:nvPicPr>
          <p:cNvPr id="94212" name="Picture 4" descr="http://chsibbio10-12.wikispaces.com/file/view/Beta_sheet.jpg/204294450/Beta_sheet.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300192" y="1988840"/>
            <a:ext cx="2843808" cy="2113108"/>
          </a:xfrm>
          <a:prstGeom prst="rect">
            <a:avLst/>
          </a:prstGeom>
          <a:noFill/>
        </p:spPr>
      </p:pic>
      <p:sp>
        <p:nvSpPr>
          <p:cNvPr id="9" name="Content Placeholder 2"/>
          <p:cNvSpPr txBox="1">
            <a:spLocks/>
          </p:cNvSpPr>
          <p:nvPr/>
        </p:nvSpPr>
        <p:spPr bwMode="auto">
          <a:xfrm>
            <a:off x="323528" y="3501008"/>
            <a:ext cx="8229600" cy="648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rgbClr val="09366D"/>
                </a:solidFill>
                <a:effectLst/>
                <a:uLnTx/>
                <a:uFillTx/>
                <a:latin typeface="+mn-lt"/>
                <a:ea typeface="ＭＳ Ｐゴシック" charset="0"/>
                <a:cs typeface="+mn-cs"/>
              </a:rPr>
              <a:t>Tertiary structure:</a:t>
            </a:r>
          </a:p>
          <a:p>
            <a:pPr marL="342900" lvl="0" indent="-342900">
              <a:spcBef>
                <a:spcPct val="20000"/>
              </a:spcBef>
            </a:pPr>
            <a:r>
              <a:rPr lang="en-GB" sz="2800" kern="0" dirty="0" smtClean="0">
                <a:solidFill>
                  <a:srgbClr val="09366D"/>
                </a:solidFill>
                <a:sym typeface="Symbol"/>
              </a:rPr>
              <a:t>	-helices &amp; -sheets folded into 3D superstructures, </a:t>
            </a:r>
            <a:r>
              <a:rPr lang="en-GB" sz="2800" kern="0" dirty="0" smtClean="0">
                <a:solidFill>
                  <a:srgbClr val="FF3300"/>
                </a:solidFill>
                <a:sym typeface="Symbol"/>
              </a:rPr>
              <a:t>determines function</a:t>
            </a:r>
            <a:endParaRPr kumimoji="0" lang="en-GB" sz="2800" b="0" i="0" u="none" strike="noStrike" kern="0" cap="none" spc="0" normalizeH="0" baseline="0" noProof="0" dirty="0" smtClean="0">
              <a:ln>
                <a:noFill/>
              </a:ln>
              <a:solidFill>
                <a:srgbClr val="FF3300"/>
              </a:solidFill>
              <a:effectLst/>
              <a:uLnTx/>
              <a:uFillTx/>
              <a:latin typeface="+mn-lt"/>
              <a:ea typeface="ＭＳ Ｐゴシック" charset="0"/>
              <a:cs typeface="+mn-cs"/>
            </a:endParaRPr>
          </a:p>
          <a:p>
            <a:pPr marL="342900" marR="0" lvl="0" indent="-342900" algn="l" defTabSz="914400" rtl="0" eaLnBrk="1" fontAlgn="base" latinLnBrk="0" hangingPunct="1">
              <a:lnSpc>
                <a:spcPct val="100000"/>
              </a:lnSpc>
              <a:spcBef>
                <a:spcPct val="20000"/>
              </a:spcBef>
              <a:spcAft>
                <a:spcPct val="0"/>
              </a:spcAft>
              <a:buClrTx/>
              <a:buSzTx/>
              <a:tabLst/>
              <a:defRPr/>
            </a:pPr>
            <a:r>
              <a:rPr lang="en-GB" sz="2800" kern="0" dirty="0" smtClean="0">
                <a:solidFill>
                  <a:srgbClr val="09366D"/>
                </a:solidFill>
                <a:latin typeface="+mn-lt"/>
              </a:rPr>
              <a:t>	</a:t>
            </a:r>
            <a:endParaRPr kumimoji="0" lang="en-GB" sz="2800" b="0" i="0" u="none" strike="noStrike" kern="0" cap="none" spc="0" normalizeH="0" baseline="0" noProof="0" dirty="0" smtClean="0">
              <a:ln>
                <a:noFill/>
              </a:ln>
              <a:solidFill>
                <a:srgbClr val="09366D"/>
              </a:solidFill>
              <a:effectLst/>
              <a:uLnTx/>
              <a:uFillTx/>
              <a:latin typeface="+mn-lt"/>
              <a:ea typeface="ＭＳ Ｐゴシック" charset="0"/>
              <a:cs typeface="+mn-cs"/>
            </a:endParaRPr>
          </a:p>
        </p:txBody>
      </p:sp>
      <p:pic>
        <p:nvPicPr>
          <p:cNvPr id="11" name="Picture 10" descr="PDI_structure.png"/>
          <p:cNvPicPr>
            <a:picLocks noChangeAspect="1"/>
          </p:cNvPicPr>
          <p:nvPr/>
        </p:nvPicPr>
        <p:blipFill>
          <a:blip r:embed="rId5" cstate="print">
            <a:clrChange>
              <a:clrFrom>
                <a:srgbClr val="FFFFFF"/>
              </a:clrFrom>
              <a:clrTo>
                <a:srgbClr val="FFFFFF">
                  <a:alpha val="0"/>
                </a:srgbClr>
              </a:clrTo>
            </a:clrChange>
          </a:blip>
          <a:stretch>
            <a:fillRect/>
          </a:stretch>
        </p:blipFill>
        <p:spPr>
          <a:xfrm rot="1849486">
            <a:off x="6676805" y="4076254"/>
            <a:ext cx="2952328" cy="2564904"/>
          </a:xfrm>
          <a:prstGeom prst="rect">
            <a:avLst/>
          </a:prstGeom>
        </p:spPr>
      </p:pic>
      <p:sp>
        <p:nvSpPr>
          <p:cNvPr id="13" name="Content Placeholder 2"/>
          <p:cNvSpPr txBox="1">
            <a:spLocks/>
          </p:cNvSpPr>
          <p:nvPr/>
        </p:nvSpPr>
        <p:spPr bwMode="auto">
          <a:xfrm>
            <a:off x="323528" y="4941168"/>
            <a:ext cx="8229600" cy="648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rgbClr val="3399FF"/>
                </a:solidFill>
                <a:effectLst/>
                <a:uLnTx/>
                <a:uFillTx/>
                <a:latin typeface="+mn-lt"/>
                <a:ea typeface="ＭＳ Ｐゴシック" charset="0"/>
                <a:cs typeface="+mn-cs"/>
              </a:rPr>
              <a:t>Quaternary structure:</a:t>
            </a:r>
          </a:p>
          <a:p>
            <a:pPr marL="342900" marR="0" lvl="0" indent="-342900" algn="l" defTabSz="914400" rtl="0" eaLnBrk="1" fontAlgn="base" latinLnBrk="0" hangingPunct="1">
              <a:lnSpc>
                <a:spcPct val="100000"/>
              </a:lnSpc>
              <a:spcBef>
                <a:spcPct val="20000"/>
              </a:spcBef>
              <a:spcAft>
                <a:spcPct val="0"/>
              </a:spcAft>
              <a:buClrTx/>
              <a:buSzTx/>
              <a:tabLst/>
              <a:defRPr/>
            </a:pPr>
            <a:r>
              <a:rPr lang="en-GB" sz="2800" kern="0" dirty="0" smtClean="0">
                <a:solidFill>
                  <a:srgbClr val="3399FF"/>
                </a:solidFill>
                <a:latin typeface="+mn-lt"/>
              </a:rPr>
              <a:t>	domains, sub-units (</a:t>
            </a:r>
            <a:r>
              <a:rPr lang="en-GB" sz="2800" kern="0" dirty="0" err="1" smtClean="0">
                <a:solidFill>
                  <a:srgbClr val="3399FF"/>
                </a:solidFill>
                <a:latin typeface="+mn-lt"/>
              </a:rPr>
              <a:t>dimer</a:t>
            </a:r>
            <a:r>
              <a:rPr lang="en-GB" sz="2800" kern="0" dirty="0" smtClean="0">
                <a:solidFill>
                  <a:srgbClr val="3399FF"/>
                </a:solidFill>
                <a:latin typeface="+mn-lt"/>
              </a:rPr>
              <a:t>, </a:t>
            </a:r>
            <a:r>
              <a:rPr lang="en-GB" sz="2800" kern="0" dirty="0" err="1" smtClean="0">
                <a:solidFill>
                  <a:srgbClr val="3399FF"/>
                </a:solidFill>
                <a:latin typeface="+mn-lt"/>
              </a:rPr>
              <a:t>trimer</a:t>
            </a:r>
            <a:r>
              <a:rPr lang="en-GB" sz="2800" kern="0" dirty="0" smtClean="0">
                <a:solidFill>
                  <a:srgbClr val="3399FF"/>
                </a:solidFill>
                <a:latin typeface="+mn-lt"/>
              </a:rPr>
              <a:t>, ...)</a:t>
            </a:r>
            <a:endParaRPr kumimoji="0" lang="en-GB" sz="2800" b="0" i="0" u="none" strike="noStrike" kern="0" cap="none" spc="0" normalizeH="0" baseline="0" noProof="0" dirty="0" smtClean="0">
              <a:ln>
                <a:noFill/>
              </a:ln>
              <a:solidFill>
                <a:srgbClr val="3399FF"/>
              </a:solidFill>
              <a:effectLst/>
              <a:uLnTx/>
              <a:uFillTx/>
              <a:latin typeface="+mn-lt"/>
              <a:ea typeface="ＭＳ Ｐゴシック" charset="0"/>
              <a:cs typeface="+mn-cs"/>
            </a:endParaRPr>
          </a:p>
          <a:p>
            <a:pPr marL="342900" marR="0" lvl="0" indent="-342900" algn="l" defTabSz="914400" rtl="0" eaLnBrk="1" fontAlgn="base" latinLnBrk="0" hangingPunct="1">
              <a:lnSpc>
                <a:spcPct val="100000"/>
              </a:lnSpc>
              <a:spcBef>
                <a:spcPct val="20000"/>
              </a:spcBef>
              <a:spcAft>
                <a:spcPct val="0"/>
              </a:spcAft>
              <a:buClrTx/>
              <a:buSzTx/>
              <a:tabLst/>
              <a:defRPr/>
            </a:pPr>
            <a:r>
              <a:rPr lang="en-GB" sz="2800" kern="0" dirty="0" smtClean="0">
                <a:solidFill>
                  <a:srgbClr val="09366D"/>
                </a:solidFill>
                <a:latin typeface="+mn-lt"/>
              </a:rPr>
              <a:t>	</a:t>
            </a:r>
            <a:endParaRPr kumimoji="0" lang="en-GB" sz="2800" b="0" i="0" u="none" strike="noStrike" kern="0" cap="none" spc="0" normalizeH="0" baseline="0" noProof="0" dirty="0" smtClean="0">
              <a:ln>
                <a:noFill/>
              </a:ln>
              <a:solidFill>
                <a:srgbClr val="09366D"/>
              </a:solidFill>
              <a:effectLst/>
              <a:uLnTx/>
              <a:uFillTx/>
              <a:latin typeface="+mn-lt"/>
              <a:ea typeface="ＭＳ Ｐゴシック" charset="0"/>
              <a:cs typeface="+mn-cs"/>
            </a:endParaRPr>
          </a:p>
        </p:txBody>
      </p:sp>
      <p:sp>
        <p:nvSpPr>
          <p:cNvPr id="14" name="TextBox 13"/>
          <p:cNvSpPr txBox="1"/>
          <p:nvPr/>
        </p:nvSpPr>
        <p:spPr>
          <a:xfrm>
            <a:off x="395536" y="6165304"/>
            <a:ext cx="5256584" cy="369332"/>
          </a:xfrm>
          <a:prstGeom prst="rect">
            <a:avLst/>
          </a:prstGeom>
          <a:noFill/>
        </p:spPr>
        <p:txBody>
          <a:bodyPr wrap="square" rtlCol="0">
            <a:spAutoFit/>
          </a:bodyPr>
          <a:lstStyle/>
          <a:p>
            <a:r>
              <a:rPr lang="en-GB" dirty="0" smtClean="0"/>
              <a:t>[Wikipedia: “Protein” and “Protein structure”]</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iv1_structure.jpg"/>
          <p:cNvPicPr>
            <a:picLocks noChangeAspect="1"/>
          </p:cNvPicPr>
          <p:nvPr/>
        </p:nvPicPr>
        <p:blipFill>
          <a:blip r:embed="rId2" cstate="print">
            <a:clrChange>
              <a:clrFrom>
                <a:srgbClr val="FEFEFE"/>
              </a:clrFrom>
              <a:clrTo>
                <a:srgbClr val="FEFEFE">
                  <a:alpha val="0"/>
                </a:srgbClr>
              </a:clrTo>
            </a:clrChange>
          </a:blip>
          <a:stretch>
            <a:fillRect/>
          </a:stretch>
        </p:blipFill>
        <p:spPr>
          <a:xfrm>
            <a:off x="196467" y="2496475"/>
            <a:ext cx="3712310" cy="3515120"/>
          </a:xfrm>
          <a:prstGeom prst="rect">
            <a:avLst/>
          </a:prstGeom>
        </p:spPr>
      </p:pic>
      <p:sp>
        <p:nvSpPr>
          <p:cNvPr id="2" name="Title 1"/>
          <p:cNvSpPr>
            <a:spLocks noGrp="1"/>
          </p:cNvSpPr>
          <p:nvPr>
            <p:ph type="title"/>
          </p:nvPr>
        </p:nvSpPr>
        <p:spPr>
          <a:xfrm>
            <a:off x="0" y="0"/>
            <a:ext cx="8229600" cy="1143000"/>
          </a:xfrm>
        </p:spPr>
        <p:txBody>
          <a:bodyPr/>
          <a:lstStyle/>
          <a:p>
            <a:pPr algn="l"/>
            <a:r>
              <a:rPr lang="en-US" dirty="0" err="1" smtClean="0"/>
              <a:t>CypA</a:t>
            </a:r>
            <a:r>
              <a:rPr lang="en-US" dirty="0" smtClean="0"/>
              <a:t>: </a:t>
            </a:r>
            <a:r>
              <a:rPr lang="en-US" dirty="0" err="1" smtClean="0"/>
              <a:t>Cyclophilin</a:t>
            </a:r>
            <a:r>
              <a:rPr lang="en-US" dirty="0" smtClean="0"/>
              <a:t> A</a:t>
            </a:r>
            <a:endParaRPr lang="en-US" dirty="0"/>
          </a:p>
        </p:txBody>
      </p:sp>
      <p:sp>
        <p:nvSpPr>
          <p:cNvPr id="4" name="Rectangle 3"/>
          <p:cNvSpPr/>
          <p:nvPr/>
        </p:nvSpPr>
        <p:spPr>
          <a:xfrm>
            <a:off x="0" y="1417638"/>
            <a:ext cx="3795889" cy="1077218"/>
          </a:xfrm>
          <a:prstGeom prst="rect">
            <a:avLst/>
          </a:prstGeom>
        </p:spPr>
        <p:txBody>
          <a:bodyPr wrap="square">
            <a:spAutoFit/>
          </a:bodyPr>
          <a:lstStyle/>
          <a:p>
            <a:pPr marL="342900" lvl="0" indent="-342900" algn="ctr">
              <a:spcBef>
                <a:spcPct val="20000"/>
              </a:spcBef>
              <a:buFont typeface="Arial"/>
              <a:buChar char="•"/>
              <a:defRPr/>
            </a:pPr>
            <a:r>
              <a:rPr lang="en-US" sz="3200" dirty="0"/>
              <a:t>Binds to the HIV-1 </a:t>
            </a:r>
            <a:r>
              <a:rPr lang="en-US" sz="3200" dirty="0" err="1"/>
              <a:t>capsid</a:t>
            </a:r>
            <a:r>
              <a:rPr lang="en-US" sz="3200" dirty="0"/>
              <a:t> protein</a:t>
            </a:r>
            <a:r>
              <a:rPr lang="en-US" sz="3200" dirty="0" smtClean="0"/>
              <a:t>.</a:t>
            </a:r>
            <a:endParaRPr lang="en-US" sz="3200" dirty="0"/>
          </a:p>
        </p:txBody>
      </p:sp>
      <p:sp>
        <p:nvSpPr>
          <p:cNvPr id="11" name="Rectangle 10"/>
          <p:cNvSpPr/>
          <p:nvPr/>
        </p:nvSpPr>
        <p:spPr>
          <a:xfrm>
            <a:off x="4067944" y="1412776"/>
            <a:ext cx="4230816" cy="2554545"/>
          </a:xfrm>
          <a:prstGeom prst="rect">
            <a:avLst/>
          </a:prstGeom>
        </p:spPr>
        <p:txBody>
          <a:bodyPr wrap="square">
            <a:spAutoFit/>
          </a:bodyPr>
          <a:lstStyle/>
          <a:p>
            <a:pPr marL="342900" lvl="0" indent="-342900">
              <a:spcBef>
                <a:spcPct val="20000"/>
              </a:spcBef>
              <a:buFont typeface="Arial"/>
              <a:buChar char="•"/>
              <a:defRPr/>
            </a:pPr>
            <a:r>
              <a:rPr lang="en-US" sz="3200" dirty="0" smtClean="0"/>
              <a:t>Important in the action of immunosuppressant drug </a:t>
            </a:r>
            <a:r>
              <a:rPr lang="en-US" sz="3200" dirty="0" err="1" smtClean="0">
                <a:solidFill>
                  <a:srgbClr val="3399FF"/>
                </a:solidFill>
              </a:rPr>
              <a:t>CsA</a:t>
            </a:r>
            <a:r>
              <a:rPr lang="en-US" sz="3200" dirty="0" smtClean="0">
                <a:solidFill>
                  <a:srgbClr val="3399FF"/>
                </a:solidFill>
              </a:rPr>
              <a:t>: </a:t>
            </a:r>
            <a:r>
              <a:rPr lang="en-US" sz="3200" dirty="0" err="1" smtClean="0">
                <a:solidFill>
                  <a:srgbClr val="3399FF"/>
                </a:solidFill>
              </a:rPr>
              <a:t>cyclosphorin</a:t>
            </a:r>
            <a:endParaRPr lang="en-US" sz="3200" dirty="0">
              <a:solidFill>
                <a:srgbClr val="3399FF"/>
              </a:solidFill>
            </a:endParaRPr>
          </a:p>
        </p:txBody>
      </p:sp>
      <p:pic>
        <p:nvPicPr>
          <p:cNvPr id="17" name="Picture 16" descr="CyclosporinA.png"/>
          <p:cNvPicPr>
            <a:picLocks noChangeAspect="1"/>
          </p:cNvPicPr>
          <p:nvPr/>
        </p:nvPicPr>
        <p:blipFill>
          <a:blip r:embed="rId3" cstate="print"/>
          <a:stretch>
            <a:fillRect/>
          </a:stretch>
        </p:blipFill>
        <p:spPr>
          <a:xfrm>
            <a:off x="6418111" y="2852936"/>
            <a:ext cx="2725889" cy="3089147"/>
          </a:xfrm>
          <a:prstGeom prst="rect">
            <a:avLst/>
          </a:prstGeom>
        </p:spPr>
      </p:pic>
      <p:sp>
        <p:nvSpPr>
          <p:cNvPr id="7" name="Rectangle 6"/>
          <p:cNvSpPr/>
          <p:nvPr/>
        </p:nvSpPr>
        <p:spPr>
          <a:xfrm>
            <a:off x="0" y="6237312"/>
            <a:ext cx="6876256" cy="338554"/>
          </a:xfrm>
          <a:prstGeom prst="rect">
            <a:avLst/>
          </a:prstGeom>
        </p:spPr>
        <p:txBody>
          <a:bodyPr wrap="square">
            <a:spAutoFit/>
          </a:bodyPr>
          <a:lstStyle/>
          <a:p>
            <a:r>
              <a:rPr lang="en-GB" sz="1600" dirty="0" smtClean="0"/>
              <a:t>Heal, </a:t>
            </a:r>
            <a:r>
              <a:rPr lang="en-GB" sz="1600" i="1" dirty="0" smtClean="0"/>
              <a:t>et al</a:t>
            </a:r>
            <a:r>
              <a:rPr lang="en-GB" sz="1600" dirty="0" smtClean="0"/>
              <a:t>., </a:t>
            </a:r>
            <a:r>
              <a:rPr lang="en-GB" sz="1600" dirty="0" err="1" smtClean="0"/>
              <a:t>Biophys</a:t>
            </a:r>
            <a:r>
              <a:rPr lang="en-GB" sz="1600" dirty="0" smtClean="0"/>
              <a:t> J. </a:t>
            </a:r>
            <a:r>
              <a:rPr lang="en-GB" sz="1600" b="1" dirty="0" smtClean="0"/>
              <a:t>108</a:t>
            </a:r>
            <a:r>
              <a:rPr lang="en-GB" sz="1600" dirty="0" smtClean="0"/>
              <a:t>, </a:t>
            </a:r>
            <a:r>
              <a:rPr lang="en-GB" sz="1600" u="sng" dirty="0" smtClean="0"/>
              <a:t>1739-1746</a:t>
            </a:r>
            <a:r>
              <a:rPr lang="en-GB" sz="1600" dirty="0" smtClean="0"/>
              <a:t> (2015)</a:t>
            </a:r>
            <a:endParaRPr lang="en-US" sz="1600" dirty="0"/>
          </a:p>
        </p:txBody>
      </p:sp>
      <p:sp>
        <p:nvSpPr>
          <p:cNvPr id="8" name="TextBox 7"/>
          <p:cNvSpPr txBox="1"/>
          <p:nvPr/>
        </p:nvSpPr>
        <p:spPr>
          <a:xfrm>
            <a:off x="6660232" y="476672"/>
            <a:ext cx="2364750" cy="369332"/>
          </a:xfrm>
          <a:prstGeom prst="rect">
            <a:avLst/>
          </a:prstGeom>
          <a:noFill/>
        </p:spPr>
        <p:txBody>
          <a:bodyPr wrap="none" rtlCol="0">
            <a:spAutoFit/>
          </a:bodyPr>
          <a:lstStyle/>
          <a:p>
            <a:r>
              <a:rPr lang="en-US" dirty="0" smtClean="0"/>
              <a:t>165 residues, 18 </a:t>
            </a:r>
            <a:r>
              <a:rPr lang="en-US" dirty="0" err="1" smtClean="0"/>
              <a:t>kDa</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IV_lifecycle.png"/>
          <p:cNvPicPr>
            <a:picLocks noChangeAspect="1"/>
          </p:cNvPicPr>
          <p:nvPr/>
        </p:nvPicPr>
        <p:blipFill>
          <a:blip r:embed="rId3" cstate="print"/>
          <a:stretch>
            <a:fillRect/>
          </a:stretch>
        </p:blipFill>
        <p:spPr>
          <a:xfrm>
            <a:off x="2666867" y="0"/>
            <a:ext cx="3556133" cy="6038715"/>
          </a:xfrm>
          <a:prstGeom prst="rect">
            <a:avLst/>
          </a:prstGeom>
        </p:spPr>
      </p:pic>
      <p:sp>
        <p:nvSpPr>
          <p:cNvPr id="6" name="TextBox 5"/>
          <p:cNvSpPr txBox="1"/>
          <p:nvPr/>
        </p:nvSpPr>
        <p:spPr>
          <a:xfrm>
            <a:off x="6267410" y="5792494"/>
            <a:ext cx="2876590" cy="246221"/>
          </a:xfrm>
          <a:prstGeom prst="rect">
            <a:avLst/>
          </a:prstGeom>
          <a:noFill/>
        </p:spPr>
        <p:txBody>
          <a:bodyPr wrap="square" rtlCol="0">
            <a:spAutoFit/>
          </a:bodyPr>
          <a:lstStyle/>
          <a:p>
            <a:r>
              <a:rPr lang="en-US" sz="1000" dirty="0" smtClean="0"/>
              <a:t>http://www.thebody.com/content/art53763.html</a:t>
            </a:r>
            <a:endParaRPr lang="en-US" sz="1000" dirty="0"/>
          </a:p>
        </p:txBody>
      </p:sp>
      <p:sp>
        <p:nvSpPr>
          <p:cNvPr id="7" name="TextBox 6"/>
          <p:cNvSpPr txBox="1"/>
          <p:nvPr/>
        </p:nvSpPr>
        <p:spPr>
          <a:xfrm>
            <a:off x="1976623" y="566035"/>
            <a:ext cx="1380487" cy="369332"/>
          </a:xfrm>
          <a:prstGeom prst="rect">
            <a:avLst/>
          </a:prstGeom>
          <a:noFill/>
        </p:spPr>
        <p:txBody>
          <a:bodyPr wrap="square" rtlCol="0">
            <a:spAutoFit/>
          </a:bodyPr>
          <a:lstStyle/>
          <a:p>
            <a:r>
              <a:rPr lang="en-US" dirty="0" smtClean="0"/>
              <a:t>1. Fusion</a:t>
            </a:r>
            <a:endParaRPr lang="en-US" dirty="0"/>
          </a:p>
        </p:txBody>
      </p:sp>
      <p:sp>
        <p:nvSpPr>
          <p:cNvPr id="8" name="TextBox 7"/>
          <p:cNvSpPr txBox="1"/>
          <p:nvPr/>
        </p:nvSpPr>
        <p:spPr>
          <a:xfrm>
            <a:off x="1405742" y="2079032"/>
            <a:ext cx="1532887" cy="646331"/>
          </a:xfrm>
          <a:prstGeom prst="rect">
            <a:avLst/>
          </a:prstGeom>
          <a:noFill/>
        </p:spPr>
        <p:txBody>
          <a:bodyPr wrap="square" rtlCol="0">
            <a:spAutoFit/>
          </a:bodyPr>
          <a:lstStyle/>
          <a:p>
            <a:r>
              <a:rPr lang="en-US" dirty="0" smtClean="0"/>
              <a:t>2. </a:t>
            </a:r>
            <a:r>
              <a:rPr lang="en-US" dirty="0" smtClean="0">
                <a:solidFill>
                  <a:srgbClr val="3366FF"/>
                </a:solidFill>
              </a:rPr>
              <a:t>Reverse Transcriptase</a:t>
            </a:r>
            <a:endParaRPr lang="en-US" dirty="0">
              <a:solidFill>
                <a:srgbClr val="3366FF"/>
              </a:solidFill>
            </a:endParaRPr>
          </a:p>
        </p:txBody>
      </p:sp>
      <p:sp>
        <p:nvSpPr>
          <p:cNvPr id="9" name="TextBox 8"/>
          <p:cNvSpPr txBox="1"/>
          <p:nvPr/>
        </p:nvSpPr>
        <p:spPr>
          <a:xfrm>
            <a:off x="6460214" y="2725363"/>
            <a:ext cx="1380487" cy="369332"/>
          </a:xfrm>
          <a:prstGeom prst="rect">
            <a:avLst/>
          </a:prstGeom>
          <a:noFill/>
        </p:spPr>
        <p:txBody>
          <a:bodyPr wrap="square" rtlCol="0">
            <a:spAutoFit/>
          </a:bodyPr>
          <a:lstStyle/>
          <a:p>
            <a:r>
              <a:rPr lang="en-US" dirty="0" smtClean="0"/>
              <a:t>3. </a:t>
            </a:r>
            <a:r>
              <a:rPr lang="en-US" dirty="0" err="1" smtClean="0">
                <a:solidFill>
                  <a:srgbClr val="3366FF"/>
                </a:solidFill>
              </a:rPr>
              <a:t>Integrase</a:t>
            </a:r>
            <a:endParaRPr lang="en-US" dirty="0">
              <a:solidFill>
                <a:srgbClr val="3366FF"/>
              </a:solidFill>
            </a:endParaRPr>
          </a:p>
        </p:txBody>
      </p:sp>
      <p:sp>
        <p:nvSpPr>
          <p:cNvPr id="10" name="TextBox 9"/>
          <p:cNvSpPr txBox="1"/>
          <p:nvPr/>
        </p:nvSpPr>
        <p:spPr>
          <a:xfrm>
            <a:off x="1063461" y="3946672"/>
            <a:ext cx="1875168" cy="369332"/>
          </a:xfrm>
          <a:prstGeom prst="rect">
            <a:avLst/>
          </a:prstGeom>
          <a:noFill/>
        </p:spPr>
        <p:txBody>
          <a:bodyPr wrap="square" rtlCol="0">
            <a:spAutoFit/>
          </a:bodyPr>
          <a:lstStyle/>
          <a:p>
            <a:r>
              <a:rPr lang="en-US" dirty="0" smtClean="0"/>
              <a:t>4. Transcription</a:t>
            </a:r>
            <a:endParaRPr lang="en-US" dirty="0"/>
          </a:p>
        </p:txBody>
      </p:sp>
      <p:sp>
        <p:nvSpPr>
          <p:cNvPr id="12" name="TextBox 11"/>
          <p:cNvSpPr txBox="1"/>
          <p:nvPr/>
        </p:nvSpPr>
        <p:spPr>
          <a:xfrm>
            <a:off x="6223000" y="5003800"/>
            <a:ext cx="1380487" cy="369332"/>
          </a:xfrm>
          <a:prstGeom prst="rect">
            <a:avLst/>
          </a:prstGeom>
          <a:noFill/>
        </p:spPr>
        <p:txBody>
          <a:bodyPr wrap="square" rtlCol="0">
            <a:spAutoFit/>
          </a:bodyPr>
          <a:lstStyle/>
          <a:p>
            <a:r>
              <a:rPr lang="en-US" dirty="0" smtClean="0"/>
              <a:t>6. Budding</a:t>
            </a:r>
            <a:endParaRPr lang="en-US" dirty="0"/>
          </a:p>
        </p:txBody>
      </p:sp>
      <p:sp>
        <p:nvSpPr>
          <p:cNvPr id="15" name="TextBox 14"/>
          <p:cNvSpPr txBox="1"/>
          <p:nvPr/>
        </p:nvSpPr>
        <p:spPr>
          <a:xfrm>
            <a:off x="0" y="0"/>
            <a:ext cx="2552699" cy="553998"/>
          </a:xfrm>
          <a:prstGeom prst="rect">
            <a:avLst/>
          </a:prstGeom>
          <a:noFill/>
        </p:spPr>
        <p:txBody>
          <a:bodyPr wrap="square" rtlCol="0">
            <a:spAutoFit/>
          </a:bodyPr>
          <a:lstStyle/>
          <a:p>
            <a:r>
              <a:rPr lang="en-US" sz="3000" dirty="0" smtClean="0"/>
              <a:t>HIV-1 Lifecycle</a:t>
            </a:r>
            <a:endParaRPr lang="en-US" sz="3000" dirty="0"/>
          </a:p>
        </p:txBody>
      </p:sp>
      <p:sp>
        <p:nvSpPr>
          <p:cNvPr id="17" name="TextBox 16"/>
          <p:cNvSpPr txBox="1"/>
          <p:nvPr/>
        </p:nvSpPr>
        <p:spPr>
          <a:xfrm>
            <a:off x="345123" y="2781807"/>
            <a:ext cx="8448578" cy="707886"/>
          </a:xfrm>
          <a:prstGeom prst="rect">
            <a:avLst/>
          </a:prstGeom>
          <a:solidFill>
            <a:schemeClr val="bg1"/>
          </a:solidFill>
          <a:ln>
            <a:solidFill>
              <a:schemeClr val="tx1"/>
            </a:solidFill>
          </a:ln>
        </p:spPr>
        <p:txBody>
          <a:bodyPr wrap="square" rtlCol="0">
            <a:spAutoFit/>
          </a:bodyPr>
          <a:lstStyle/>
          <a:p>
            <a:pPr algn="ctr"/>
            <a:r>
              <a:rPr lang="en-US" sz="4000" dirty="0" smtClean="0"/>
              <a:t>Coarse-grained simulations: FRODA</a:t>
            </a:r>
            <a:endParaRPr lang="en-US" sz="4000" dirty="0"/>
          </a:p>
        </p:txBody>
      </p:sp>
      <p:sp>
        <p:nvSpPr>
          <p:cNvPr id="11" name="TextBox 10"/>
          <p:cNvSpPr txBox="1"/>
          <p:nvPr/>
        </p:nvSpPr>
        <p:spPr>
          <a:xfrm>
            <a:off x="6460214" y="3946672"/>
            <a:ext cx="1912499" cy="369332"/>
          </a:xfrm>
          <a:prstGeom prst="rect">
            <a:avLst/>
          </a:prstGeom>
          <a:noFill/>
        </p:spPr>
        <p:txBody>
          <a:bodyPr wrap="square" rtlCol="0">
            <a:spAutoFit/>
          </a:bodyPr>
          <a:lstStyle/>
          <a:p>
            <a:r>
              <a:rPr lang="en-US" dirty="0" smtClean="0"/>
              <a:t>5.</a:t>
            </a:r>
            <a:r>
              <a:rPr lang="en-US" dirty="0" smtClean="0">
                <a:solidFill>
                  <a:srgbClr val="3366FF"/>
                </a:solidFill>
              </a:rPr>
              <a:t> Protease</a:t>
            </a:r>
            <a:endParaRPr lang="en-US" dirty="0">
              <a:solidFill>
                <a:srgbClr val="3366FF"/>
              </a:solidFill>
            </a:endParaRPr>
          </a:p>
        </p:txBody>
      </p:sp>
      <p:grpSp>
        <p:nvGrpSpPr>
          <p:cNvPr id="2" name="Group 15"/>
          <p:cNvGrpSpPr/>
          <p:nvPr/>
        </p:nvGrpSpPr>
        <p:grpSpPr>
          <a:xfrm>
            <a:off x="1826984" y="935367"/>
            <a:ext cx="1451430" cy="914400"/>
            <a:chOff x="1615170" y="1032165"/>
            <a:chExt cx="1451430" cy="914400"/>
          </a:xfrm>
        </p:grpSpPr>
        <p:sp>
          <p:nvSpPr>
            <p:cNvPr id="14" name="Explosion 1 13"/>
            <p:cNvSpPr/>
            <p:nvPr/>
          </p:nvSpPr>
          <p:spPr>
            <a:xfrm>
              <a:off x="1615170" y="1032165"/>
              <a:ext cx="914400" cy="914400"/>
            </a:xfrm>
            <a:prstGeom prst="irregularSeal1">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1743141" y="1263281"/>
              <a:ext cx="1323459" cy="369332"/>
            </a:xfrm>
            <a:prstGeom prst="rect">
              <a:avLst/>
            </a:prstGeom>
            <a:noFill/>
          </p:spPr>
          <p:txBody>
            <a:bodyPr wrap="square" rtlCol="0">
              <a:spAutoFit/>
            </a:bodyPr>
            <a:lstStyle/>
            <a:p>
              <a:r>
                <a:rPr lang="en-US" dirty="0" err="1" smtClean="0">
                  <a:solidFill>
                    <a:srgbClr val="FF0000"/>
                  </a:solidFill>
                </a:rPr>
                <a:t>CypA</a:t>
              </a:r>
              <a:endParaRPr lang="en-US" dirty="0">
                <a:solidFill>
                  <a:srgbClr val="FF0000"/>
                </a:solidFill>
              </a:endParaRPr>
            </a:p>
          </p:txBody>
        </p:sp>
      </p:grpSp>
      <p:sp>
        <p:nvSpPr>
          <p:cNvPr id="16" name="TextBox 15"/>
          <p:cNvSpPr txBox="1"/>
          <p:nvPr/>
        </p:nvSpPr>
        <p:spPr>
          <a:xfrm>
            <a:off x="345123" y="1371146"/>
            <a:ext cx="8448578" cy="707886"/>
          </a:xfrm>
          <a:prstGeom prst="rect">
            <a:avLst/>
          </a:prstGeom>
          <a:solidFill>
            <a:schemeClr val="bg1"/>
          </a:solidFill>
          <a:ln>
            <a:solidFill>
              <a:schemeClr val="tx1"/>
            </a:solidFill>
          </a:ln>
        </p:spPr>
        <p:txBody>
          <a:bodyPr wrap="square" rtlCol="0">
            <a:spAutoFit/>
          </a:bodyPr>
          <a:lstStyle/>
          <a:p>
            <a:pPr algn="ctr"/>
            <a:r>
              <a:rPr lang="en-US" sz="4000" smtClean="0"/>
              <a:t>Rigidity analysis: </a:t>
            </a:r>
            <a:r>
              <a:rPr lang="en-US" sz="4000" dirty="0" smtClean="0"/>
              <a:t>FIRST</a:t>
            </a:r>
            <a:endParaRPr lang="en-US" sz="4000" dirty="0"/>
          </a:p>
        </p:txBody>
      </p:sp>
      <p:sp>
        <p:nvSpPr>
          <p:cNvPr id="18" name="TextBox 17"/>
          <p:cNvSpPr txBox="1"/>
          <p:nvPr/>
        </p:nvSpPr>
        <p:spPr>
          <a:xfrm>
            <a:off x="345122" y="4262872"/>
            <a:ext cx="8448579" cy="707886"/>
          </a:xfrm>
          <a:prstGeom prst="rect">
            <a:avLst/>
          </a:prstGeom>
          <a:solidFill>
            <a:schemeClr val="bg1"/>
          </a:solidFill>
          <a:ln>
            <a:solidFill>
              <a:schemeClr val="tx1"/>
            </a:solidFill>
          </a:ln>
        </p:spPr>
        <p:txBody>
          <a:bodyPr wrap="square" rtlCol="0">
            <a:spAutoFit/>
          </a:bodyPr>
          <a:lstStyle/>
          <a:p>
            <a:pPr algn="ctr"/>
            <a:r>
              <a:rPr lang="en-US" sz="4000" dirty="0" smtClean="0"/>
              <a:t>Experiments: H-D exchange NMR (HDX)</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827584" y="4293096"/>
            <a:ext cx="7632701" cy="1511443"/>
            <a:chOff x="755649" y="2820363"/>
            <a:chExt cx="7632701" cy="1511443"/>
          </a:xfrm>
        </p:grpSpPr>
        <p:grpSp>
          <p:nvGrpSpPr>
            <p:cNvPr id="3" name="Group 8"/>
            <p:cNvGrpSpPr/>
            <p:nvPr/>
          </p:nvGrpSpPr>
          <p:grpSpPr>
            <a:xfrm>
              <a:off x="755649" y="3415193"/>
              <a:ext cx="7632701" cy="916613"/>
              <a:chOff x="755649" y="2961304"/>
              <a:chExt cx="7632701" cy="916613"/>
            </a:xfrm>
          </p:grpSpPr>
          <p:sp>
            <p:nvSpPr>
              <p:cNvPr id="7" name="Rectangle 6"/>
              <p:cNvSpPr/>
              <p:nvPr/>
            </p:nvSpPr>
            <p:spPr>
              <a:xfrm>
                <a:off x="755649" y="2961304"/>
                <a:ext cx="7632701" cy="916613"/>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No_CsA_FIRST_only.pdf"/>
              <p:cNvPicPr>
                <a:picLocks noChangeAspect="1"/>
              </p:cNvPicPr>
              <p:nvPr/>
            </p:nvPicPr>
            <p:blipFill>
              <a:blip r:embed="rId2" cstate="print"/>
              <a:stretch>
                <a:fillRect/>
              </a:stretch>
            </p:blipFill>
            <p:spPr>
              <a:xfrm>
                <a:off x="755649" y="2984500"/>
                <a:ext cx="7632701" cy="889000"/>
              </a:xfrm>
              <a:prstGeom prst="rect">
                <a:avLst/>
              </a:prstGeom>
            </p:spPr>
          </p:pic>
        </p:grpSp>
        <p:pic>
          <p:nvPicPr>
            <p:cNvPr id="6" name="Picture 5" descr="key_for_FC_compare.pdf"/>
            <p:cNvPicPr>
              <a:picLocks noChangeAspect="1"/>
            </p:cNvPicPr>
            <p:nvPr/>
          </p:nvPicPr>
          <p:blipFill>
            <a:blip r:embed="rId3" cstate="print"/>
            <a:stretch>
              <a:fillRect/>
            </a:stretch>
          </p:blipFill>
          <p:spPr>
            <a:xfrm>
              <a:off x="4017823" y="2820363"/>
              <a:ext cx="838200" cy="533400"/>
            </a:xfrm>
            <a:prstGeom prst="rect">
              <a:avLst/>
            </a:prstGeom>
          </p:spPr>
        </p:pic>
      </p:grpSp>
      <p:sp>
        <p:nvSpPr>
          <p:cNvPr id="9" name="Title 1"/>
          <p:cNvSpPr>
            <a:spLocks noGrp="1"/>
          </p:cNvSpPr>
          <p:nvPr>
            <p:ph type="title"/>
          </p:nvPr>
        </p:nvSpPr>
        <p:spPr>
          <a:xfrm>
            <a:off x="457200" y="0"/>
            <a:ext cx="8229600" cy="1143000"/>
          </a:xfrm>
          <a:effectLst>
            <a:glow rad="101600">
              <a:schemeClr val="accent2">
                <a:satMod val="175000"/>
                <a:alpha val="40000"/>
              </a:schemeClr>
            </a:glow>
          </a:effectLst>
        </p:spPr>
        <p:txBody>
          <a:bodyPr/>
          <a:lstStyle/>
          <a:p>
            <a:r>
              <a:rPr lang="en-US" dirty="0" smtClean="0"/>
              <a:t>The concept of a folding core</a:t>
            </a:r>
            <a:endParaRPr lang="en-US" dirty="0"/>
          </a:p>
        </p:txBody>
      </p:sp>
      <p:sp>
        <p:nvSpPr>
          <p:cNvPr id="10" name="Content Placeholder 2"/>
          <p:cNvSpPr>
            <a:spLocks noGrp="1"/>
          </p:cNvSpPr>
          <p:nvPr>
            <p:ph idx="1"/>
          </p:nvPr>
        </p:nvSpPr>
        <p:spPr>
          <a:xfrm>
            <a:off x="467544" y="1052736"/>
            <a:ext cx="8280920" cy="4525963"/>
          </a:xfrm>
        </p:spPr>
        <p:txBody>
          <a:bodyPr/>
          <a:lstStyle/>
          <a:p>
            <a:pPr lvl="0"/>
            <a:r>
              <a:rPr lang="en-GB" sz="2000" dirty="0" smtClean="0"/>
              <a:t>Residues which fold early perhaps particularly important, this set is call the </a:t>
            </a:r>
            <a:r>
              <a:rPr lang="en-GB" sz="2000" b="1" dirty="0" smtClean="0">
                <a:solidFill>
                  <a:srgbClr val="FF0000"/>
                </a:solidFill>
              </a:rPr>
              <a:t>folding core</a:t>
            </a:r>
          </a:p>
          <a:p>
            <a:pPr lvl="0"/>
            <a:endParaRPr lang="en-GB" sz="900" dirty="0" smtClean="0"/>
          </a:p>
          <a:p>
            <a:pPr lvl="0"/>
            <a:r>
              <a:rPr lang="en-GB" sz="2000" dirty="0" smtClean="0">
                <a:solidFill>
                  <a:srgbClr val="00B050"/>
                </a:solidFill>
              </a:rPr>
              <a:t>Experimental determination:</a:t>
            </a:r>
          </a:p>
          <a:p>
            <a:pPr lvl="1"/>
            <a:r>
              <a:rPr lang="en-GB" sz="1600" dirty="0" smtClean="0">
                <a:solidFill>
                  <a:srgbClr val="00B050"/>
                </a:solidFill>
              </a:rPr>
              <a:t>(A) Targeted mutations to determine impact on folding </a:t>
            </a:r>
          </a:p>
          <a:p>
            <a:pPr lvl="1"/>
            <a:r>
              <a:rPr lang="en-GB" sz="1600" dirty="0" smtClean="0">
                <a:solidFill>
                  <a:srgbClr val="00B050"/>
                </a:solidFill>
              </a:rPr>
              <a:t>(B) Hydrogen-deuterium exchange (HDX) NMR experiments, </a:t>
            </a:r>
          </a:p>
          <a:p>
            <a:pPr lvl="2"/>
            <a:r>
              <a:rPr lang="en-GB" sz="1200" dirty="0" smtClean="0">
                <a:solidFill>
                  <a:srgbClr val="00B050"/>
                </a:solidFill>
              </a:rPr>
              <a:t>slowly exchanging residues are “inside”, results consistent with folding core picture</a:t>
            </a:r>
          </a:p>
          <a:p>
            <a:pPr lvl="2">
              <a:buNone/>
            </a:pPr>
            <a:endParaRPr lang="en-GB" sz="800" dirty="0" smtClean="0">
              <a:solidFill>
                <a:srgbClr val="3399FF"/>
              </a:solidFill>
            </a:endParaRPr>
          </a:p>
          <a:p>
            <a:r>
              <a:rPr lang="en-GB" sz="2000" dirty="0" smtClean="0">
                <a:solidFill>
                  <a:srgbClr val="3399FF"/>
                </a:solidFill>
              </a:rPr>
              <a:t>Theoretical determination: </a:t>
            </a:r>
          </a:p>
          <a:p>
            <a:pPr lvl="1"/>
            <a:r>
              <a:rPr lang="en-GB" sz="1600" dirty="0" smtClean="0">
                <a:solidFill>
                  <a:srgbClr val="3399FF"/>
                </a:solidFill>
              </a:rPr>
              <a:t>Largest part of the protein that remains rigid before final collapse into unconnected and much smaller rigid units.</a:t>
            </a:r>
          </a:p>
          <a:p>
            <a:pPr lvl="2"/>
            <a:endParaRPr lang="en-US" sz="1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SQC_both.png"/>
          <p:cNvPicPr>
            <a:picLocks noChangeAspect="1"/>
          </p:cNvPicPr>
          <p:nvPr/>
        </p:nvPicPr>
        <p:blipFill>
          <a:blip r:embed="rId2" cstate="print"/>
          <a:stretch>
            <a:fillRect/>
          </a:stretch>
        </p:blipFill>
        <p:spPr>
          <a:xfrm>
            <a:off x="2278946" y="1052736"/>
            <a:ext cx="6865054" cy="4965090"/>
          </a:xfrm>
          <a:prstGeom prst="rect">
            <a:avLst/>
          </a:prstGeom>
        </p:spPr>
      </p:pic>
      <p:grpSp>
        <p:nvGrpSpPr>
          <p:cNvPr id="2" name="Group 14"/>
          <p:cNvGrpSpPr/>
          <p:nvPr/>
        </p:nvGrpSpPr>
        <p:grpSpPr>
          <a:xfrm>
            <a:off x="4492386" y="1644551"/>
            <a:ext cx="2997383" cy="3905590"/>
            <a:chOff x="4629084" y="839694"/>
            <a:chExt cx="3833742" cy="5178611"/>
          </a:xfrm>
        </p:grpSpPr>
        <p:grpSp>
          <p:nvGrpSpPr>
            <p:cNvPr id="3" name="Group 8"/>
            <p:cNvGrpSpPr/>
            <p:nvPr/>
          </p:nvGrpSpPr>
          <p:grpSpPr>
            <a:xfrm>
              <a:off x="5694040" y="839694"/>
              <a:ext cx="2768786" cy="5178611"/>
              <a:chOff x="-1997105" y="438883"/>
              <a:chExt cx="2416612" cy="4059277"/>
            </a:xfrm>
          </p:grpSpPr>
          <p:sp>
            <p:nvSpPr>
              <p:cNvPr id="8" name="Rectangle 7"/>
              <p:cNvSpPr/>
              <p:nvPr/>
            </p:nvSpPr>
            <p:spPr>
              <a:xfrm>
                <a:off x="-1997105" y="438883"/>
                <a:ext cx="2416612" cy="4059277"/>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HSQC_both_zoom_2.pdf"/>
              <p:cNvPicPr>
                <a:picLocks noChangeAspect="1"/>
              </p:cNvPicPr>
              <p:nvPr/>
            </p:nvPicPr>
            <p:blipFill>
              <a:blip r:embed="rId3" cstate="print"/>
              <a:stretch>
                <a:fillRect/>
              </a:stretch>
            </p:blipFill>
            <p:spPr>
              <a:xfrm>
                <a:off x="-1997105" y="438883"/>
                <a:ext cx="2416612" cy="4059277"/>
              </a:xfrm>
              <a:prstGeom prst="rect">
                <a:avLst/>
              </a:prstGeom>
              <a:ln>
                <a:solidFill>
                  <a:schemeClr val="tx1"/>
                </a:solidFill>
              </a:ln>
            </p:spPr>
          </p:pic>
        </p:grpSp>
        <p:sp>
          <p:nvSpPr>
            <p:cNvPr id="10" name="Frame 9"/>
            <p:cNvSpPr/>
            <p:nvPr/>
          </p:nvSpPr>
          <p:spPr>
            <a:xfrm>
              <a:off x="4629084" y="3728648"/>
              <a:ext cx="432000" cy="908751"/>
            </a:xfrm>
            <a:prstGeom prst="frame">
              <a:avLst>
                <a:gd name="adj1" fmla="val 403"/>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12" name="Straight Connector 11"/>
            <p:cNvCxnSpPr/>
            <p:nvPr/>
          </p:nvCxnSpPr>
          <p:spPr>
            <a:xfrm rot="5400000">
              <a:off x="3717085" y="1751693"/>
              <a:ext cx="2888954" cy="106495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4471109" y="4795374"/>
              <a:ext cx="1380906" cy="106495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7" name="Title 1"/>
          <p:cNvSpPr>
            <a:spLocks noGrp="1"/>
          </p:cNvSpPr>
          <p:nvPr>
            <p:ph type="title"/>
          </p:nvPr>
        </p:nvSpPr>
        <p:spPr>
          <a:xfrm>
            <a:off x="457200" y="0"/>
            <a:ext cx="8229600" cy="1143000"/>
          </a:xfrm>
        </p:spPr>
        <p:txBody>
          <a:bodyPr/>
          <a:lstStyle/>
          <a:p>
            <a:r>
              <a:rPr lang="en-US" sz="3200" b="0" dirty="0" err="1" smtClean="0"/>
              <a:t>Heteronuclear</a:t>
            </a:r>
            <a:r>
              <a:rPr lang="en-US" sz="3200" b="0" dirty="0" smtClean="0"/>
              <a:t> Single Quantum Coherence </a:t>
            </a:r>
            <a:r>
              <a:rPr lang="en-US" sz="2800" b="0" dirty="0" smtClean="0"/>
              <a:t>(</a:t>
            </a:r>
            <a:r>
              <a:rPr lang="en-US" sz="2800" dirty="0" smtClean="0"/>
              <a:t>HSQC) spectra</a:t>
            </a:r>
            <a:endParaRPr lang="en-US" dirty="0"/>
          </a:p>
        </p:txBody>
      </p:sp>
      <p:grpSp>
        <p:nvGrpSpPr>
          <p:cNvPr id="5" name="Group 19"/>
          <p:cNvGrpSpPr/>
          <p:nvPr/>
        </p:nvGrpSpPr>
        <p:grpSpPr>
          <a:xfrm>
            <a:off x="3131840" y="1412776"/>
            <a:ext cx="2689127" cy="869014"/>
            <a:chOff x="1666849" y="1748136"/>
            <a:chExt cx="1867196" cy="595416"/>
          </a:xfrm>
        </p:grpSpPr>
        <p:sp>
          <p:nvSpPr>
            <p:cNvPr id="18" name="TextBox 17"/>
            <p:cNvSpPr txBox="1"/>
            <p:nvPr/>
          </p:nvSpPr>
          <p:spPr>
            <a:xfrm>
              <a:off x="1666849" y="1748136"/>
              <a:ext cx="1242439" cy="369332"/>
            </a:xfrm>
            <a:prstGeom prst="rect">
              <a:avLst/>
            </a:prstGeom>
            <a:noFill/>
          </p:spPr>
          <p:txBody>
            <a:bodyPr wrap="square" rtlCol="0">
              <a:spAutoFit/>
            </a:bodyPr>
            <a:lstStyle/>
            <a:p>
              <a:r>
                <a:rPr lang="en-US" dirty="0" smtClean="0">
                  <a:solidFill>
                    <a:srgbClr val="FF0000"/>
                  </a:solidFill>
                </a:rPr>
                <a:t>Red: </a:t>
              </a:r>
              <a:r>
                <a:rPr lang="en-US" dirty="0" err="1" smtClean="0">
                  <a:solidFill>
                    <a:srgbClr val="FF0000"/>
                  </a:solidFill>
                </a:rPr>
                <a:t>CypA</a:t>
              </a:r>
              <a:endParaRPr lang="en-US" dirty="0">
                <a:solidFill>
                  <a:srgbClr val="FF0000"/>
                </a:solidFill>
              </a:endParaRPr>
            </a:p>
          </p:txBody>
        </p:sp>
        <p:sp>
          <p:nvSpPr>
            <p:cNvPr id="19" name="TextBox 18"/>
            <p:cNvSpPr txBox="1"/>
            <p:nvPr/>
          </p:nvSpPr>
          <p:spPr>
            <a:xfrm>
              <a:off x="1670934" y="1974220"/>
              <a:ext cx="1863111" cy="369332"/>
            </a:xfrm>
            <a:prstGeom prst="rect">
              <a:avLst/>
            </a:prstGeom>
            <a:noFill/>
          </p:spPr>
          <p:txBody>
            <a:bodyPr wrap="square" rtlCol="0">
              <a:spAutoFit/>
            </a:bodyPr>
            <a:lstStyle/>
            <a:p>
              <a:r>
                <a:rPr lang="en-US" dirty="0" smtClean="0">
                  <a:solidFill>
                    <a:srgbClr val="3399FF"/>
                  </a:solidFill>
                </a:rPr>
                <a:t>Blue: </a:t>
              </a:r>
              <a:r>
                <a:rPr lang="en-US" dirty="0" err="1" smtClean="0">
                  <a:solidFill>
                    <a:srgbClr val="3399FF"/>
                  </a:solidFill>
                </a:rPr>
                <a:t>CypA-CsA</a:t>
              </a:r>
              <a:endParaRPr lang="en-US" dirty="0">
                <a:solidFill>
                  <a:srgbClr val="3399FF"/>
                </a:solidFill>
              </a:endParaRPr>
            </a:p>
          </p:txBody>
        </p:sp>
      </p:grpSp>
      <p:sp>
        <p:nvSpPr>
          <p:cNvPr id="14" name="Content Placeholder 2"/>
          <p:cNvSpPr>
            <a:spLocks noGrp="1"/>
          </p:cNvSpPr>
          <p:nvPr>
            <p:ph idx="1"/>
          </p:nvPr>
        </p:nvSpPr>
        <p:spPr>
          <a:xfrm>
            <a:off x="0" y="980728"/>
            <a:ext cx="2339752" cy="4525963"/>
          </a:xfrm>
        </p:spPr>
        <p:txBody>
          <a:bodyPr/>
          <a:lstStyle/>
          <a:p>
            <a:pPr lvl="0"/>
            <a:r>
              <a:rPr lang="en-GB" sz="2000" dirty="0" smtClean="0"/>
              <a:t>Shift of NMR resonances compared to free H, N resonances</a:t>
            </a:r>
          </a:p>
          <a:p>
            <a:pPr lvl="0"/>
            <a:r>
              <a:rPr lang="en-GB" sz="2000" dirty="0" smtClean="0"/>
              <a:t>Shift is due to </a:t>
            </a:r>
            <a:r>
              <a:rPr lang="en-GB" sz="2000" dirty="0" smtClean="0">
                <a:solidFill>
                  <a:srgbClr val="3399FF"/>
                </a:solidFill>
              </a:rPr>
              <a:t>chemical environment</a:t>
            </a:r>
            <a:r>
              <a:rPr lang="en-GB" sz="2000" dirty="0" smtClean="0"/>
              <a:t>, i.e. bonds and hence </a:t>
            </a:r>
            <a:r>
              <a:rPr lang="en-GB" sz="2000" dirty="0" smtClean="0">
                <a:solidFill>
                  <a:srgbClr val="FF3300"/>
                </a:solidFill>
              </a:rPr>
              <a:t>distance</a:t>
            </a:r>
            <a:r>
              <a:rPr lang="en-GB" sz="2000" dirty="0" smtClean="0"/>
              <a:t> to </a:t>
            </a:r>
            <a:r>
              <a:rPr lang="en-GB" sz="2000" dirty="0" err="1" smtClean="0"/>
              <a:t>neighbor</a:t>
            </a:r>
            <a:r>
              <a:rPr lang="en-GB" sz="2000" dirty="0" smtClean="0"/>
              <a:t> atoms and their </a:t>
            </a:r>
            <a:r>
              <a:rPr lang="en-GB" sz="2000" dirty="0" smtClean="0">
                <a:solidFill>
                  <a:srgbClr val="FF3300"/>
                </a:solidFill>
              </a:rPr>
              <a:t>types</a:t>
            </a:r>
            <a:r>
              <a:rPr lang="en-GB" sz="2000" dirty="0" smtClean="0"/>
              <a:t>.</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701991" y="764704"/>
            <a:ext cx="7442009" cy="5157652"/>
            <a:chOff x="698691" y="734191"/>
            <a:chExt cx="7442009" cy="5157652"/>
          </a:xfrm>
        </p:grpSpPr>
        <p:pic>
          <p:nvPicPr>
            <p:cNvPr id="4" name="Picture 3" descr="hsqc_with_Paper1.pdf"/>
            <p:cNvPicPr>
              <a:picLocks noChangeAspect="1"/>
            </p:cNvPicPr>
            <p:nvPr/>
          </p:nvPicPr>
          <p:blipFill>
            <a:blip r:embed="rId2" cstate="print"/>
            <a:stretch>
              <a:fillRect/>
            </a:stretch>
          </p:blipFill>
          <p:spPr>
            <a:xfrm>
              <a:off x="1003300" y="734192"/>
              <a:ext cx="7137400" cy="4991100"/>
            </a:xfrm>
            <a:prstGeom prst="rect">
              <a:avLst/>
            </a:prstGeom>
          </p:spPr>
        </p:pic>
        <p:sp>
          <p:nvSpPr>
            <p:cNvPr id="5" name="TextBox 4"/>
            <p:cNvSpPr txBox="1"/>
            <p:nvPr/>
          </p:nvSpPr>
          <p:spPr>
            <a:xfrm>
              <a:off x="1587559" y="5337845"/>
              <a:ext cx="6198387" cy="553998"/>
            </a:xfrm>
            <a:prstGeom prst="rect">
              <a:avLst/>
            </a:prstGeom>
            <a:noFill/>
          </p:spPr>
          <p:txBody>
            <a:bodyPr wrap="square" rtlCol="0">
              <a:spAutoFit/>
            </a:bodyPr>
            <a:lstStyle/>
            <a:p>
              <a:pPr algn="ctr"/>
              <a:r>
                <a:rPr lang="en-US" sz="3000" dirty="0" smtClean="0"/>
                <a:t>δ(</a:t>
              </a:r>
              <a:r>
                <a:rPr lang="en-US" sz="3000" baseline="30000" dirty="0" smtClean="0"/>
                <a:t>1</a:t>
              </a:r>
              <a:r>
                <a:rPr lang="en-US" sz="3000" dirty="0" smtClean="0"/>
                <a:t>H)</a:t>
              </a:r>
              <a:endParaRPr lang="en-US" sz="3000" dirty="0"/>
            </a:p>
          </p:txBody>
        </p:sp>
        <p:sp>
          <p:nvSpPr>
            <p:cNvPr id="6" name="TextBox 5"/>
            <p:cNvSpPr txBox="1"/>
            <p:nvPr/>
          </p:nvSpPr>
          <p:spPr>
            <a:xfrm rot="16200000">
              <a:off x="-1326138" y="2759020"/>
              <a:ext cx="4603655" cy="553998"/>
            </a:xfrm>
            <a:prstGeom prst="rect">
              <a:avLst/>
            </a:prstGeom>
            <a:noFill/>
          </p:spPr>
          <p:txBody>
            <a:bodyPr wrap="square" rtlCol="0">
              <a:spAutoFit/>
            </a:bodyPr>
            <a:lstStyle/>
            <a:p>
              <a:pPr algn="ctr"/>
              <a:r>
                <a:rPr lang="en-US" sz="3000" dirty="0" smtClean="0"/>
                <a:t>δ(</a:t>
              </a:r>
              <a:r>
                <a:rPr lang="en-US" sz="3000" baseline="30000" dirty="0" smtClean="0"/>
                <a:t>15</a:t>
              </a:r>
              <a:r>
                <a:rPr lang="en-US" sz="3000" dirty="0" smtClean="0"/>
                <a:t>N)</a:t>
              </a:r>
              <a:endParaRPr lang="en-US" sz="3000" dirty="0"/>
            </a:p>
          </p:txBody>
        </p:sp>
      </p:grpSp>
      <p:sp>
        <p:nvSpPr>
          <p:cNvPr id="8" name="Title 1"/>
          <p:cNvSpPr>
            <a:spLocks noGrp="1"/>
          </p:cNvSpPr>
          <p:nvPr>
            <p:ph type="title"/>
          </p:nvPr>
        </p:nvSpPr>
        <p:spPr>
          <a:xfrm>
            <a:off x="457200" y="0"/>
            <a:ext cx="8229600" cy="836712"/>
          </a:xfrm>
        </p:spPr>
        <p:txBody>
          <a:bodyPr/>
          <a:lstStyle/>
          <a:p>
            <a:r>
              <a:rPr lang="en-US" sz="3200" b="0" dirty="0" smtClean="0"/>
              <a:t>Assigning amino acids to chemical shifts</a:t>
            </a:r>
            <a:endParaRPr lang="en-US" dirty="0"/>
          </a:p>
        </p:txBody>
      </p:sp>
      <p:sp>
        <p:nvSpPr>
          <p:cNvPr id="9" name="Content Placeholder 2"/>
          <p:cNvSpPr>
            <a:spLocks noGrp="1"/>
          </p:cNvSpPr>
          <p:nvPr>
            <p:ph idx="1"/>
          </p:nvPr>
        </p:nvSpPr>
        <p:spPr>
          <a:xfrm>
            <a:off x="0" y="980728"/>
            <a:ext cx="1907704" cy="4525963"/>
          </a:xfrm>
        </p:spPr>
        <p:txBody>
          <a:bodyPr/>
          <a:lstStyle/>
          <a:p>
            <a:pPr lvl="0"/>
            <a:r>
              <a:rPr lang="en-GB" sz="2000" dirty="0" smtClean="0"/>
              <a:t>Difficult problem</a:t>
            </a:r>
          </a:p>
          <a:p>
            <a:pPr lvl="0"/>
            <a:r>
              <a:rPr lang="en-GB" sz="2000" dirty="0" smtClean="0">
                <a:solidFill>
                  <a:srgbClr val="3399FF"/>
                </a:solidFill>
              </a:rPr>
              <a:t>Takes months (here 7)</a:t>
            </a:r>
          </a:p>
          <a:p>
            <a:pPr lvl="0"/>
            <a:r>
              <a:rPr lang="en-GB" sz="2000" dirty="0" smtClean="0"/>
              <a:t>Computing approach does not work</a:t>
            </a:r>
          </a:p>
          <a:p>
            <a:pPr lvl="0"/>
            <a:r>
              <a:rPr lang="en-GB" sz="2000" dirty="0" smtClean="0">
                <a:solidFill>
                  <a:srgbClr val="3399FF"/>
                </a:solidFill>
              </a:rPr>
              <a:t>We tried neural nets, only 40% accuracy</a:t>
            </a:r>
            <a:endParaRPr lang="en-US" sz="1200" dirty="0">
              <a:solidFill>
                <a:srgbClr val="3399FF"/>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DX_full_with_2.pdf"/>
          <p:cNvPicPr>
            <a:picLocks noChangeAspect="1"/>
          </p:cNvPicPr>
          <p:nvPr/>
        </p:nvPicPr>
        <p:blipFill>
          <a:blip r:embed="rId2" cstate="print"/>
          <a:stretch>
            <a:fillRect/>
          </a:stretch>
        </p:blipFill>
        <p:spPr>
          <a:xfrm>
            <a:off x="2843808" y="1340768"/>
            <a:ext cx="6300192" cy="4467011"/>
          </a:xfrm>
          <a:prstGeom prst="rect">
            <a:avLst/>
          </a:prstGeom>
        </p:spPr>
      </p:pic>
      <p:sp>
        <p:nvSpPr>
          <p:cNvPr id="9" name="Title 1"/>
          <p:cNvSpPr>
            <a:spLocks noGrp="1"/>
          </p:cNvSpPr>
          <p:nvPr>
            <p:ph type="title"/>
          </p:nvPr>
        </p:nvSpPr>
        <p:spPr>
          <a:xfrm>
            <a:off x="457200" y="0"/>
            <a:ext cx="8229600" cy="980728"/>
          </a:xfrm>
        </p:spPr>
        <p:txBody>
          <a:bodyPr/>
          <a:lstStyle/>
          <a:p>
            <a:r>
              <a:rPr lang="en-US" sz="4000" b="0" dirty="0" smtClean="0"/>
              <a:t>HXD results for </a:t>
            </a:r>
            <a:r>
              <a:rPr lang="en-US" sz="4000" b="0" dirty="0" err="1" smtClean="0"/>
              <a:t>CypA-CsA</a:t>
            </a:r>
            <a:endParaRPr lang="en-US" sz="5400" dirty="0"/>
          </a:p>
        </p:txBody>
      </p:sp>
      <p:sp>
        <p:nvSpPr>
          <p:cNvPr id="10" name="Content Placeholder 2"/>
          <p:cNvSpPr>
            <a:spLocks noGrp="1"/>
          </p:cNvSpPr>
          <p:nvPr>
            <p:ph idx="1"/>
          </p:nvPr>
        </p:nvSpPr>
        <p:spPr>
          <a:xfrm>
            <a:off x="0" y="1484784"/>
            <a:ext cx="2987824" cy="4021907"/>
          </a:xfrm>
        </p:spPr>
        <p:txBody>
          <a:bodyPr/>
          <a:lstStyle/>
          <a:p>
            <a:pPr lvl="0"/>
            <a:r>
              <a:rPr lang="en-GB" sz="2000" dirty="0" smtClean="0"/>
              <a:t>Residues at outside exchange faster</a:t>
            </a:r>
          </a:p>
          <a:p>
            <a:pPr lvl="0"/>
            <a:r>
              <a:rPr lang="en-GB" sz="2000" dirty="0" smtClean="0">
                <a:solidFill>
                  <a:srgbClr val="3399FF"/>
                </a:solidFill>
              </a:rPr>
              <a:t>H-&gt;D, no signal for D</a:t>
            </a:r>
          </a:p>
          <a:p>
            <a:pPr lvl="0"/>
            <a:r>
              <a:rPr lang="en-GB" sz="2000" dirty="0" smtClean="0">
                <a:solidFill>
                  <a:srgbClr val="3399FF"/>
                </a:solidFill>
              </a:rPr>
              <a:t>Hence remaining signal from folding core </a:t>
            </a:r>
          </a:p>
          <a:p>
            <a:pPr lvl="0"/>
            <a:r>
              <a:rPr lang="en-GB" sz="2000" dirty="0" smtClean="0">
                <a:solidFill>
                  <a:srgbClr val="3399FF"/>
                </a:solidFill>
              </a:rPr>
              <a:t>Long experiment, 4270 </a:t>
            </a:r>
            <a:r>
              <a:rPr lang="en-GB" sz="2000" dirty="0" err="1" smtClean="0">
                <a:solidFill>
                  <a:srgbClr val="3399FF"/>
                </a:solidFill>
              </a:rPr>
              <a:t>mins</a:t>
            </a:r>
            <a:r>
              <a:rPr lang="en-GB" sz="2000" dirty="0" smtClean="0">
                <a:solidFill>
                  <a:srgbClr val="3399FF"/>
                </a:solidFill>
              </a:rPr>
              <a:t>= 71hrs = 3 days</a:t>
            </a:r>
            <a:endParaRPr lang="en-US" sz="1200" dirty="0">
              <a:solidFill>
                <a:srgbClr val="3399FF"/>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 and theory</a:t>
            </a:r>
            <a:endParaRPr lang="en-US" dirty="0"/>
          </a:p>
        </p:txBody>
      </p:sp>
      <p:pic>
        <p:nvPicPr>
          <p:cNvPr id="4" name="Picture 3" descr="FIRST_HDX_proper.pdf"/>
          <p:cNvPicPr>
            <a:picLocks noChangeAspect="1"/>
          </p:cNvPicPr>
          <p:nvPr/>
        </p:nvPicPr>
        <p:blipFill>
          <a:blip r:embed="rId2" cstate="print"/>
          <a:stretch>
            <a:fillRect/>
          </a:stretch>
        </p:blipFill>
        <p:spPr>
          <a:xfrm>
            <a:off x="531189" y="2153696"/>
            <a:ext cx="8026401" cy="2959100"/>
          </a:xfrm>
          <a:prstGeom prst="rect">
            <a:avLst/>
          </a:prstGeom>
        </p:spPr>
      </p:pic>
      <p:sp>
        <p:nvSpPr>
          <p:cNvPr id="6" name="Rectangle 5"/>
          <p:cNvSpPr/>
          <p:nvPr/>
        </p:nvSpPr>
        <p:spPr>
          <a:xfrm>
            <a:off x="4475365" y="2112278"/>
            <a:ext cx="1598776" cy="6463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433950" y="2181308"/>
            <a:ext cx="1433120" cy="646331"/>
          </a:xfrm>
          <a:prstGeom prst="rect">
            <a:avLst/>
          </a:prstGeom>
          <a:noFill/>
        </p:spPr>
        <p:txBody>
          <a:bodyPr wrap="square" rtlCol="0">
            <a:spAutoFit/>
          </a:bodyPr>
          <a:lstStyle/>
          <a:p>
            <a:r>
              <a:rPr lang="en-US" dirty="0" smtClean="0"/>
              <a:t>Experiment</a:t>
            </a:r>
          </a:p>
          <a:p>
            <a:r>
              <a:rPr lang="en-US" dirty="0" smtClean="0"/>
              <a:t>Theory</a:t>
            </a:r>
            <a:endParaRPr lang="en-US" dirty="0"/>
          </a:p>
        </p:txBody>
      </p:sp>
      <p:sp>
        <p:nvSpPr>
          <p:cNvPr id="8" name="TextBox 7"/>
          <p:cNvSpPr txBox="1"/>
          <p:nvPr/>
        </p:nvSpPr>
        <p:spPr>
          <a:xfrm>
            <a:off x="-766171" y="2389277"/>
            <a:ext cx="3133706" cy="369332"/>
          </a:xfrm>
          <a:prstGeom prst="rect">
            <a:avLst/>
          </a:prstGeom>
          <a:noFill/>
        </p:spPr>
        <p:txBody>
          <a:bodyPr wrap="square" rtlCol="0">
            <a:spAutoFit/>
          </a:bodyPr>
          <a:lstStyle/>
          <a:p>
            <a:pPr algn="ctr"/>
            <a:r>
              <a:rPr lang="en-US" dirty="0" smtClean="0"/>
              <a:t>With a drug</a:t>
            </a:r>
            <a:endParaRPr lang="en-US" dirty="0"/>
          </a:p>
        </p:txBody>
      </p:sp>
      <p:sp>
        <p:nvSpPr>
          <p:cNvPr id="9" name="TextBox 8"/>
          <p:cNvSpPr txBox="1"/>
          <p:nvPr/>
        </p:nvSpPr>
        <p:spPr>
          <a:xfrm>
            <a:off x="-849001" y="3630909"/>
            <a:ext cx="3133706" cy="369332"/>
          </a:xfrm>
          <a:prstGeom prst="rect">
            <a:avLst/>
          </a:prstGeom>
          <a:noFill/>
        </p:spPr>
        <p:txBody>
          <a:bodyPr wrap="square" rtlCol="0">
            <a:spAutoFit/>
          </a:bodyPr>
          <a:lstStyle/>
          <a:p>
            <a:pPr algn="ctr"/>
            <a:r>
              <a:rPr lang="en-US" dirty="0" smtClean="0"/>
              <a:t>No drug</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Coarse-grained simulations</a:t>
            </a:r>
            <a:endParaRPr lang="en-US" dirty="0"/>
          </a:p>
        </p:txBody>
      </p:sp>
      <p:graphicFrame>
        <p:nvGraphicFramePr>
          <p:cNvPr id="4" name="Table 3"/>
          <p:cNvGraphicFramePr>
            <a:graphicFrameLocks noGrp="1"/>
          </p:cNvGraphicFramePr>
          <p:nvPr/>
        </p:nvGraphicFramePr>
        <p:xfrm>
          <a:off x="174120" y="5047292"/>
          <a:ext cx="8678340" cy="259147"/>
        </p:xfrm>
        <a:graphic>
          <a:graphicData uri="http://schemas.openxmlformats.org/drawingml/2006/table">
            <a:tbl>
              <a:tblPr/>
              <a:tblGrid>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tblGrid>
              <a:tr h="259147">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3366FF"/>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3366FF"/>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3366FF"/>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3366FF"/>
                    </a:solidFill>
                  </a:tcPr>
                </a:tc>
                <a:tc>
                  <a:txBody>
                    <a:bodyPr/>
                    <a:lstStyle/>
                    <a:p>
                      <a:pPr algn="l" fontAlgn="b"/>
                      <a:r>
                        <a:rPr lang="en-US" sz="300" b="0" i="0" u="none" strike="noStrike">
                          <a:latin typeface="Verdana"/>
                        </a:rPr>
                        <a:t> </a:t>
                      </a:r>
                    </a:p>
                  </a:txBody>
                  <a:tcPr marL="3695" marR="3695" marT="3695" marB="0" anchor="b">
                    <a:lnL>
                      <a:noFill/>
                    </a:lnL>
                    <a:lnR w="6350" cap="flat" cmpd="sng" algn="ctr">
                      <a:solidFill>
                        <a:srgbClr val="000000"/>
                      </a:solidFill>
                      <a:prstDash val="solid"/>
                      <a:round/>
                      <a:headEnd type="none" w="med" len="med"/>
                      <a:tailEnd type="none" w="med" len="med"/>
                    </a:lnR>
                    <a:lnT>
                      <a:noFill/>
                    </a:lnT>
                    <a:lnB>
                      <a:noFill/>
                    </a:lnB>
                    <a:solidFill>
                      <a:srgbClr val="3366FF"/>
                    </a:solidFill>
                  </a:tcPr>
                </a:tc>
                <a:tc>
                  <a:txBody>
                    <a:bodyPr/>
                    <a:lstStyle/>
                    <a:p>
                      <a:pPr algn="l" fontAlgn="b"/>
                      <a:r>
                        <a:rPr lang="en-US" sz="300" b="0" i="0" u="none" strike="noStrike">
                          <a:latin typeface="Verdana"/>
                        </a:rPr>
                        <a:t> </a:t>
                      </a:r>
                    </a:p>
                  </a:txBody>
                  <a:tcPr marL="3695" marR="3695" marT="3695" marB="0" anchor="b">
                    <a:lnL w="6350" cap="flat" cmpd="sng" algn="ctr">
                      <a:solidFill>
                        <a:srgbClr val="000000"/>
                      </a:solidFill>
                      <a:prstDash val="solid"/>
                      <a:round/>
                      <a:headEnd type="none" w="med" len="med"/>
                      <a:tailEnd type="none" w="med" len="med"/>
                    </a:lnL>
                    <a:lnR>
                      <a:noFill/>
                    </a:lnR>
                    <a:lnT>
                      <a:noFill/>
                    </a:lnT>
                    <a:lnB>
                      <a:noFill/>
                    </a:lnB>
                    <a:solidFill>
                      <a:srgbClr val="3366FF"/>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3366FF"/>
                    </a:solidFill>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3366FF"/>
                    </a:solidFill>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3366FF"/>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3366FF"/>
                    </a:solidFill>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r>
                        <a:rPr lang="en-US" sz="300" b="0" i="0" u="none" strike="noStrike">
                          <a:latin typeface="Verdana"/>
                        </a:rPr>
                        <a:t> </a:t>
                      </a:r>
                    </a:p>
                  </a:txBody>
                  <a:tcPr marL="3695" marR="3695" marT="3695" marB="0" anchor="b">
                    <a:lnL>
                      <a:noFill/>
                    </a:lnL>
                    <a:lnR w="6350" cap="flat" cmpd="sng" algn="ctr">
                      <a:solidFill>
                        <a:srgbClr val="000000"/>
                      </a:solidFill>
                      <a:prstDash val="solid"/>
                      <a:round/>
                      <a:headEnd type="none" w="med" len="med"/>
                      <a:tailEnd type="none" w="med" len="med"/>
                    </a:lnR>
                    <a:lnT>
                      <a:noFill/>
                    </a:lnT>
                    <a:lnB>
                      <a:noFill/>
                    </a:lnB>
                    <a:solidFill>
                      <a:srgbClr val="3366FF"/>
                    </a:solidFill>
                  </a:tcPr>
                </a:tc>
                <a:tc>
                  <a:txBody>
                    <a:bodyPr/>
                    <a:lstStyle/>
                    <a:p>
                      <a:pPr algn="l" fontAlgn="b"/>
                      <a:endParaRPr lang="en-US" sz="300" b="0" i="0" u="none" strike="noStrike">
                        <a:latin typeface="Verdana"/>
                      </a:endParaRPr>
                    </a:p>
                  </a:txBody>
                  <a:tcPr marL="3695" marR="3695" marT="369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3366FF"/>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3366FF"/>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3366FF"/>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3366FF"/>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3366FF"/>
                    </a:solidFill>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3366FF"/>
                    </a:solidFill>
                  </a:tcPr>
                </a:tc>
                <a:tc>
                  <a:txBody>
                    <a:bodyPr/>
                    <a:lstStyle/>
                    <a:p>
                      <a:pPr algn="l" fontAlgn="b"/>
                      <a:r>
                        <a:rPr lang="en-US" sz="300" b="0" i="0" u="none" strike="noStrike">
                          <a:latin typeface="Verdana"/>
                        </a:rPr>
                        <a:t> </a:t>
                      </a:r>
                    </a:p>
                  </a:txBody>
                  <a:tcPr marL="3695" marR="3695" marT="369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300" b="0" i="0" u="none" strike="noStrike">
                          <a:latin typeface="Verdana"/>
                        </a:rPr>
                        <a:t> </a:t>
                      </a:r>
                    </a:p>
                  </a:txBody>
                  <a:tcPr marL="3695" marR="3695" marT="3695" marB="0" anchor="b">
                    <a:lnL w="6350" cap="flat" cmpd="sng" algn="ctr">
                      <a:solidFill>
                        <a:srgbClr val="000000"/>
                      </a:solidFill>
                      <a:prstDash val="solid"/>
                      <a:round/>
                      <a:headEnd type="none" w="med" len="med"/>
                      <a:tailEnd type="none" w="med" len="med"/>
                    </a:lnL>
                    <a:lnR>
                      <a:noFill/>
                    </a:lnR>
                    <a:lnT>
                      <a:noFill/>
                    </a:lnT>
                    <a:lnB>
                      <a:noFill/>
                    </a:lnB>
                    <a:solidFill>
                      <a:srgbClr val="3366FF"/>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3366FF"/>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3366FF"/>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3366FF"/>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3366FF"/>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3366FF"/>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3366FF"/>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3366FF"/>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3366FF"/>
                    </a:solidFill>
                  </a:tcPr>
                </a:tc>
                <a:tc>
                  <a:txBody>
                    <a:bodyPr/>
                    <a:lstStyle/>
                    <a:p>
                      <a:pPr algn="l" fontAlgn="b"/>
                      <a:r>
                        <a:rPr lang="en-US" sz="300" b="0" i="0" u="none" strike="noStrike">
                          <a:latin typeface="Verdana"/>
                        </a:rPr>
                        <a:t> </a:t>
                      </a:r>
                    </a:p>
                  </a:txBody>
                  <a:tcPr marL="3695" marR="3695" marT="3695" marB="0" anchor="b">
                    <a:lnL>
                      <a:noFill/>
                    </a:lnL>
                    <a:lnR w="6350" cap="flat" cmpd="sng" algn="ctr">
                      <a:solidFill>
                        <a:srgbClr val="000000"/>
                      </a:solidFill>
                      <a:prstDash val="solid"/>
                      <a:round/>
                      <a:headEnd type="none" w="med" len="med"/>
                      <a:tailEnd type="none" w="med" len="med"/>
                    </a:lnR>
                    <a:lnT>
                      <a:noFill/>
                    </a:lnT>
                    <a:lnB>
                      <a:noFill/>
                    </a:lnB>
                    <a:solidFill>
                      <a:srgbClr val="3366FF"/>
                    </a:solidFill>
                  </a:tcPr>
                </a:tc>
                <a:tc>
                  <a:txBody>
                    <a:bodyPr/>
                    <a:lstStyle/>
                    <a:p>
                      <a:pPr algn="l" fontAlgn="b"/>
                      <a:r>
                        <a:rPr lang="en-US" sz="300" b="0" i="0" u="none" strike="noStrike">
                          <a:latin typeface="Verdana"/>
                        </a:rPr>
                        <a:t> </a:t>
                      </a:r>
                    </a:p>
                  </a:txBody>
                  <a:tcPr marL="3695" marR="3695" marT="3695" marB="0" anchor="b">
                    <a:lnL w="6350" cap="flat" cmpd="sng" algn="ctr">
                      <a:solidFill>
                        <a:srgbClr val="000000"/>
                      </a:solidFill>
                      <a:prstDash val="solid"/>
                      <a:round/>
                      <a:headEnd type="none" w="med" len="med"/>
                      <a:tailEnd type="none" w="med" len="med"/>
                    </a:lnL>
                    <a:lnR>
                      <a:noFill/>
                    </a:lnR>
                    <a:lnT>
                      <a:noFill/>
                    </a:lnT>
                    <a:lnB>
                      <a:noFill/>
                    </a:lnB>
                    <a:solidFill>
                      <a:srgbClr val="3366FF"/>
                    </a:solidFill>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3366FF"/>
                    </a:solidFill>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r>
                        <a:rPr lang="en-US" sz="300" b="0" i="0" u="none" strike="noStrike">
                          <a:latin typeface="Verdana"/>
                        </a:rPr>
                        <a:t> </a:t>
                      </a:r>
                    </a:p>
                  </a:txBody>
                  <a:tcPr marL="3695" marR="3695" marT="369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300" b="0" i="0" u="none" strike="noStrike">
                          <a:latin typeface="Verdana"/>
                        </a:rPr>
                        <a:t> </a:t>
                      </a:r>
                    </a:p>
                  </a:txBody>
                  <a:tcPr marL="3695" marR="3695" marT="3695" marB="0" anchor="b">
                    <a:lnL w="6350" cap="flat" cmpd="sng" algn="ctr">
                      <a:solidFill>
                        <a:srgbClr val="000000"/>
                      </a:solidFill>
                      <a:prstDash val="solid"/>
                      <a:round/>
                      <a:headEnd type="none" w="med" len="med"/>
                      <a:tailEnd type="none" w="med" len="med"/>
                    </a:lnL>
                    <a:lnR>
                      <a:noFill/>
                    </a:lnR>
                    <a:lnT>
                      <a:noFill/>
                    </a:lnT>
                    <a:lnB>
                      <a:noFill/>
                    </a:lnB>
                    <a:solidFill>
                      <a:srgbClr val="3366FF"/>
                    </a:solidFill>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3366FF"/>
                    </a:solidFill>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3366FF"/>
                    </a:solidFill>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3366FF"/>
                    </a:solidFill>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r>
                        <a:rPr lang="en-US" sz="300" b="0" i="0" u="none" strike="noStrike">
                          <a:latin typeface="Verdana"/>
                        </a:rPr>
                        <a:t> </a:t>
                      </a:r>
                    </a:p>
                  </a:txBody>
                  <a:tcPr marL="3695" marR="3695" marT="3695" marB="0" anchor="b">
                    <a:lnL>
                      <a:noFill/>
                    </a:lnL>
                    <a:lnR w="6350" cap="flat" cmpd="sng" algn="ctr">
                      <a:solidFill>
                        <a:srgbClr val="000000"/>
                      </a:solidFill>
                      <a:prstDash val="solid"/>
                      <a:round/>
                      <a:headEnd type="none" w="med" len="med"/>
                      <a:tailEnd type="none" w="med" len="med"/>
                    </a:lnR>
                    <a:lnT>
                      <a:noFill/>
                    </a:lnT>
                    <a:lnB>
                      <a:noFill/>
                    </a:lnB>
                    <a:solidFill>
                      <a:srgbClr val="3366FF"/>
                    </a:solidFill>
                  </a:tcPr>
                </a:tc>
                <a:tc>
                  <a:txBody>
                    <a:bodyPr/>
                    <a:lstStyle/>
                    <a:p>
                      <a:pPr algn="l" fontAlgn="b"/>
                      <a:r>
                        <a:rPr lang="en-US" sz="300" b="0" i="0" u="none" strike="noStrike">
                          <a:latin typeface="Verdana"/>
                        </a:rPr>
                        <a:t> </a:t>
                      </a:r>
                    </a:p>
                  </a:txBody>
                  <a:tcPr marL="3695" marR="3695" marT="3695" marB="0" anchor="b">
                    <a:lnL w="6350" cap="flat" cmpd="sng" algn="ctr">
                      <a:solidFill>
                        <a:srgbClr val="000000"/>
                      </a:solidFill>
                      <a:prstDash val="solid"/>
                      <a:round/>
                      <a:headEnd type="none" w="med" len="med"/>
                      <a:tailEnd type="none" w="med" len="med"/>
                    </a:lnL>
                    <a:lnR>
                      <a:noFill/>
                    </a:lnR>
                    <a:lnT>
                      <a:noFill/>
                    </a:lnT>
                    <a:lnB>
                      <a:noFill/>
                    </a:lnB>
                    <a:solidFill>
                      <a:srgbClr val="3366FF"/>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3366FF"/>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3366FF"/>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3366FF"/>
                    </a:solidFill>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r>
                        <a:rPr lang="en-US" sz="300" b="0" i="0" u="none" strike="noStrike">
                          <a:latin typeface="Verdana"/>
                        </a:rPr>
                        <a:t> </a:t>
                      </a:r>
                    </a:p>
                  </a:txBody>
                  <a:tcPr marL="3695" marR="3695" marT="369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300" b="0" i="0" u="none" strike="noStrike">
                        <a:latin typeface="Verdana"/>
                      </a:endParaRPr>
                    </a:p>
                  </a:txBody>
                  <a:tcPr marL="3695" marR="3695" marT="369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r>
                        <a:rPr lang="en-US" sz="300" b="0" i="0" u="none" strike="noStrike">
                          <a:latin typeface="Verdana"/>
                        </a:rPr>
                        <a:t> </a:t>
                      </a:r>
                    </a:p>
                  </a:txBody>
                  <a:tcPr marL="3695" marR="3695" marT="369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300" b="0" i="0" u="none" strike="noStrike" dirty="0">
                        <a:latin typeface="Verdana"/>
                      </a:endParaRPr>
                    </a:p>
                  </a:txBody>
                  <a:tcPr marL="3695" marR="3695" marT="369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3366FF"/>
                    </a:solidFill>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r>
                        <a:rPr lang="en-US" sz="300" b="0" i="0" u="none" strike="noStrike">
                          <a:latin typeface="Verdana"/>
                        </a:rPr>
                        <a:t> </a:t>
                      </a:r>
                    </a:p>
                  </a:txBody>
                  <a:tcPr marL="3695" marR="3695" marT="3695" marB="0" anchor="b">
                    <a:lnL>
                      <a:noFill/>
                    </a:lnL>
                    <a:lnR w="6350" cap="flat" cmpd="sng" algn="ctr">
                      <a:solidFill>
                        <a:srgbClr val="000000"/>
                      </a:solidFill>
                      <a:prstDash val="solid"/>
                      <a:round/>
                      <a:headEnd type="none" w="med" len="med"/>
                      <a:tailEnd type="none" w="med" len="med"/>
                    </a:lnR>
                    <a:lnT>
                      <a:noFill/>
                    </a:lnT>
                    <a:lnB>
                      <a:noFill/>
                    </a:lnB>
                    <a:solidFill>
                      <a:srgbClr val="3366FF"/>
                    </a:solidFill>
                  </a:tcPr>
                </a:tc>
                <a:tc>
                  <a:txBody>
                    <a:bodyPr/>
                    <a:lstStyle/>
                    <a:p>
                      <a:pPr algn="l" fontAlgn="b"/>
                      <a:endParaRPr lang="en-US" sz="300" b="0" i="0" u="none" strike="noStrike">
                        <a:latin typeface="Verdana"/>
                      </a:endParaRPr>
                    </a:p>
                  </a:txBody>
                  <a:tcPr marL="3695" marR="3695" marT="369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3366FF"/>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3366FF"/>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3366FF"/>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3366FF"/>
                    </a:solidFill>
                  </a:tcPr>
                </a:tc>
                <a:tc>
                  <a:txBody>
                    <a:bodyPr/>
                    <a:lstStyle/>
                    <a:p>
                      <a:pPr algn="l" fontAlgn="b"/>
                      <a:r>
                        <a:rPr lang="en-US" sz="300" b="0" i="0" u="none" strike="noStrike">
                          <a:latin typeface="Verdana"/>
                        </a:rPr>
                        <a:t> </a:t>
                      </a:r>
                    </a:p>
                  </a:txBody>
                  <a:tcPr marL="3695" marR="3695" marT="3695" marB="0" anchor="b">
                    <a:lnL>
                      <a:noFill/>
                    </a:lnL>
                    <a:lnR w="6350" cap="flat" cmpd="sng" algn="ctr">
                      <a:solidFill>
                        <a:srgbClr val="000000"/>
                      </a:solidFill>
                      <a:prstDash val="solid"/>
                      <a:round/>
                      <a:headEnd type="none" w="med" len="med"/>
                      <a:tailEnd type="none" w="med" len="med"/>
                    </a:lnR>
                    <a:lnT>
                      <a:noFill/>
                    </a:lnT>
                    <a:lnB>
                      <a:noFill/>
                    </a:lnB>
                    <a:solidFill>
                      <a:srgbClr val="3366FF"/>
                    </a:solidFill>
                  </a:tcPr>
                </a:tc>
                <a:tc>
                  <a:txBody>
                    <a:bodyPr/>
                    <a:lstStyle/>
                    <a:p>
                      <a:pPr algn="l" fontAlgn="b"/>
                      <a:r>
                        <a:rPr lang="en-US" sz="300" b="0" i="0" u="none" strike="noStrike">
                          <a:latin typeface="Verdana"/>
                        </a:rPr>
                        <a:t> </a:t>
                      </a:r>
                    </a:p>
                  </a:txBody>
                  <a:tcPr marL="3695" marR="3695" marT="3695" marB="0" anchor="b">
                    <a:lnL w="6350" cap="flat" cmpd="sng" algn="ctr">
                      <a:solidFill>
                        <a:srgbClr val="000000"/>
                      </a:solidFill>
                      <a:prstDash val="solid"/>
                      <a:round/>
                      <a:headEnd type="none" w="med" len="med"/>
                      <a:tailEnd type="none" w="med" len="med"/>
                    </a:lnL>
                    <a:lnR>
                      <a:noFill/>
                    </a:lnR>
                    <a:lnT>
                      <a:noFill/>
                    </a:lnT>
                    <a:lnB>
                      <a:noFill/>
                    </a:lnB>
                    <a:solidFill>
                      <a:srgbClr val="3366FF"/>
                    </a:solidFill>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r>
                        <a:rPr lang="en-US" sz="300" b="0" i="0" u="none" strike="noStrike">
                          <a:latin typeface="Verdana"/>
                        </a:rPr>
                        <a:t> </a:t>
                      </a:r>
                    </a:p>
                  </a:txBody>
                  <a:tcPr marL="3695" marR="3695" marT="369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300" b="0" i="0" u="none" strike="noStrike">
                        <a:latin typeface="Verdana"/>
                      </a:endParaRPr>
                    </a:p>
                  </a:txBody>
                  <a:tcPr marL="3695" marR="3695" marT="369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3366FF"/>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3366FF"/>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3366FF"/>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3366FF"/>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3366FF"/>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3366FF"/>
                    </a:solidFill>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r>
                        <a:rPr lang="en-US" sz="300" b="0" i="0" u="none" strike="noStrike">
                          <a:latin typeface="Verdana"/>
                        </a:rPr>
                        <a:t> </a:t>
                      </a:r>
                    </a:p>
                  </a:txBody>
                  <a:tcPr marL="3695" marR="3695" marT="369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300" b="0" i="0" u="none" strike="noStrike">
                        <a:latin typeface="Verdana"/>
                      </a:endParaRPr>
                    </a:p>
                  </a:txBody>
                  <a:tcPr marL="3695" marR="3695" marT="369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3366FF"/>
                    </a:solidFill>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3366FF"/>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3366FF"/>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3366FF"/>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3366FF"/>
                    </a:solidFill>
                  </a:tcPr>
                </a:tc>
                <a:tc>
                  <a:txBody>
                    <a:bodyPr/>
                    <a:lstStyle/>
                    <a:p>
                      <a:pPr algn="l" fontAlgn="b"/>
                      <a:r>
                        <a:rPr lang="en-US" sz="300" b="0" i="0" u="none" strike="noStrike">
                          <a:latin typeface="Verdana"/>
                        </a:rPr>
                        <a:t> </a:t>
                      </a:r>
                    </a:p>
                  </a:txBody>
                  <a:tcPr marL="3695" marR="3695" marT="3695" marB="0" anchor="b">
                    <a:lnL>
                      <a:noFill/>
                    </a:lnL>
                    <a:lnR w="6350" cap="flat" cmpd="sng" algn="ctr">
                      <a:solidFill>
                        <a:srgbClr val="000000"/>
                      </a:solidFill>
                      <a:prstDash val="solid"/>
                      <a:round/>
                      <a:headEnd type="none" w="med" len="med"/>
                      <a:tailEnd type="none" w="med" len="med"/>
                    </a:lnR>
                    <a:lnT>
                      <a:noFill/>
                    </a:lnT>
                    <a:lnB>
                      <a:noFill/>
                    </a:lnB>
                    <a:solidFill>
                      <a:srgbClr val="3366FF"/>
                    </a:solidFill>
                  </a:tcPr>
                </a:tc>
                <a:tc>
                  <a:txBody>
                    <a:bodyPr/>
                    <a:lstStyle/>
                    <a:p>
                      <a:pPr algn="l" fontAlgn="b"/>
                      <a:r>
                        <a:rPr lang="en-US" sz="300" b="0" i="0" u="none" strike="noStrike">
                          <a:latin typeface="Verdana"/>
                        </a:rPr>
                        <a:t> </a:t>
                      </a:r>
                    </a:p>
                  </a:txBody>
                  <a:tcPr marL="3695" marR="3695" marT="3695" marB="0" anchor="b">
                    <a:lnL w="6350" cap="flat" cmpd="sng" algn="ctr">
                      <a:solidFill>
                        <a:srgbClr val="000000"/>
                      </a:solidFill>
                      <a:prstDash val="solid"/>
                      <a:round/>
                      <a:headEnd type="none" w="med" len="med"/>
                      <a:tailEnd type="none" w="med" len="med"/>
                    </a:lnL>
                    <a:lnR>
                      <a:noFill/>
                    </a:lnR>
                    <a:lnT>
                      <a:noFill/>
                    </a:lnT>
                    <a:lnB>
                      <a:noFill/>
                    </a:lnB>
                    <a:solidFill>
                      <a:srgbClr val="3366FF"/>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3366FF"/>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3366FF"/>
                    </a:solidFill>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3366FF"/>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3366FF"/>
                    </a:solidFill>
                  </a:tcPr>
                </a:tc>
                <a:tc>
                  <a:txBody>
                    <a:bodyPr/>
                    <a:lstStyle/>
                    <a:p>
                      <a:pPr algn="l" fontAlgn="b"/>
                      <a:r>
                        <a:rPr lang="en-US" sz="300" b="0" i="0" u="none" strike="noStrike">
                          <a:latin typeface="Verdana"/>
                        </a:rPr>
                        <a:t> </a:t>
                      </a:r>
                    </a:p>
                  </a:txBody>
                  <a:tcPr marL="3695" marR="3695" marT="3695" marB="0" anchor="b">
                    <a:lnL>
                      <a:noFill/>
                    </a:lnL>
                    <a:lnR w="6350" cap="flat" cmpd="sng" algn="ctr">
                      <a:solidFill>
                        <a:srgbClr val="000000"/>
                      </a:solidFill>
                      <a:prstDash val="solid"/>
                      <a:round/>
                      <a:headEnd type="none" w="med" len="med"/>
                      <a:tailEnd type="none" w="med" len="med"/>
                    </a:lnR>
                    <a:lnT>
                      <a:noFill/>
                    </a:lnT>
                    <a:lnB>
                      <a:noFill/>
                    </a:lnB>
                    <a:solidFill>
                      <a:srgbClr val="3366FF"/>
                    </a:solidFill>
                  </a:tcPr>
                </a:tc>
                <a:tc>
                  <a:txBody>
                    <a:bodyPr/>
                    <a:lstStyle/>
                    <a:p>
                      <a:pPr algn="l" fontAlgn="b"/>
                      <a:r>
                        <a:rPr lang="en-US" sz="300" b="0" i="0" u="none" strike="noStrike">
                          <a:latin typeface="Verdana"/>
                        </a:rPr>
                        <a:t> </a:t>
                      </a:r>
                    </a:p>
                  </a:txBody>
                  <a:tcPr marL="3695" marR="3695" marT="3695" marB="0" anchor="b">
                    <a:lnL w="6350" cap="flat" cmpd="sng" algn="ctr">
                      <a:solidFill>
                        <a:srgbClr val="000000"/>
                      </a:solidFill>
                      <a:prstDash val="solid"/>
                      <a:round/>
                      <a:headEnd type="none" w="med" len="med"/>
                      <a:tailEnd type="none" w="med" len="med"/>
                    </a:lnL>
                    <a:lnR>
                      <a:noFill/>
                    </a:lnR>
                    <a:lnT>
                      <a:noFill/>
                    </a:lnT>
                    <a:lnB>
                      <a:noFill/>
                    </a:lnB>
                    <a:solidFill>
                      <a:srgbClr val="3366FF"/>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3366FF"/>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3366FF"/>
                    </a:solidFill>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3366FF"/>
                    </a:solidFill>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r>
                        <a:rPr lang="en-US" sz="300" b="0" i="0" u="none" strike="noStrike">
                          <a:latin typeface="Verdana"/>
                        </a:rPr>
                        <a:t> </a:t>
                      </a:r>
                    </a:p>
                  </a:txBody>
                  <a:tcPr marL="3695" marR="3695" marT="369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300" b="0" i="0" u="none" strike="noStrike">
                        <a:latin typeface="Verdana"/>
                      </a:endParaRPr>
                    </a:p>
                  </a:txBody>
                  <a:tcPr marL="3695" marR="3695" marT="369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3366FF"/>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3366FF"/>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3366FF"/>
                    </a:solidFill>
                  </a:tcPr>
                </a:tc>
                <a:tc>
                  <a:txBody>
                    <a:bodyPr/>
                    <a:lstStyle/>
                    <a:p>
                      <a:pPr algn="l" fontAlgn="b"/>
                      <a:r>
                        <a:rPr lang="en-US" sz="300" b="0" i="0" u="none" strike="noStrike">
                          <a:latin typeface="Verdana"/>
                        </a:rPr>
                        <a:t> </a:t>
                      </a:r>
                    </a:p>
                  </a:txBody>
                  <a:tcPr marL="3695" marR="3695" marT="3695" marB="0" anchor="b">
                    <a:lnL>
                      <a:noFill/>
                    </a:lnL>
                    <a:lnR w="6350" cap="flat" cmpd="sng" algn="ctr">
                      <a:solidFill>
                        <a:srgbClr val="000000"/>
                      </a:solidFill>
                      <a:prstDash val="solid"/>
                      <a:round/>
                      <a:headEnd type="none" w="med" len="med"/>
                      <a:tailEnd type="none" w="med" len="med"/>
                    </a:lnR>
                    <a:lnT>
                      <a:noFill/>
                    </a:lnT>
                    <a:lnB>
                      <a:noFill/>
                    </a:lnB>
                    <a:solidFill>
                      <a:srgbClr val="3366FF"/>
                    </a:solidFill>
                  </a:tcPr>
                </a:tc>
                <a:tc>
                  <a:txBody>
                    <a:bodyPr/>
                    <a:lstStyle/>
                    <a:p>
                      <a:pPr algn="l" fontAlgn="b"/>
                      <a:endParaRPr lang="en-US" sz="300" b="0" i="0" u="none" strike="noStrike">
                        <a:latin typeface="Verdana"/>
                      </a:endParaRPr>
                    </a:p>
                  </a:txBody>
                  <a:tcPr marL="3695" marR="3695" marT="369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3366FF"/>
                    </a:solidFill>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dirty="0">
                        <a:latin typeface="Verdana"/>
                      </a:endParaRPr>
                    </a:p>
                  </a:txBody>
                  <a:tcPr marL="3695" marR="3695" marT="3695" marB="0" anchor="b">
                    <a:lnL>
                      <a:noFill/>
                    </a:lnL>
                    <a:lnR>
                      <a:noFill/>
                    </a:lnR>
                    <a:lnT>
                      <a:noFill/>
                    </a:lnT>
                    <a:lnB>
                      <a:noFill/>
                    </a:lnB>
                  </a:tcPr>
                </a:tc>
              </a:tr>
            </a:tbl>
          </a:graphicData>
        </a:graphic>
      </p:graphicFrame>
      <p:graphicFrame>
        <p:nvGraphicFramePr>
          <p:cNvPr id="5" name="Table 4"/>
          <p:cNvGraphicFramePr>
            <a:graphicFrameLocks noGrp="1"/>
          </p:cNvGraphicFramePr>
          <p:nvPr/>
        </p:nvGraphicFramePr>
        <p:xfrm>
          <a:off x="167879" y="5334051"/>
          <a:ext cx="8679660" cy="259200"/>
        </p:xfrm>
        <a:graphic>
          <a:graphicData uri="http://schemas.openxmlformats.org/drawingml/2006/table">
            <a:tbl>
              <a:tblPr/>
              <a:tblGrid>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gridCol w="52604"/>
              </a:tblGrid>
              <a:tr h="259200">
                <a:tc>
                  <a:txBody>
                    <a:bodyPr/>
                    <a:lstStyle/>
                    <a:p>
                      <a:pPr algn="r" fontAlgn="b"/>
                      <a:r>
                        <a:rPr lang="en-US" sz="300" b="0" i="0" u="none" strike="noStrike">
                          <a:latin typeface="Verdana"/>
                        </a:rPr>
                        <a:t>70</a:t>
                      </a: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FF99CC"/>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FF99CC"/>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FF99CC"/>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FF99CC"/>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FF99CC"/>
                    </a:solidFill>
                  </a:tcPr>
                </a:tc>
                <a:tc>
                  <a:txBody>
                    <a:bodyPr/>
                    <a:lstStyle/>
                    <a:p>
                      <a:pPr algn="l" fontAlgn="b"/>
                      <a:r>
                        <a:rPr lang="en-US" sz="300" b="0" i="0" u="none" strike="noStrike">
                          <a:latin typeface="Verdana"/>
                        </a:rPr>
                        <a:t> </a:t>
                      </a:r>
                    </a:p>
                  </a:txBody>
                  <a:tcPr marL="3695" marR="3695" marT="3695"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l" fontAlgn="b"/>
                      <a:r>
                        <a:rPr lang="en-US" sz="300" b="0" i="0" u="none" strike="noStrike">
                          <a:latin typeface="Verdana"/>
                        </a:rPr>
                        <a:t> </a:t>
                      </a:r>
                    </a:p>
                  </a:txBody>
                  <a:tcPr marL="3695" marR="3695" marT="3695" marB="0" anchor="b">
                    <a:lnL w="6350" cap="flat" cmpd="sng" algn="ctr">
                      <a:solidFill>
                        <a:srgbClr val="000000"/>
                      </a:solidFill>
                      <a:prstDash val="solid"/>
                      <a:round/>
                      <a:headEnd type="none" w="med" len="med"/>
                      <a:tailEnd type="none" w="med" len="med"/>
                    </a:lnL>
                    <a:lnR>
                      <a:noFill/>
                    </a:lnR>
                    <a:lnT>
                      <a:noFill/>
                    </a:lnT>
                    <a:lnB>
                      <a:noFill/>
                    </a:lnB>
                    <a:solidFill>
                      <a:srgbClr val="FF99CC"/>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FF99CC"/>
                    </a:solidFill>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r>
                        <a:rPr lang="en-US" sz="300" b="0" i="0" u="none" strike="noStrike">
                          <a:latin typeface="Verdana"/>
                        </a:rPr>
                        <a:t> </a:t>
                      </a:r>
                    </a:p>
                  </a:txBody>
                  <a:tcPr marL="3695" marR="3695" marT="3695"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l" fontAlgn="b"/>
                      <a:r>
                        <a:rPr lang="en-US" sz="300" b="0" i="0" u="none" strike="noStrike">
                          <a:latin typeface="Verdana"/>
                        </a:rPr>
                        <a:t> </a:t>
                      </a:r>
                    </a:p>
                  </a:txBody>
                  <a:tcPr marL="3695" marR="3695" marT="3695" marB="0" anchor="b">
                    <a:lnL w="6350" cap="flat" cmpd="sng" algn="ctr">
                      <a:solidFill>
                        <a:srgbClr val="000000"/>
                      </a:solidFill>
                      <a:prstDash val="solid"/>
                      <a:round/>
                      <a:headEnd type="none" w="med" len="med"/>
                      <a:tailEnd type="none" w="med" len="med"/>
                    </a:lnL>
                    <a:lnR>
                      <a:noFill/>
                    </a:lnR>
                    <a:lnT>
                      <a:noFill/>
                    </a:lnT>
                    <a:lnB>
                      <a:noFill/>
                    </a:lnB>
                    <a:solidFill>
                      <a:srgbClr val="FF99CC"/>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FF99CC"/>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FF99CC"/>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FF99CC"/>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FF99CC"/>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FF99CC"/>
                    </a:solidFill>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FF99CC"/>
                    </a:solidFill>
                  </a:tcPr>
                </a:tc>
                <a:tc>
                  <a:txBody>
                    <a:bodyPr/>
                    <a:lstStyle/>
                    <a:p>
                      <a:pPr algn="l" fontAlgn="b"/>
                      <a:r>
                        <a:rPr lang="en-US" sz="300" b="0" i="0" u="none" strike="noStrike">
                          <a:latin typeface="Verdana"/>
                        </a:rPr>
                        <a:t> </a:t>
                      </a:r>
                    </a:p>
                  </a:txBody>
                  <a:tcPr marL="3695" marR="3695" marT="369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300" b="0" i="0" u="none" strike="noStrike">
                        <a:latin typeface="Verdana"/>
                      </a:endParaRPr>
                    </a:p>
                  </a:txBody>
                  <a:tcPr marL="3695" marR="3695" marT="369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FF99CC"/>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FF99CC"/>
                    </a:solidFill>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FF99CC"/>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FF99CC"/>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FF99CC"/>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FF99CC"/>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FF99CC"/>
                    </a:solidFill>
                  </a:tcPr>
                </a:tc>
                <a:tc>
                  <a:txBody>
                    <a:bodyPr/>
                    <a:lstStyle/>
                    <a:p>
                      <a:pPr algn="l" fontAlgn="b"/>
                      <a:r>
                        <a:rPr lang="en-US" sz="300" b="0" i="0" u="none" strike="noStrike">
                          <a:latin typeface="Verdana"/>
                        </a:rPr>
                        <a:t> </a:t>
                      </a:r>
                    </a:p>
                  </a:txBody>
                  <a:tcPr marL="3695" marR="3695" marT="3695"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l" fontAlgn="b"/>
                      <a:endParaRPr lang="en-US" sz="300" b="0" i="0" u="none" strike="noStrike">
                        <a:latin typeface="Verdana"/>
                      </a:endParaRPr>
                    </a:p>
                  </a:txBody>
                  <a:tcPr marL="3695" marR="3695" marT="369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FF99CC"/>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FF99CC"/>
                    </a:solidFill>
                  </a:tcPr>
                </a:tc>
                <a:tc>
                  <a:txBody>
                    <a:bodyPr/>
                    <a:lstStyle/>
                    <a:p>
                      <a:pPr algn="l" fontAlgn="b"/>
                      <a:r>
                        <a:rPr lang="en-US" sz="300" b="0" i="0" u="none" strike="noStrike">
                          <a:latin typeface="Verdana"/>
                        </a:rPr>
                        <a:t> </a:t>
                      </a:r>
                    </a:p>
                  </a:txBody>
                  <a:tcPr marL="3695" marR="3695" marT="369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300" b="0" i="0" u="none" strike="noStrike">
                        <a:latin typeface="Verdana"/>
                      </a:endParaRPr>
                    </a:p>
                  </a:txBody>
                  <a:tcPr marL="3695" marR="3695" marT="369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FF99CC"/>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FF99CC"/>
                    </a:solidFill>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r>
                        <a:rPr lang="en-US" sz="300" b="0" i="0" u="none" strike="noStrike" dirty="0">
                          <a:latin typeface="Verdana"/>
                        </a:rPr>
                        <a:t> </a:t>
                      </a:r>
                    </a:p>
                  </a:txBody>
                  <a:tcPr marL="3695" marR="3695" marT="3695" marB="0" anchor="b">
                    <a:lnL>
                      <a:noFill/>
                    </a:lnL>
                    <a:lnR>
                      <a:noFill/>
                    </a:lnR>
                    <a:lnT>
                      <a:noFill/>
                    </a:lnT>
                    <a:lnB>
                      <a:noFill/>
                    </a:lnB>
                    <a:solidFill>
                      <a:srgbClr val="FF99CC"/>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FF99CC"/>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FF99CC"/>
                    </a:solidFill>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r>
                        <a:rPr lang="en-US" sz="300" b="0" i="0" u="none" strike="noStrike">
                          <a:latin typeface="Verdana"/>
                        </a:rPr>
                        <a:t> </a:t>
                      </a:r>
                    </a:p>
                  </a:txBody>
                  <a:tcPr marL="3695" marR="3695" marT="369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300" b="0" i="0" u="none" strike="noStrike">
                          <a:latin typeface="Verdana"/>
                        </a:rPr>
                        <a:t> </a:t>
                      </a:r>
                    </a:p>
                  </a:txBody>
                  <a:tcPr marL="3695" marR="3695" marT="3695" marB="0" anchor="b">
                    <a:lnL w="6350" cap="flat" cmpd="sng" algn="ctr">
                      <a:solidFill>
                        <a:srgbClr val="000000"/>
                      </a:solidFill>
                      <a:prstDash val="solid"/>
                      <a:round/>
                      <a:headEnd type="none" w="med" len="med"/>
                      <a:tailEnd type="none" w="med" len="med"/>
                    </a:lnL>
                    <a:lnR>
                      <a:noFill/>
                    </a:lnR>
                    <a:lnT>
                      <a:noFill/>
                    </a:lnT>
                    <a:lnB>
                      <a:noFill/>
                    </a:lnB>
                    <a:solidFill>
                      <a:srgbClr val="FF99CC"/>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FF99CC"/>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FF99CC"/>
                    </a:solidFill>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r>
                        <a:rPr lang="en-US" sz="300" b="0" i="0" u="none" strike="noStrike">
                          <a:latin typeface="Verdana"/>
                        </a:rPr>
                        <a:t> </a:t>
                      </a:r>
                    </a:p>
                  </a:txBody>
                  <a:tcPr marL="3695" marR="3695" marT="369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300" b="0" i="0" u="none" strike="noStrike">
                        <a:latin typeface="Verdana"/>
                      </a:endParaRPr>
                    </a:p>
                  </a:txBody>
                  <a:tcPr marL="3695" marR="3695" marT="369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r>
                        <a:rPr lang="en-US" sz="300" b="0" i="0" u="none" strike="noStrike">
                          <a:latin typeface="Verdana"/>
                        </a:rPr>
                        <a:t> </a:t>
                      </a:r>
                    </a:p>
                  </a:txBody>
                  <a:tcPr marL="3695" marR="3695" marT="369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300" b="0" i="0" u="none" strike="noStrike">
                        <a:latin typeface="Verdana"/>
                      </a:endParaRPr>
                    </a:p>
                  </a:txBody>
                  <a:tcPr marL="3695" marR="3695" marT="369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r>
                        <a:rPr lang="en-US" sz="300" b="0" i="0" u="none" strike="noStrike">
                          <a:latin typeface="Verdana"/>
                        </a:rPr>
                        <a:t> </a:t>
                      </a:r>
                    </a:p>
                  </a:txBody>
                  <a:tcPr marL="3695" marR="3695" marT="369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300" b="0" i="0" u="none" strike="noStrike">
                        <a:latin typeface="Verdana"/>
                      </a:endParaRPr>
                    </a:p>
                  </a:txBody>
                  <a:tcPr marL="3695" marR="3695" marT="369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FF99CC"/>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FF99CC"/>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FF99CC"/>
                    </a:solidFill>
                  </a:tcPr>
                </a:tc>
                <a:tc>
                  <a:txBody>
                    <a:bodyPr/>
                    <a:lstStyle/>
                    <a:p>
                      <a:pPr algn="l" fontAlgn="b"/>
                      <a:r>
                        <a:rPr lang="en-US" sz="300" b="0" i="0" u="none" strike="noStrike">
                          <a:latin typeface="Verdana"/>
                        </a:rPr>
                        <a:t> </a:t>
                      </a:r>
                    </a:p>
                  </a:txBody>
                  <a:tcPr marL="3695" marR="3695" marT="3695"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l" fontAlgn="b"/>
                      <a:endParaRPr lang="en-US" sz="300" b="0" i="0" u="none" strike="noStrike">
                        <a:latin typeface="Verdana"/>
                      </a:endParaRPr>
                    </a:p>
                  </a:txBody>
                  <a:tcPr marL="3695" marR="3695" marT="369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FF99CC"/>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FF99CC"/>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FF99CC"/>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FF99CC"/>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FF99CC"/>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FF99CC"/>
                    </a:solidFill>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r>
                        <a:rPr lang="en-US" sz="300" b="0" i="0" u="none" strike="noStrike">
                          <a:latin typeface="Verdana"/>
                        </a:rPr>
                        <a:t> </a:t>
                      </a:r>
                    </a:p>
                  </a:txBody>
                  <a:tcPr marL="3695" marR="3695" marT="369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300" b="0" i="0" u="none" strike="noStrike">
                        <a:latin typeface="Verdana"/>
                      </a:endParaRPr>
                    </a:p>
                  </a:txBody>
                  <a:tcPr marL="3695" marR="3695" marT="369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FF99CC"/>
                    </a:solidFill>
                  </a:tcPr>
                </a:tc>
                <a:tc>
                  <a:txBody>
                    <a:bodyPr/>
                    <a:lstStyle/>
                    <a:p>
                      <a:pPr algn="l" fontAlgn="b"/>
                      <a:r>
                        <a:rPr lang="en-US" sz="300" b="0" i="0" u="none" strike="noStrike">
                          <a:latin typeface="Verdana"/>
                        </a:rPr>
                        <a:t> </a:t>
                      </a:r>
                    </a:p>
                  </a:txBody>
                  <a:tcPr marL="3695" marR="3695" marT="3695"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l" fontAlgn="b"/>
                      <a:r>
                        <a:rPr lang="en-US" sz="300" b="0" i="0" u="none" strike="noStrike">
                          <a:latin typeface="Verdana"/>
                        </a:rPr>
                        <a:t> </a:t>
                      </a:r>
                    </a:p>
                  </a:txBody>
                  <a:tcPr marL="3695" marR="3695" marT="3695" marB="0" anchor="b">
                    <a:lnL w="6350" cap="flat" cmpd="sng" algn="ctr">
                      <a:solidFill>
                        <a:srgbClr val="000000"/>
                      </a:solidFill>
                      <a:prstDash val="solid"/>
                      <a:round/>
                      <a:headEnd type="none" w="med" len="med"/>
                      <a:tailEnd type="none" w="med" len="med"/>
                    </a:lnL>
                    <a:lnR>
                      <a:noFill/>
                    </a:lnR>
                    <a:lnT>
                      <a:noFill/>
                    </a:lnT>
                    <a:lnB>
                      <a:noFill/>
                    </a:lnB>
                    <a:solidFill>
                      <a:srgbClr val="FF99CC"/>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FF99CC"/>
                    </a:solidFill>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FF99CC"/>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FF99CC"/>
                    </a:solidFill>
                  </a:tcPr>
                </a:tc>
                <a:tc>
                  <a:txBody>
                    <a:bodyPr/>
                    <a:lstStyle/>
                    <a:p>
                      <a:pPr algn="l" fontAlgn="b"/>
                      <a:r>
                        <a:rPr lang="en-US" sz="300" b="0" i="0" u="none" strike="noStrike">
                          <a:latin typeface="Verdana"/>
                        </a:rPr>
                        <a:t> </a:t>
                      </a:r>
                    </a:p>
                  </a:txBody>
                  <a:tcPr marL="3695" marR="3695" marT="3695"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l" fontAlgn="b"/>
                      <a:endParaRPr lang="en-US" sz="300" b="0" i="0" u="none" strike="noStrike">
                        <a:latin typeface="Verdana"/>
                      </a:endParaRPr>
                    </a:p>
                  </a:txBody>
                  <a:tcPr marL="3695" marR="3695" marT="369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FF99CC"/>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FF99CC"/>
                    </a:solidFill>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FF99CC"/>
                    </a:solidFill>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r>
                        <a:rPr lang="en-US" sz="300" b="0" i="0" u="none" strike="noStrike">
                          <a:latin typeface="Verdana"/>
                        </a:rPr>
                        <a:t> </a:t>
                      </a:r>
                    </a:p>
                  </a:txBody>
                  <a:tcPr marL="3695" marR="3695" marT="369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300" b="0" i="0" u="none" strike="noStrike">
                        <a:latin typeface="Verdana"/>
                      </a:endParaRPr>
                    </a:p>
                  </a:txBody>
                  <a:tcPr marL="3695" marR="3695" marT="369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FF99CC"/>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FF99CC"/>
                    </a:solidFill>
                  </a:tcPr>
                </a:tc>
                <a:tc>
                  <a:txBody>
                    <a:bodyPr/>
                    <a:lstStyle/>
                    <a:p>
                      <a:pPr algn="l" fontAlgn="b"/>
                      <a:r>
                        <a:rPr lang="en-US" sz="300" b="0" i="0" u="none" strike="noStrike">
                          <a:latin typeface="Verdana"/>
                        </a:rPr>
                        <a:t> </a:t>
                      </a:r>
                    </a:p>
                  </a:txBody>
                  <a:tcPr marL="3695" marR="3695" marT="3695" marB="0" anchor="b">
                    <a:lnL>
                      <a:noFill/>
                    </a:lnL>
                    <a:lnR>
                      <a:noFill/>
                    </a:lnR>
                    <a:lnT>
                      <a:noFill/>
                    </a:lnT>
                    <a:lnB>
                      <a:noFill/>
                    </a:lnB>
                    <a:solidFill>
                      <a:srgbClr val="FF99CC"/>
                    </a:solidFill>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r>
                        <a:rPr lang="en-US" sz="300" b="0" i="0" u="none" strike="noStrike">
                          <a:latin typeface="Verdana"/>
                        </a:rPr>
                        <a:t> </a:t>
                      </a:r>
                    </a:p>
                  </a:txBody>
                  <a:tcPr marL="3695" marR="3695" marT="3695"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l" fontAlgn="b"/>
                      <a:r>
                        <a:rPr lang="en-US" sz="300" b="0" i="0" u="none" strike="noStrike">
                          <a:latin typeface="Verdana"/>
                        </a:rPr>
                        <a:t> </a:t>
                      </a:r>
                    </a:p>
                  </a:txBody>
                  <a:tcPr marL="3695" marR="3695" marT="3695" marB="0" anchor="b">
                    <a:lnL w="6350" cap="flat" cmpd="sng" algn="ctr">
                      <a:solidFill>
                        <a:srgbClr val="000000"/>
                      </a:solidFill>
                      <a:prstDash val="solid"/>
                      <a:round/>
                      <a:headEnd type="none" w="med" len="med"/>
                      <a:tailEnd type="none" w="med" len="med"/>
                    </a:lnL>
                    <a:lnR>
                      <a:noFill/>
                    </a:lnR>
                    <a:lnT>
                      <a:noFill/>
                    </a:lnT>
                    <a:lnB>
                      <a:noFill/>
                    </a:lnB>
                    <a:solidFill>
                      <a:srgbClr val="FF99CC"/>
                    </a:solidFill>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a:latin typeface="Verdana"/>
                      </a:endParaRPr>
                    </a:p>
                  </a:txBody>
                  <a:tcPr marL="3695" marR="3695" marT="3695" marB="0" anchor="b">
                    <a:lnL>
                      <a:noFill/>
                    </a:lnL>
                    <a:lnR>
                      <a:noFill/>
                    </a:lnR>
                    <a:lnT>
                      <a:noFill/>
                    </a:lnT>
                    <a:lnB>
                      <a:noFill/>
                    </a:lnB>
                  </a:tcPr>
                </a:tc>
                <a:tc>
                  <a:txBody>
                    <a:bodyPr/>
                    <a:lstStyle/>
                    <a:p>
                      <a:pPr algn="l" fontAlgn="b"/>
                      <a:endParaRPr lang="en-US" sz="300" b="0" i="0" u="none" strike="noStrike" dirty="0">
                        <a:latin typeface="Verdana"/>
                      </a:endParaRPr>
                    </a:p>
                  </a:txBody>
                  <a:tcPr marL="3695" marR="3695" marT="3695" marB="0" anchor="b">
                    <a:lnL>
                      <a:noFill/>
                    </a:lnL>
                    <a:lnR>
                      <a:noFill/>
                    </a:lnR>
                    <a:lnT>
                      <a:noFill/>
                    </a:lnT>
                    <a:lnB>
                      <a:noFill/>
                    </a:lnB>
                  </a:tcPr>
                </a:tc>
              </a:tr>
            </a:tbl>
          </a:graphicData>
        </a:graphic>
      </p:graphicFrame>
      <p:graphicFrame>
        <p:nvGraphicFramePr>
          <p:cNvPr id="7" name="Table 6"/>
          <p:cNvGraphicFramePr>
            <a:graphicFrameLocks noGrp="1"/>
          </p:cNvGraphicFramePr>
          <p:nvPr/>
        </p:nvGraphicFramePr>
        <p:xfrm>
          <a:off x="174119" y="4002779"/>
          <a:ext cx="8678340" cy="258858"/>
        </p:xfrm>
        <a:graphic>
          <a:graphicData uri="http://schemas.openxmlformats.org/drawingml/2006/table">
            <a:tbl>
              <a:tblPr/>
              <a:tblGrid>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gridCol w="52596"/>
              </a:tblGrid>
              <a:tr h="258858">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FF99CC"/>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FF99CC"/>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FF99CC"/>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FF99CC"/>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FF99CC"/>
                    </a:solidFill>
                  </a:tcPr>
                </a:tc>
                <a:tc>
                  <a:txBody>
                    <a:bodyPr/>
                    <a:lstStyle/>
                    <a:p>
                      <a:pPr algn="l" fontAlgn="b"/>
                      <a:r>
                        <a:rPr lang="en-US" sz="400" b="0" i="0" u="none" strike="noStrike">
                          <a:latin typeface="Verdana"/>
                        </a:rPr>
                        <a:t> </a:t>
                      </a:r>
                    </a:p>
                  </a:txBody>
                  <a:tcPr marL="4618" marR="4618" marT="4618"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l" fontAlgn="b"/>
                      <a:r>
                        <a:rPr lang="en-US" sz="400" b="0" i="0" u="none" strike="noStrike">
                          <a:latin typeface="Verdana"/>
                        </a:rPr>
                        <a:t> </a:t>
                      </a:r>
                    </a:p>
                  </a:txBody>
                  <a:tcPr marL="4618" marR="4618" marT="4618" marB="0" anchor="b">
                    <a:lnL w="6350" cap="flat" cmpd="sng" algn="ctr">
                      <a:solidFill>
                        <a:srgbClr val="000000"/>
                      </a:solidFill>
                      <a:prstDash val="solid"/>
                      <a:round/>
                      <a:headEnd type="none" w="med" len="med"/>
                      <a:tailEnd type="none" w="med" len="med"/>
                    </a:lnL>
                    <a:lnR>
                      <a:noFill/>
                    </a:lnR>
                    <a:lnT>
                      <a:noFill/>
                    </a:lnT>
                    <a:lnB>
                      <a:noFill/>
                    </a:lnB>
                    <a:solidFill>
                      <a:srgbClr val="FF99CC"/>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FF99CC"/>
                    </a:solidFill>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r>
                        <a:rPr lang="en-US" sz="400" b="0" i="0" u="none" strike="noStrike">
                          <a:latin typeface="Verdana"/>
                        </a:rPr>
                        <a:t> </a:t>
                      </a:r>
                    </a:p>
                  </a:txBody>
                  <a:tcPr marL="4618" marR="4618" marT="4618"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l" fontAlgn="b"/>
                      <a:r>
                        <a:rPr lang="en-US" sz="400" b="0" i="0" u="none" strike="noStrike">
                          <a:latin typeface="Verdana"/>
                        </a:rPr>
                        <a:t> </a:t>
                      </a:r>
                    </a:p>
                  </a:txBody>
                  <a:tcPr marL="4618" marR="4618" marT="4618" marB="0" anchor="b">
                    <a:lnL w="6350" cap="flat" cmpd="sng" algn="ctr">
                      <a:solidFill>
                        <a:srgbClr val="000000"/>
                      </a:solidFill>
                      <a:prstDash val="solid"/>
                      <a:round/>
                      <a:headEnd type="none" w="med" len="med"/>
                      <a:tailEnd type="none" w="med" len="med"/>
                    </a:lnL>
                    <a:lnR>
                      <a:noFill/>
                    </a:lnR>
                    <a:lnT>
                      <a:noFill/>
                    </a:lnT>
                    <a:lnB>
                      <a:noFill/>
                    </a:lnB>
                    <a:solidFill>
                      <a:srgbClr val="FF99CC"/>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FF99CC"/>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FF99CC"/>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FF99CC"/>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FF99CC"/>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FF99CC"/>
                    </a:solidFill>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FF99CC"/>
                    </a:solidFill>
                  </a:tcPr>
                </a:tc>
                <a:tc>
                  <a:txBody>
                    <a:bodyPr/>
                    <a:lstStyle/>
                    <a:p>
                      <a:pPr algn="l" fontAlgn="b"/>
                      <a:r>
                        <a:rPr lang="en-US" sz="400" b="0" i="0" u="none" strike="noStrike">
                          <a:latin typeface="Verdana"/>
                        </a:rPr>
                        <a:t> </a:t>
                      </a:r>
                    </a:p>
                  </a:txBody>
                  <a:tcPr marL="4618" marR="4618" marT="461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400" b="0" i="0" u="none" strike="noStrike">
                        <a:latin typeface="Verdana"/>
                      </a:endParaRPr>
                    </a:p>
                  </a:txBody>
                  <a:tcPr marL="4618" marR="4618" marT="461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FF99CC"/>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FF99CC"/>
                    </a:solidFill>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FF99CC"/>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FF99CC"/>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FF99CC"/>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FF99CC"/>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FF99CC"/>
                    </a:solidFill>
                  </a:tcPr>
                </a:tc>
                <a:tc>
                  <a:txBody>
                    <a:bodyPr/>
                    <a:lstStyle/>
                    <a:p>
                      <a:pPr algn="l" fontAlgn="b"/>
                      <a:r>
                        <a:rPr lang="en-US" sz="400" b="0" i="0" u="none" strike="noStrike">
                          <a:latin typeface="Verdana"/>
                        </a:rPr>
                        <a:t> </a:t>
                      </a:r>
                    </a:p>
                  </a:txBody>
                  <a:tcPr marL="4618" marR="4618" marT="4618"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l" fontAlgn="b"/>
                      <a:endParaRPr lang="en-US" sz="400" b="0" i="0" u="none" strike="noStrike">
                        <a:latin typeface="Verdana"/>
                      </a:endParaRPr>
                    </a:p>
                  </a:txBody>
                  <a:tcPr marL="4618" marR="4618" marT="461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FF99CC"/>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FF99CC"/>
                    </a:solidFill>
                  </a:tcPr>
                </a:tc>
                <a:tc>
                  <a:txBody>
                    <a:bodyPr/>
                    <a:lstStyle/>
                    <a:p>
                      <a:pPr algn="l" fontAlgn="b"/>
                      <a:r>
                        <a:rPr lang="en-US" sz="400" b="0" i="0" u="none" strike="noStrike">
                          <a:latin typeface="Verdana"/>
                        </a:rPr>
                        <a:t> </a:t>
                      </a:r>
                    </a:p>
                  </a:txBody>
                  <a:tcPr marL="4618" marR="4618" marT="461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400" b="0" i="0" u="none" strike="noStrike">
                        <a:latin typeface="Verdana"/>
                      </a:endParaRPr>
                    </a:p>
                  </a:txBody>
                  <a:tcPr marL="4618" marR="4618" marT="461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FF99CC"/>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FF99CC"/>
                    </a:solidFill>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FF99CC"/>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FF99CC"/>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FF99CC"/>
                    </a:solidFill>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r>
                        <a:rPr lang="en-US" sz="400" b="0" i="0" u="none" strike="noStrike">
                          <a:latin typeface="Verdana"/>
                        </a:rPr>
                        <a:t> </a:t>
                      </a:r>
                    </a:p>
                  </a:txBody>
                  <a:tcPr marL="4618" marR="4618" marT="4618"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l" fontAlgn="b"/>
                      <a:r>
                        <a:rPr lang="en-US" sz="400" b="0" i="0" u="none" strike="noStrike">
                          <a:latin typeface="Verdana"/>
                        </a:rPr>
                        <a:t> </a:t>
                      </a:r>
                    </a:p>
                  </a:txBody>
                  <a:tcPr marL="4618" marR="4618" marT="4618" marB="0" anchor="b">
                    <a:lnL w="6350" cap="flat" cmpd="sng" algn="ctr">
                      <a:solidFill>
                        <a:srgbClr val="000000"/>
                      </a:solidFill>
                      <a:prstDash val="solid"/>
                      <a:round/>
                      <a:headEnd type="none" w="med" len="med"/>
                      <a:tailEnd type="none" w="med" len="med"/>
                    </a:lnL>
                    <a:lnR>
                      <a:noFill/>
                    </a:lnR>
                    <a:lnT>
                      <a:noFill/>
                    </a:lnT>
                    <a:lnB>
                      <a:noFill/>
                    </a:lnB>
                    <a:solidFill>
                      <a:srgbClr val="FF99CC"/>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FF99CC"/>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FF99CC"/>
                    </a:solidFill>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r>
                        <a:rPr lang="en-US" sz="400" b="0" i="0" u="none" strike="noStrike">
                          <a:latin typeface="Verdana"/>
                        </a:rPr>
                        <a:t> </a:t>
                      </a:r>
                    </a:p>
                  </a:txBody>
                  <a:tcPr marL="4618" marR="4618" marT="461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400" b="0" i="0" u="none" strike="noStrike">
                        <a:latin typeface="Verdana"/>
                      </a:endParaRPr>
                    </a:p>
                  </a:txBody>
                  <a:tcPr marL="4618" marR="4618" marT="461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r>
                        <a:rPr lang="en-US" sz="400" b="0" i="0" u="none" strike="noStrike">
                          <a:latin typeface="Verdana"/>
                        </a:rPr>
                        <a:t> </a:t>
                      </a:r>
                    </a:p>
                  </a:txBody>
                  <a:tcPr marL="4618" marR="4618" marT="461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400" b="0" i="0" u="none" strike="noStrike">
                        <a:latin typeface="Verdana"/>
                      </a:endParaRPr>
                    </a:p>
                  </a:txBody>
                  <a:tcPr marL="4618" marR="4618" marT="461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r>
                        <a:rPr lang="en-US" sz="400" b="0" i="0" u="none" strike="noStrike">
                          <a:latin typeface="Verdana"/>
                        </a:rPr>
                        <a:t> </a:t>
                      </a:r>
                    </a:p>
                  </a:txBody>
                  <a:tcPr marL="4618" marR="4618" marT="461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400" b="0" i="0" u="none" strike="noStrike">
                        <a:latin typeface="Verdana"/>
                      </a:endParaRPr>
                    </a:p>
                  </a:txBody>
                  <a:tcPr marL="4618" marR="4618" marT="461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FF99CC"/>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FF99CC"/>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FF99CC"/>
                    </a:solidFill>
                  </a:tcPr>
                </a:tc>
                <a:tc>
                  <a:txBody>
                    <a:bodyPr/>
                    <a:lstStyle/>
                    <a:p>
                      <a:pPr algn="l" fontAlgn="b"/>
                      <a:r>
                        <a:rPr lang="en-US" sz="400" b="0" i="0" u="none" strike="noStrike">
                          <a:latin typeface="Verdana"/>
                        </a:rPr>
                        <a:t> </a:t>
                      </a:r>
                    </a:p>
                  </a:txBody>
                  <a:tcPr marL="4618" marR="4618" marT="4618"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l" fontAlgn="b"/>
                      <a:r>
                        <a:rPr lang="en-US" sz="400" b="0" i="0" u="none" strike="noStrike">
                          <a:latin typeface="Verdana"/>
                        </a:rPr>
                        <a:t> </a:t>
                      </a:r>
                    </a:p>
                  </a:txBody>
                  <a:tcPr marL="4618" marR="4618" marT="4618" marB="0" anchor="b">
                    <a:lnL w="6350" cap="flat" cmpd="sng" algn="ctr">
                      <a:solidFill>
                        <a:srgbClr val="000000"/>
                      </a:solidFill>
                      <a:prstDash val="solid"/>
                      <a:round/>
                      <a:headEnd type="none" w="med" len="med"/>
                      <a:tailEnd type="none" w="med" len="med"/>
                    </a:lnL>
                    <a:lnR>
                      <a:noFill/>
                    </a:lnR>
                    <a:lnT>
                      <a:noFill/>
                    </a:lnT>
                    <a:lnB>
                      <a:noFill/>
                    </a:lnB>
                    <a:solidFill>
                      <a:srgbClr val="FF99CC"/>
                    </a:solidFill>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r>
                        <a:rPr lang="en-US" sz="400" b="0" i="0" u="none" strike="noStrike">
                          <a:latin typeface="Verdana"/>
                        </a:rPr>
                        <a:t> </a:t>
                      </a:r>
                    </a:p>
                  </a:txBody>
                  <a:tcPr marL="4618" marR="4618" marT="461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400" b="0" i="0" u="none" strike="noStrike">
                          <a:latin typeface="Verdana"/>
                        </a:rPr>
                        <a:t> </a:t>
                      </a:r>
                    </a:p>
                  </a:txBody>
                  <a:tcPr marL="4618" marR="4618" marT="4618" marB="0" anchor="b">
                    <a:lnL w="6350" cap="flat" cmpd="sng" algn="ctr">
                      <a:solidFill>
                        <a:srgbClr val="000000"/>
                      </a:solidFill>
                      <a:prstDash val="solid"/>
                      <a:round/>
                      <a:headEnd type="none" w="med" len="med"/>
                      <a:tailEnd type="none" w="med" len="med"/>
                    </a:lnL>
                    <a:lnR>
                      <a:noFill/>
                    </a:lnR>
                    <a:lnT>
                      <a:noFill/>
                    </a:lnT>
                    <a:lnB>
                      <a:noFill/>
                    </a:lnB>
                    <a:solidFill>
                      <a:srgbClr val="FF99CC"/>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FF99CC"/>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FF99CC"/>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FF99CC"/>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FF99CC"/>
                    </a:solidFill>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r>
                        <a:rPr lang="en-US" sz="400" b="0" i="0" u="none" strike="noStrike">
                          <a:latin typeface="Verdana"/>
                        </a:rPr>
                        <a:t> </a:t>
                      </a:r>
                    </a:p>
                  </a:txBody>
                  <a:tcPr marL="4618" marR="4618" marT="461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400" b="0" i="0" u="none" strike="noStrike">
                        <a:latin typeface="Verdana"/>
                      </a:endParaRPr>
                    </a:p>
                  </a:txBody>
                  <a:tcPr marL="4618" marR="4618" marT="461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FF99CC"/>
                    </a:solidFill>
                  </a:tcPr>
                </a:tc>
                <a:tc>
                  <a:txBody>
                    <a:bodyPr/>
                    <a:lstStyle/>
                    <a:p>
                      <a:pPr algn="l" fontAlgn="b"/>
                      <a:r>
                        <a:rPr lang="en-US" sz="400" b="0" i="0" u="none" strike="noStrike">
                          <a:latin typeface="Verdana"/>
                        </a:rPr>
                        <a:t> </a:t>
                      </a:r>
                    </a:p>
                  </a:txBody>
                  <a:tcPr marL="4618" marR="4618" marT="4618"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l" fontAlgn="b"/>
                      <a:r>
                        <a:rPr lang="en-US" sz="400" b="0" i="0" u="none" strike="noStrike">
                          <a:latin typeface="Verdana"/>
                        </a:rPr>
                        <a:t> </a:t>
                      </a:r>
                    </a:p>
                  </a:txBody>
                  <a:tcPr marL="4618" marR="4618" marT="4618" marB="0" anchor="b">
                    <a:lnL w="6350" cap="flat" cmpd="sng" algn="ctr">
                      <a:solidFill>
                        <a:srgbClr val="000000"/>
                      </a:solidFill>
                      <a:prstDash val="solid"/>
                      <a:round/>
                      <a:headEnd type="none" w="med" len="med"/>
                      <a:tailEnd type="none" w="med" len="med"/>
                    </a:lnL>
                    <a:lnR>
                      <a:noFill/>
                    </a:lnR>
                    <a:lnT>
                      <a:noFill/>
                    </a:lnT>
                    <a:lnB>
                      <a:noFill/>
                    </a:lnB>
                    <a:solidFill>
                      <a:srgbClr val="FF99CC"/>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FF99CC"/>
                    </a:solidFill>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r>
                        <a:rPr lang="en-US" sz="400" b="0" i="0" u="none" strike="noStrike">
                          <a:latin typeface="Verdana"/>
                        </a:rPr>
                        <a:t> </a:t>
                      </a:r>
                    </a:p>
                  </a:txBody>
                  <a:tcPr marL="4618" marR="4618" marT="461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400" b="0" i="0" u="none" strike="noStrike">
                        <a:latin typeface="Verdana"/>
                      </a:endParaRPr>
                    </a:p>
                  </a:txBody>
                  <a:tcPr marL="4618" marR="4618" marT="461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r>
                        <a:rPr lang="en-US" sz="400" b="0" i="0" u="none" strike="noStrike">
                          <a:latin typeface="Verdana"/>
                        </a:rPr>
                        <a:t> </a:t>
                      </a:r>
                    </a:p>
                  </a:txBody>
                  <a:tcPr marL="4618" marR="4618" marT="461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400" b="0" i="0" u="none" strike="noStrike">
                        <a:latin typeface="Verdana"/>
                      </a:endParaRPr>
                    </a:p>
                  </a:txBody>
                  <a:tcPr marL="4618" marR="4618" marT="461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FF99CC"/>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FF99CC"/>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FF99CC"/>
                    </a:solidFill>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r>
                        <a:rPr lang="en-US" sz="400" b="0" i="0" u="none" strike="noStrike">
                          <a:latin typeface="Verdana"/>
                        </a:rPr>
                        <a:t> </a:t>
                      </a:r>
                    </a:p>
                  </a:txBody>
                  <a:tcPr marL="4618" marR="4618" marT="4618"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l" fontAlgn="b"/>
                      <a:r>
                        <a:rPr lang="en-US" sz="400" b="0" i="0" u="none" strike="noStrike">
                          <a:latin typeface="Verdana"/>
                        </a:rPr>
                        <a:t> </a:t>
                      </a:r>
                    </a:p>
                  </a:txBody>
                  <a:tcPr marL="4618" marR="4618" marT="4618" marB="0" anchor="b">
                    <a:lnL w="6350" cap="flat" cmpd="sng" algn="ctr">
                      <a:solidFill>
                        <a:srgbClr val="000000"/>
                      </a:solidFill>
                      <a:prstDash val="solid"/>
                      <a:round/>
                      <a:headEnd type="none" w="med" len="med"/>
                      <a:tailEnd type="none" w="med" len="med"/>
                    </a:lnL>
                    <a:lnR>
                      <a:noFill/>
                    </a:lnR>
                    <a:lnT>
                      <a:noFill/>
                    </a:lnT>
                    <a:lnB>
                      <a:noFill/>
                    </a:lnB>
                    <a:solidFill>
                      <a:srgbClr val="FF99CC"/>
                    </a:solidFill>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dirty="0">
                        <a:latin typeface="Verdana"/>
                      </a:endParaRPr>
                    </a:p>
                  </a:txBody>
                  <a:tcPr marL="4618" marR="4618" marT="4618" marB="0" anchor="b">
                    <a:lnL>
                      <a:noFill/>
                    </a:lnL>
                    <a:lnR>
                      <a:noFill/>
                    </a:lnR>
                    <a:lnT>
                      <a:noFill/>
                    </a:lnT>
                    <a:lnB>
                      <a:noFill/>
                    </a:lnB>
                  </a:tcPr>
                </a:tc>
              </a:tr>
            </a:tbl>
          </a:graphicData>
        </a:graphic>
      </p:graphicFrame>
      <p:graphicFrame>
        <p:nvGraphicFramePr>
          <p:cNvPr id="8" name="Table 7"/>
          <p:cNvGraphicFramePr>
            <a:graphicFrameLocks noGrp="1"/>
          </p:cNvGraphicFramePr>
          <p:nvPr/>
        </p:nvGraphicFramePr>
        <p:xfrm>
          <a:off x="169529" y="3730115"/>
          <a:ext cx="8678010" cy="258858"/>
        </p:xfrm>
        <a:graphic>
          <a:graphicData uri="http://schemas.openxmlformats.org/drawingml/2006/table">
            <a:tbl>
              <a:tblPr/>
              <a:tblGrid>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gridCol w="52594"/>
              </a:tblGrid>
              <a:tr h="258858">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r>
                        <a:rPr lang="en-US" sz="400" b="0" i="0" u="none" strike="noStrike">
                          <a:latin typeface="Verdana"/>
                        </a:rPr>
                        <a:t> </a:t>
                      </a:r>
                    </a:p>
                  </a:txBody>
                  <a:tcPr marL="4618" marR="4618" marT="4618" marB="0" anchor="b">
                    <a:lnL>
                      <a:noFill/>
                    </a:lnL>
                    <a:lnR w="6350" cap="flat" cmpd="sng" algn="ctr">
                      <a:solidFill>
                        <a:srgbClr val="000000"/>
                      </a:solidFill>
                      <a:prstDash val="solid"/>
                      <a:round/>
                      <a:headEnd type="none" w="med" len="med"/>
                      <a:tailEnd type="none" w="med" len="med"/>
                    </a:lnR>
                    <a:lnT>
                      <a:noFill/>
                    </a:lnT>
                    <a:lnB>
                      <a:noFill/>
                    </a:lnB>
                    <a:solidFill>
                      <a:srgbClr val="3366FF"/>
                    </a:solidFill>
                  </a:tcPr>
                </a:tc>
                <a:tc>
                  <a:txBody>
                    <a:bodyPr/>
                    <a:lstStyle/>
                    <a:p>
                      <a:pPr algn="l" fontAlgn="b"/>
                      <a:r>
                        <a:rPr lang="en-US" sz="400" b="0" i="0" u="none" strike="noStrike">
                          <a:latin typeface="Verdana"/>
                        </a:rPr>
                        <a:t> </a:t>
                      </a:r>
                    </a:p>
                  </a:txBody>
                  <a:tcPr marL="4618" marR="4618" marT="4618" marB="0" anchor="b">
                    <a:lnL w="6350" cap="flat" cmpd="sng" algn="ctr">
                      <a:solidFill>
                        <a:srgbClr val="000000"/>
                      </a:solidFill>
                      <a:prstDash val="solid"/>
                      <a:round/>
                      <a:headEnd type="none" w="med" len="med"/>
                      <a:tailEnd type="none" w="med" len="med"/>
                    </a:lnL>
                    <a:lnR>
                      <a:noFill/>
                    </a:lnR>
                    <a:lnT>
                      <a:noFill/>
                    </a:lnT>
                    <a:lnB>
                      <a:noFill/>
                    </a:lnB>
                    <a:solidFill>
                      <a:srgbClr val="3366FF"/>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r>
                        <a:rPr lang="en-US" sz="400" b="0" i="0" u="none" strike="noStrike">
                          <a:latin typeface="Verdana"/>
                        </a:rPr>
                        <a:t> </a:t>
                      </a:r>
                    </a:p>
                  </a:txBody>
                  <a:tcPr marL="4618" marR="4618" marT="4618" marB="0" anchor="b">
                    <a:lnL>
                      <a:noFill/>
                    </a:lnL>
                    <a:lnR w="6350" cap="flat" cmpd="sng" algn="ctr">
                      <a:solidFill>
                        <a:srgbClr val="000000"/>
                      </a:solidFill>
                      <a:prstDash val="solid"/>
                      <a:round/>
                      <a:headEnd type="none" w="med" len="med"/>
                      <a:tailEnd type="none" w="med" len="med"/>
                    </a:lnR>
                    <a:lnT>
                      <a:noFill/>
                    </a:lnT>
                    <a:lnB>
                      <a:noFill/>
                    </a:lnB>
                    <a:solidFill>
                      <a:srgbClr val="3366FF"/>
                    </a:solidFill>
                  </a:tcPr>
                </a:tc>
                <a:tc>
                  <a:txBody>
                    <a:bodyPr/>
                    <a:lstStyle/>
                    <a:p>
                      <a:pPr algn="l" fontAlgn="b"/>
                      <a:r>
                        <a:rPr lang="en-US" sz="400" b="0" i="0" u="none" strike="noStrike">
                          <a:latin typeface="Verdana"/>
                        </a:rPr>
                        <a:t> </a:t>
                      </a:r>
                    </a:p>
                  </a:txBody>
                  <a:tcPr marL="4618" marR="4618" marT="4618" marB="0" anchor="b">
                    <a:lnL w="6350" cap="flat" cmpd="sng" algn="ctr">
                      <a:solidFill>
                        <a:srgbClr val="000000"/>
                      </a:solidFill>
                      <a:prstDash val="solid"/>
                      <a:round/>
                      <a:headEnd type="none" w="med" len="med"/>
                      <a:tailEnd type="none" w="med" len="med"/>
                    </a:lnL>
                    <a:lnR>
                      <a:noFill/>
                    </a:lnR>
                    <a:lnT>
                      <a:noFill/>
                    </a:lnT>
                    <a:lnB>
                      <a:noFill/>
                    </a:lnB>
                    <a:solidFill>
                      <a:srgbClr val="3366FF"/>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r>
                        <a:rPr lang="en-US" sz="400" b="0" i="0" u="none" strike="noStrike">
                          <a:latin typeface="Verdana"/>
                        </a:rPr>
                        <a:t> </a:t>
                      </a:r>
                    </a:p>
                  </a:txBody>
                  <a:tcPr marL="4618" marR="4618" marT="461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400" b="0" i="0" u="none" strike="noStrike">
                          <a:latin typeface="Verdana"/>
                        </a:rPr>
                        <a:t> </a:t>
                      </a:r>
                    </a:p>
                  </a:txBody>
                  <a:tcPr marL="4618" marR="4618" marT="4618" marB="0" anchor="b">
                    <a:lnL w="6350" cap="flat" cmpd="sng" algn="ctr">
                      <a:solidFill>
                        <a:srgbClr val="000000"/>
                      </a:solidFill>
                      <a:prstDash val="solid"/>
                      <a:round/>
                      <a:headEnd type="none" w="med" len="med"/>
                      <a:tailEnd type="none" w="med" len="med"/>
                    </a:lnL>
                    <a:lnR>
                      <a:noFill/>
                    </a:lnR>
                    <a:lnT>
                      <a:noFill/>
                    </a:lnT>
                    <a:lnB>
                      <a:noFill/>
                    </a:lnB>
                    <a:solidFill>
                      <a:srgbClr val="3366FF"/>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r>
                        <a:rPr lang="en-US" sz="400" b="0" i="0" u="none" strike="noStrike">
                          <a:latin typeface="Verdana"/>
                        </a:rPr>
                        <a:t> </a:t>
                      </a:r>
                    </a:p>
                  </a:txBody>
                  <a:tcPr marL="4618" marR="4618" marT="4618" marB="0" anchor="b">
                    <a:lnL>
                      <a:noFill/>
                    </a:lnL>
                    <a:lnR w="6350" cap="flat" cmpd="sng" algn="ctr">
                      <a:solidFill>
                        <a:srgbClr val="000000"/>
                      </a:solidFill>
                      <a:prstDash val="solid"/>
                      <a:round/>
                      <a:headEnd type="none" w="med" len="med"/>
                      <a:tailEnd type="none" w="med" len="med"/>
                    </a:lnR>
                    <a:lnT>
                      <a:noFill/>
                    </a:lnT>
                    <a:lnB>
                      <a:noFill/>
                    </a:lnB>
                    <a:solidFill>
                      <a:srgbClr val="3366FF"/>
                    </a:solidFill>
                  </a:tcPr>
                </a:tc>
                <a:tc>
                  <a:txBody>
                    <a:bodyPr/>
                    <a:lstStyle/>
                    <a:p>
                      <a:pPr algn="l" fontAlgn="b"/>
                      <a:r>
                        <a:rPr lang="en-US" sz="400" b="0" i="0" u="none" strike="noStrike">
                          <a:latin typeface="Verdana"/>
                        </a:rPr>
                        <a:t> </a:t>
                      </a:r>
                    </a:p>
                  </a:txBody>
                  <a:tcPr marL="4618" marR="4618" marT="4618" marB="0" anchor="b">
                    <a:lnL w="6350" cap="flat" cmpd="sng" algn="ctr">
                      <a:solidFill>
                        <a:srgbClr val="000000"/>
                      </a:solidFill>
                      <a:prstDash val="solid"/>
                      <a:round/>
                      <a:headEnd type="none" w="med" len="med"/>
                      <a:tailEnd type="none" w="med" len="med"/>
                    </a:lnL>
                    <a:lnR>
                      <a:noFill/>
                    </a:lnR>
                    <a:lnT>
                      <a:noFill/>
                    </a:lnT>
                    <a:lnB>
                      <a:noFill/>
                    </a:lnB>
                    <a:solidFill>
                      <a:srgbClr val="3366FF"/>
                    </a:solidFill>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r>
                        <a:rPr lang="en-US" sz="400" b="0" i="0" u="none" strike="noStrike">
                          <a:latin typeface="Verdana"/>
                        </a:rPr>
                        <a:t> </a:t>
                      </a:r>
                    </a:p>
                  </a:txBody>
                  <a:tcPr marL="4618" marR="4618" marT="461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400" b="0" i="0" u="none" strike="noStrike">
                          <a:latin typeface="Verdana"/>
                        </a:rPr>
                        <a:t> </a:t>
                      </a:r>
                    </a:p>
                  </a:txBody>
                  <a:tcPr marL="4618" marR="4618" marT="4618" marB="0" anchor="b">
                    <a:lnL w="6350" cap="flat" cmpd="sng" algn="ctr">
                      <a:solidFill>
                        <a:srgbClr val="000000"/>
                      </a:solidFill>
                      <a:prstDash val="solid"/>
                      <a:round/>
                      <a:headEnd type="none" w="med" len="med"/>
                      <a:tailEnd type="none" w="med" len="med"/>
                    </a:lnL>
                    <a:lnR>
                      <a:noFill/>
                    </a:lnR>
                    <a:lnT>
                      <a:noFill/>
                    </a:lnT>
                    <a:lnB>
                      <a:noFill/>
                    </a:lnB>
                    <a:solidFill>
                      <a:srgbClr val="3366FF"/>
                    </a:solidFill>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r>
                        <a:rPr lang="en-US" sz="400" b="0" i="0" u="none" strike="noStrike">
                          <a:latin typeface="Verdana"/>
                        </a:rPr>
                        <a:t> </a:t>
                      </a:r>
                    </a:p>
                  </a:txBody>
                  <a:tcPr marL="4618" marR="4618" marT="4618" marB="0" anchor="b">
                    <a:lnL>
                      <a:noFill/>
                    </a:lnL>
                    <a:lnR w="6350" cap="flat" cmpd="sng" algn="ctr">
                      <a:solidFill>
                        <a:srgbClr val="000000"/>
                      </a:solidFill>
                      <a:prstDash val="solid"/>
                      <a:round/>
                      <a:headEnd type="none" w="med" len="med"/>
                      <a:tailEnd type="none" w="med" len="med"/>
                    </a:lnR>
                    <a:lnT>
                      <a:noFill/>
                    </a:lnT>
                    <a:lnB>
                      <a:noFill/>
                    </a:lnB>
                    <a:solidFill>
                      <a:srgbClr val="3366FF"/>
                    </a:solidFill>
                  </a:tcPr>
                </a:tc>
                <a:tc>
                  <a:txBody>
                    <a:bodyPr/>
                    <a:lstStyle/>
                    <a:p>
                      <a:pPr algn="l" fontAlgn="b"/>
                      <a:r>
                        <a:rPr lang="en-US" sz="400" b="0" i="0" u="none" strike="noStrike">
                          <a:latin typeface="Verdana"/>
                        </a:rPr>
                        <a:t> </a:t>
                      </a:r>
                    </a:p>
                  </a:txBody>
                  <a:tcPr marL="4618" marR="4618" marT="4618" marB="0" anchor="b">
                    <a:lnL w="6350" cap="flat" cmpd="sng" algn="ctr">
                      <a:solidFill>
                        <a:srgbClr val="000000"/>
                      </a:solidFill>
                      <a:prstDash val="solid"/>
                      <a:round/>
                      <a:headEnd type="none" w="med" len="med"/>
                      <a:tailEnd type="none" w="med" len="med"/>
                    </a:lnL>
                    <a:lnR>
                      <a:noFill/>
                    </a:lnR>
                    <a:lnT>
                      <a:noFill/>
                    </a:lnT>
                    <a:lnB>
                      <a:noFill/>
                    </a:lnB>
                    <a:solidFill>
                      <a:srgbClr val="3366FF"/>
                    </a:solidFill>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r>
                        <a:rPr lang="en-US" sz="400" b="0" i="0" u="none" strike="noStrike">
                          <a:latin typeface="Verdana"/>
                        </a:rPr>
                        <a:t> </a:t>
                      </a:r>
                    </a:p>
                  </a:txBody>
                  <a:tcPr marL="4618" marR="4618" marT="461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400" b="0" i="0" u="none" strike="noStrike">
                        <a:latin typeface="Verdana"/>
                      </a:endParaRPr>
                    </a:p>
                  </a:txBody>
                  <a:tcPr marL="4618" marR="4618" marT="461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r>
                        <a:rPr lang="en-US" sz="400" b="0" i="0" u="none" strike="noStrike">
                          <a:latin typeface="Verdana"/>
                        </a:rPr>
                        <a:t> </a:t>
                      </a:r>
                    </a:p>
                  </a:txBody>
                  <a:tcPr marL="4618" marR="4618" marT="461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400" b="0" i="0" u="none" strike="noStrike">
                        <a:latin typeface="Verdana"/>
                      </a:endParaRPr>
                    </a:p>
                  </a:txBody>
                  <a:tcPr marL="4618" marR="4618" marT="461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r>
                        <a:rPr lang="en-US" sz="400" b="0" i="0" u="none" strike="noStrike">
                          <a:latin typeface="Verdana"/>
                        </a:rPr>
                        <a:t> </a:t>
                      </a:r>
                    </a:p>
                  </a:txBody>
                  <a:tcPr marL="4618" marR="4618" marT="4618" marB="0" anchor="b">
                    <a:lnL>
                      <a:noFill/>
                    </a:lnL>
                    <a:lnR w="6350" cap="flat" cmpd="sng" algn="ctr">
                      <a:solidFill>
                        <a:srgbClr val="000000"/>
                      </a:solidFill>
                      <a:prstDash val="solid"/>
                      <a:round/>
                      <a:headEnd type="none" w="med" len="med"/>
                      <a:tailEnd type="none" w="med" len="med"/>
                    </a:lnR>
                    <a:lnT>
                      <a:noFill/>
                    </a:lnT>
                    <a:lnB>
                      <a:noFill/>
                    </a:lnB>
                    <a:solidFill>
                      <a:srgbClr val="3366FF"/>
                    </a:solidFill>
                  </a:tcPr>
                </a:tc>
                <a:tc>
                  <a:txBody>
                    <a:bodyPr/>
                    <a:lstStyle/>
                    <a:p>
                      <a:pPr algn="l" fontAlgn="b"/>
                      <a:endParaRPr lang="en-US" sz="400" b="0" i="0" u="none" strike="noStrike">
                        <a:latin typeface="Verdana"/>
                      </a:endParaRPr>
                    </a:p>
                  </a:txBody>
                  <a:tcPr marL="4618" marR="4618" marT="461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r>
                        <a:rPr lang="en-US" sz="400" b="0" i="0" u="none" strike="noStrike">
                          <a:latin typeface="Verdana"/>
                        </a:rPr>
                        <a:t> </a:t>
                      </a:r>
                    </a:p>
                  </a:txBody>
                  <a:tcPr marL="4618" marR="4618" marT="4618" marB="0" anchor="b">
                    <a:lnL>
                      <a:noFill/>
                    </a:lnL>
                    <a:lnR w="6350" cap="flat" cmpd="sng" algn="ctr">
                      <a:solidFill>
                        <a:srgbClr val="000000"/>
                      </a:solidFill>
                      <a:prstDash val="solid"/>
                      <a:round/>
                      <a:headEnd type="none" w="med" len="med"/>
                      <a:tailEnd type="none" w="med" len="med"/>
                    </a:lnR>
                    <a:lnT>
                      <a:noFill/>
                    </a:lnT>
                    <a:lnB>
                      <a:noFill/>
                    </a:lnB>
                    <a:solidFill>
                      <a:srgbClr val="3366FF"/>
                    </a:solidFill>
                  </a:tcPr>
                </a:tc>
                <a:tc>
                  <a:txBody>
                    <a:bodyPr/>
                    <a:lstStyle/>
                    <a:p>
                      <a:pPr algn="l" fontAlgn="b"/>
                      <a:endParaRPr lang="en-US" sz="400" b="0" i="0" u="none" strike="noStrike">
                        <a:latin typeface="Verdana"/>
                      </a:endParaRPr>
                    </a:p>
                  </a:txBody>
                  <a:tcPr marL="4618" marR="4618" marT="461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r>
                        <a:rPr lang="en-US" sz="400" b="0" i="0" u="none" strike="noStrike">
                          <a:latin typeface="Verdana"/>
                        </a:rPr>
                        <a:t> </a:t>
                      </a:r>
                    </a:p>
                  </a:txBody>
                  <a:tcPr marL="4618" marR="4618" marT="461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400" b="0" i="0" u="none" strike="noStrike">
                        <a:latin typeface="Verdana"/>
                      </a:endParaRPr>
                    </a:p>
                  </a:txBody>
                  <a:tcPr marL="4618" marR="4618" marT="461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r>
                        <a:rPr lang="en-US" sz="400" b="0" i="0" u="none" strike="noStrike">
                          <a:latin typeface="Verdana"/>
                        </a:rPr>
                        <a:t> </a:t>
                      </a:r>
                    </a:p>
                  </a:txBody>
                  <a:tcPr marL="4618" marR="4618" marT="461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400" b="0" i="0" u="none" strike="noStrike">
                        <a:latin typeface="Verdana"/>
                      </a:endParaRPr>
                    </a:p>
                  </a:txBody>
                  <a:tcPr marL="4618" marR="4618" marT="461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r>
                        <a:rPr lang="en-US" sz="400" b="0" i="0" u="none" strike="noStrike">
                          <a:latin typeface="Verdana"/>
                        </a:rPr>
                        <a:t> </a:t>
                      </a:r>
                    </a:p>
                  </a:txBody>
                  <a:tcPr marL="4618" marR="4618" marT="4618" marB="0" anchor="b">
                    <a:lnL>
                      <a:noFill/>
                    </a:lnL>
                    <a:lnR w="6350" cap="flat" cmpd="sng" algn="ctr">
                      <a:solidFill>
                        <a:srgbClr val="000000"/>
                      </a:solidFill>
                      <a:prstDash val="solid"/>
                      <a:round/>
                      <a:headEnd type="none" w="med" len="med"/>
                      <a:tailEnd type="none" w="med" len="med"/>
                    </a:lnR>
                    <a:lnT>
                      <a:noFill/>
                    </a:lnT>
                    <a:lnB>
                      <a:noFill/>
                    </a:lnB>
                    <a:solidFill>
                      <a:srgbClr val="3366FF"/>
                    </a:solidFill>
                  </a:tcPr>
                </a:tc>
                <a:tc>
                  <a:txBody>
                    <a:bodyPr/>
                    <a:lstStyle/>
                    <a:p>
                      <a:pPr algn="l" fontAlgn="b"/>
                      <a:r>
                        <a:rPr lang="en-US" sz="400" b="0" i="0" u="none" strike="noStrike">
                          <a:latin typeface="Verdana"/>
                        </a:rPr>
                        <a:t> </a:t>
                      </a:r>
                    </a:p>
                  </a:txBody>
                  <a:tcPr marL="4618" marR="4618" marT="4618" marB="0" anchor="b">
                    <a:lnL w="6350" cap="flat" cmpd="sng" algn="ctr">
                      <a:solidFill>
                        <a:srgbClr val="000000"/>
                      </a:solidFill>
                      <a:prstDash val="solid"/>
                      <a:round/>
                      <a:headEnd type="none" w="med" len="med"/>
                      <a:tailEnd type="none" w="med" len="med"/>
                    </a:lnL>
                    <a:lnR>
                      <a:noFill/>
                    </a:lnR>
                    <a:lnT>
                      <a:noFill/>
                    </a:lnT>
                    <a:lnB>
                      <a:noFill/>
                    </a:lnB>
                    <a:solidFill>
                      <a:srgbClr val="3366FF"/>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r>
                        <a:rPr lang="en-US" sz="400" b="0" i="0" u="none" strike="noStrike">
                          <a:latin typeface="Verdana"/>
                        </a:rPr>
                        <a:t> </a:t>
                      </a:r>
                    </a:p>
                  </a:txBody>
                  <a:tcPr marL="4618" marR="4618" marT="4618" marB="0" anchor="b">
                    <a:lnL>
                      <a:noFill/>
                    </a:lnL>
                    <a:lnR w="6350" cap="flat" cmpd="sng" algn="ctr">
                      <a:solidFill>
                        <a:srgbClr val="000000"/>
                      </a:solidFill>
                      <a:prstDash val="solid"/>
                      <a:round/>
                      <a:headEnd type="none" w="med" len="med"/>
                      <a:tailEnd type="none" w="med" len="med"/>
                    </a:lnR>
                    <a:lnT>
                      <a:noFill/>
                    </a:lnT>
                    <a:lnB>
                      <a:noFill/>
                    </a:lnB>
                    <a:solidFill>
                      <a:srgbClr val="3366FF"/>
                    </a:solidFill>
                  </a:tcPr>
                </a:tc>
                <a:tc>
                  <a:txBody>
                    <a:bodyPr/>
                    <a:lstStyle/>
                    <a:p>
                      <a:pPr algn="l" fontAlgn="b"/>
                      <a:r>
                        <a:rPr lang="en-US" sz="400" b="0" i="0" u="none" strike="noStrike">
                          <a:latin typeface="Verdana"/>
                        </a:rPr>
                        <a:t> </a:t>
                      </a:r>
                    </a:p>
                  </a:txBody>
                  <a:tcPr marL="4618" marR="4618" marT="4618" marB="0" anchor="b">
                    <a:lnL w="6350" cap="flat" cmpd="sng" algn="ctr">
                      <a:solidFill>
                        <a:srgbClr val="000000"/>
                      </a:solidFill>
                      <a:prstDash val="solid"/>
                      <a:round/>
                      <a:headEnd type="none" w="med" len="med"/>
                      <a:tailEnd type="none" w="med" len="med"/>
                    </a:lnL>
                    <a:lnR>
                      <a:noFill/>
                    </a:lnR>
                    <a:lnT>
                      <a:noFill/>
                    </a:lnT>
                    <a:lnB>
                      <a:noFill/>
                    </a:lnB>
                    <a:solidFill>
                      <a:srgbClr val="3366FF"/>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r>
                        <a:rPr lang="en-US" sz="400" b="0" i="0" u="none" strike="noStrike">
                          <a:latin typeface="Verdana"/>
                        </a:rPr>
                        <a:t> </a:t>
                      </a:r>
                    </a:p>
                  </a:txBody>
                  <a:tcPr marL="4618" marR="4618" marT="461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400" b="0" i="0" u="none" strike="noStrike">
                        <a:latin typeface="Verdana"/>
                      </a:endParaRPr>
                    </a:p>
                  </a:txBody>
                  <a:tcPr marL="4618" marR="4618" marT="461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r>
                        <a:rPr lang="en-US" sz="400" b="0" i="0" u="none" strike="noStrike">
                          <a:latin typeface="Verdana"/>
                        </a:rPr>
                        <a:t> </a:t>
                      </a:r>
                    </a:p>
                  </a:txBody>
                  <a:tcPr marL="4618" marR="4618" marT="4618" marB="0" anchor="b">
                    <a:lnL>
                      <a:noFill/>
                    </a:lnL>
                    <a:lnR w="6350" cap="flat" cmpd="sng" algn="ctr">
                      <a:solidFill>
                        <a:srgbClr val="000000"/>
                      </a:solidFill>
                      <a:prstDash val="solid"/>
                      <a:round/>
                      <a:headEnd type="none" w="med" len="med"/>
                      <a:tailEnd type="none" w="med" len="med"/>
                    </a:lnR>
                    <a:lnT>
                      <a:noFill/>
                    </a:lnT>
                    <a:lnB>
                      <a:noFill/>
                    </a:lnB>
                    <a:solidFill>
                      <a:srgbClr val="3366FF"/>
                    </a:solidFill>
                  </a:tcPr>
                </a:tc>
                <a:tc>
                  <a:txBody>
                    <a:bodyPr/>
                    <a:lstStyle/>
                    <a:p>
                      <a:pPr algn="l" fontAlgn="b"/>
                      <a:endParaRPr lang="en-US" sz="400" b="0" i="0" u="none" strike="noStrike">
                        <a:latin typeface="Verdana"/>
                      </a:endParaRPr>
                    </a:p>
                  </a:txBody>
                  <a:tcPr marL="4618" marR="4618" marT="461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400" b="0" i="0" u="none" strike="noStrike">
                          <a:latin typeface="Verdana"/>
                        </a:rPr>
                        <a:t> </a:t>
                      </a:r>
                    </a:p>
                  </a:txBody>
                  <a:tcPr marL="4618" marR="4618" marT="4618" marB="0" anchor="b">
                    <a:lnL>
                      <a:noFill/>
                    </a:lnL>
                    <a:lnR>
                      <a:noFill/>
                    </a:lnR>
                    <a:lnT>
                      <a:noFill/>
                    </a:lnT>
                    <a:lnB>
                      <a:noFill/>
                    </a:lnB>
                    <a:solidFill>
                      <a:srgbClr val="3366FF"/>
                    </a:solidFill>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a:latin typeface="Verdana"/>
                      </a:endParaRPr>
                    </a:p>
                  </a:txBody>
                  <a:tcPr marL="4618" marR="4618" marT="4618" marB="0" anchor="b">
                    <a:lnL>
                      <a:noFill/>
                    </a:lnL>
                    <a:lnR>
                      <a:noFill/>
                    </a:lnR>
                    <a:lnT>
                      <a:noFill/>
                    </a:lnT>
                    <a:lnB>
                      <a:noFill/>
                    </a:lnB>
                  </a:tcPr>
                </a:tc>
                <a:tc>
                  <a:txBody>
                    <a:bodyPr/>
                    <a:lstStyle/>
                    <a:p>
                      <a:pPr algn="l" fontAlgn="b"/>
                      <a:endParaRPr lang="en-US" sz="400" b="0" i="0" u="none" strike="noStrike" dirty="0">
                        <a:latin typeface="Verdana"/>
                      </a:endParaRPr>
                    </a:p>
                  </a:txBody>
                  <a:tcPr marL="4618" marR="4618" marT="4618" marB="0" anchor="b">
                    <a:lnL>
                      <a:noFill/>
                    </a:lnL>
                    <a:lnR>
                      <a:noFill/>
                    </a:lnR>
                    <a:lnT>
                      <a:noFill/>
                    </a:lnT>
                    <a:lnB>
                      <a:noFill/>
                    </a:lnB>
                  </a:tcPr>
                </a:tc>
              </a:tr>
            </a:tbl>
          </a:graphicData>
        </a:graphic>
      </p:graphicFrame>
      <p:sp>
        <p:nvSpPr>
          <p:cNvPr id="9" name="TextBox 8"/>
          <p:cNvSpPr txBox="1"/>
          <p:nvPr/>
        </p:nvSpPr>
        <p:spPr>
          <a:xfrm>
            <a:off x="179041" y="1417638"/>
            <a:ext cx="8507759" cy="1246495"/>
          </a:xfrm>
          <a:prstGeom prst="rect">
            <a:avLst/>
          </a:prstGeom>
          <a:noFill/>
        </p:spPr>
        <p:txBody>
          <a:bodyPr wrap="square" rtlCol="0">
            <a:spAutoFit/>
          </a:bodyPr>
          <a:lstStyle/>
          <a:p>
            <a:pPr>
              <a:buFont typeface="Arial"/>
              <a:buChar char="•"/>
            </a:pPr>
            <a:r>
              <a:rPr lang="en-US" sz="2500" dirty="0" smtClean="0"/>
              <a:t> FRODA used to track the burial distance of each amide proton during simulations.</a:t>
            </a:r>
          </a:p>
          <a:p>
            <a:pPr>
              <a:buFont typeface="Arial"/>
              <a:buChar char="•"/>
            </a:pPr>
            <a:r>
              <a:rPr lang="en-US" sz="2500" dirty="0" smtClean="0"/>
              <a:t> Combined mobility data with rigidity analysis.</a:t>
            </a:r>
          </a:p>
        </p:txBody>
      </p:sp>
      <p:sp>
        <p:nvSpPr>
          <p:cNvPr id="10" name="TextBox 9"/>
          <p:cNvSpPr txBox="1"/>
          <p:nvPr/>
        </p:nvSpPr>
        <p:spPr>
          <a:xfrm>
            <a:off x="-853922" y="4615423"/>
            <a:ext cx="3133706" cy="369332"/>
          </a:xfrm>
          <a:prstGeom prst="rect">
            <a:avLst/>
          </a:prstGeom>
          <a:noFill/>
        </p:spPr>
        <p:txBody>
          <a:bodyPr wrap="square" rtlCol="0">
            <a:spAutoFit/>
          </a:bodyPr>
          <a:lstStyle/>
          <a:p>
            <a:pPr algn="ctr"/>
            <a:r>
              <a:rPr lang="en-US" dirty="0" smtClean="0"/>
              <a:t>No drug</a:t>
            </a:r>
            <a:endParaRPr lang="en-US" dirty="0"/>
          </a:p>
        </p:txBody>
      </p:sp>
      <p:sp>
        <p:nvSpPr>
          <p:cNvPr id="11" name="TextBox 10"/>
          <p:cNvSpPr txBox="1"/>
          <p:nvPr/>
        </p:nvSpPr>
        <p:spPr>
          <a:xfrm>
            <a:off x="-771092" y="3189125"/>
            <a:ext cx="3133706" cy="369332"/>
          </a:xfrm>
          <a:prstGeom prst="rect">
            <a:avLst/>
          </a:prstGeom>
          <a:noFill/>
        </p:spPr>
        <p:txBody>
          <a:bodyPr wrap="square" rtlCol="0">
            <a:spAutoFit/>
          </a:bodyPr>
          <a:lstStyle/>
          <a:p>
            <a:pPr algn="ctr"/>
            <a:r>
              <a:rPr lang="en-US" dirty="0" smtClean="0"/>
              <a:t>With a drug</a:t>
            </a:r>
            <a:endParaRPr lang="en-US" dirty="0"/>
          </a:p>
        </p:txBody>
      </p:sp>
      <p:graphicFrame>
        <p:nvGraphicFramePr>
          <p:cNvPr id="12" name="Table 11"/>
          <p:cNvGraphicFramePr>
            <a:graphicFrameLocks noGrp="1"/>
          </p:cNvGraphicFramePr>
          <p:nvPr/>
        </p:nvGraphicFramePr>
        <p:xfrm>
          <a:off x="4233129" y="3153481"/>
          <a:ext cx="101600" cy="404976"/>
        </p:xfrm>
        <a:graphic>
          <a:graphicData uri="http://schemas.openxmlformats.org/drawingml/2006/table">
            <a:tbl>
              <a:tblPr/>
              <a:tblGrid>
                <a:gridCol w="101600"/>
              </a:tblGrid>
              <a:tr h="202488">
                <a:tc>
                  <a:txBody>
                    <a:bodyPr/>
                    <a:lstStyle/>
                    <a:p>
                      <a:pPr algn="l" fontAlgn="b"/>
                      <a:r>
                        <a:rPr lang="en-US" sz="1000" b="0" i="0" u="none" strike="noStrike">
                          <a:latin typeface="Verdana"/>
                        </a:rPr>
                        <a:t> </a:t>
                      </a:r>
                    </a:p>
                  </a:txBody>
                  <a:tcPr marL="12700" marR="12700" marT="12700" marB="0" anchor="b">
                    <a:lnL>
                      <a:noFill/>
                    </a:lnL>
                    <a:lnR>
                      <a:noFill/>
                    </a:lnR>
                    <a:lnT>
                      <a:noFill/>
                    </a:lnT>
                    <a:lnB>
                      <a:noFill/>
                    </a:lnB>
                    <a:solidFill>
                      <a:srgbClr val="3366FF"/>
                    </a:solidFill>
                  </a:tcPr>
                </a:tc>
              </a:tr>
              <a:tr h="202488">
                <a:tc>
                  <a:txBody>
                    <a:bodyPr/>
                    <a:lstStyle/>
                    <a:p>
                      <a:pPr algn="l" fontAlgn="b"/>
                      <a:r>
                        <a:rPr lang="en-US" sz="1000" b="0" i="0" u="none" strike="noStrike" dirty="0">
                          <a:latin typeface="Verdana"/>
                        </a:rPr>
                        <a:t> </a:t>
                      </a:r>
                    </a:p>
                  </a:txBody>
                  <a:tcPr marL="12700" marR="12700" marT="12700" marB="0" anchor="b">
                    <a:lnL>
                      <a:noFill/>
                    </a:lnL>
                    <a:lnR>
                      <a:noFill/>
                    </a:lnR>
                    <a:lnT>
                      <a:noFill/>
                    </a:lnT>
                    <a:lnB>
                      <a:noFill/>
                    </a:lnB>
                    <a:solidFill>
                      <a:srgbClr val="FF99CC"/>
                    </a:solidFill>
                  </a:tcPr>
                </a:tc>
              </a:tr>
            </a:tbl>
          </a:graphicData>
        </a:graphic>
      </p:graphicFrame>
      <p:sp>
        <p:nvSpPr>
          <p:cNvPr id="14" name="TextBox 13"/>
          <p:cNvSpPr txBox="1"/>
          <p:nvPr/>
        </p:nvSpPr>
        <p:spPr>
          <a:xfrm>
            <a:off x="2974951" y="3032056"/>
            <a:ext cx="3133706" cy="369332"/>
          </a:xfrm>
          <a:prstGeom prst="rect">
            <a:avLst/>
          </a:prstGeom>
          <a:noFill/>
        </p:spPr>
        <p:txBody>
          <a:bodyPr wrap="square" rtlCol="0">
            <a:spAutoFit/>
          </a:bodyPr>
          <a:lstStyle/>
          <a:p>
            <a:pPr algn="ctr"/>
            <a:r>
              <a:rPr lang="en-US" dirty="0" smtClean="0"/>
              <a:t>HDX</a:t>
            </a:r>
            <a:endParaRPr lang="en-US" dirty="0"/>
          </a:p>
        </p:txBody>
      </p:sp>
      <p:sp>
        <p:nvSpPr>
          <p:cNvPr id="15" name="TextBox 14"/>
          <p:cNvSpPr txBox="1"/>
          <p:nvPr/>
        </p:nvSpPr>
        <p:spPr>
          <a:xfrm>
            <a:off x="3472469" y="3258140"/>
            <a:ext cx="3133706" cy="369332"/>
          </a:xfrm>
          <a:prstGeom prst="rect">
            <a:avLst/>
          </a:prstGeom>
          <a:noFill/>
        </p:spPr>
        <p:txBody>
          <a:bodyPr wrap="square" rtlCol="0">
            <a:spAutoFit/>
          </a:bodyPr>
          <a:lstStyle/>
          <a:p>
            <a:pPr algn="ctr"/>
            <a:r>
              <a:rPr lang="en-US" dirty="0" smtClean="0"/>
              <a:t>FIRST + FRODA</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229600" cy="864096"/>
          </a:xfrm>
        </p:spPr>
        <p:txBody>
          <a:bodyPr/>
          <a:lstStyle/>
          <a:p>
            <a:r>
              <a:rPr lang="en-GB" dirty="0" smtClean="0"/>
              <a:t>Many cores, one winner (?)</a:t>
            </a:r>
            <a:endParaRPr lang="en-US" dirty="0"/>
          </a:p>
        </p:txBody>
      </p:sp>
      <p:sp>
        <p:nvSpPr>
          <p:cNvPr id="3" name="Content Placeholder 2"/>
          <p:cNvSpPr>
            <a:spLocks noGrp="1"/>
          </p:cNvSpPr>
          <p:nvPr>
            <p:ph idx="1"/>
          </p:nvPr>
        </p:nvSpPr>
        <p:spPr>
          <a:xfrm>
            <a:off x="0" y="908720"/>
            <a:ext cx="5112568" cy="4525963"/>
          </a:xfrm>
        </p:spPr>
        <p:txBody>
          <a:bodyPr/>
          <a:lstStyle/>
          <a:p>
            <a:r>
              <a:rPr lang="en-GB" dirty="0" smtClean="0"/>
              <a:t>Specificity </a:t>
            </a:r>
            <a:r>
              <a:rPr lang="en-GB" dirty="0" smtClean="0">
                <a:sym typeface="Symbol"/>
              </a:rPr>
              <a:t>, ratio of correct theory prediction</a:t>
            </a:r>
          </a:p>
          <a:p>
            <a:r>
              <a:rPr lang="en-GB" dirty="0" smtClean="0"/>
              <a:t>Sensitivity </a:t>
            </a:r>
            <a:r>
              <a:rPr lang="en-GB" dirty="0" smtClean="0">
                <a:sym typeface="Symbol"/>
              </a:rPr>
              <a:t>, percentage </a:t>
            </a:r>
            <a:r>
              <a:rPr lang="en-GB" sz="1600" dirty="0" smtClean="0">
                <a:sym typeface="Symbol"/>
              </a:rPr>
              <a:t>(/100) </a:t>
            </a:r>
            <a:r>
              <a:rPr lang="en-GB" sz="2800" dirty="0" smtClean="0">
                <a:sym typeface="Symbol"/>
              </a:rPr>
              <a:t>of</a:t>
            </a:r>
            <a:r>
              <a:rPr lang="en-GB" sz="3600" dirty="0" smtClean="0">
                <a:sym typeface="Symbol"/>
              </a:rPr>
              <a:t> </a:t>
            </a:r>
            <a:r>
              <a:rPr lang="en-GB" dirty="0" smtClean="0">
                <a:sym typeface="Symbol"/>
              </a:rPr>
              <a:t>agreement </a:t>
            </a:r>
            <a:r>
              <a:rPr lang="en-GB" sz="2400" dirty="0" smtClean="0">
                <a:sym typeface="Symbol"/>
              </a:rPr>
              <a:t>with </a:t>
            </a:r>
            <a:r>
              <a:rPr lang="en-GB" dirty="0" smtClean="0">
                <a:sym typeface="Symbol"/>
              </a:rPr>
              <a:t>exp.</a:t>
            </a:r>
          </a:p>
          <a:p>
            <a:r>
              <a:rPr lang="en-GB" dirty="0" smtClean="0">
                <a:sym typeface="Symbol"/>
              </a:rPr>
              <a:t>Enhancement , how much better than random</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07504" y="4365104"/>
            <a:ext cx="4536504" cy="1259131"/>
          </a:xfrm>
          <a:prstGeom prst="rect">
            <a:avLst/>
          </a:prstGeom>
          <a:noFill/>
          <a:ln w="9525">
            <a:noFill/>
            <a:round/>
            <a:headEnd/>
            <a:tailEnd/>
          </a:ln>
        </p:spPr>
      </p:pic>
      <p:pic>
        <p:nvPicPr>
          <p:cNvPr id="96258" name="Picture 2"/>
          <p:cNvPicPr>
            <a:picLocks noChangeAspect="1" noChangeArrowheads="1"/>
          </p:cNvPicPr>
          <p:nvPr/>
        </p:nvPicPr>
        <p:blipFill>
          <a:blip r:embed="rId3" cstate="print"/>
          <a:srcRect/>
          <a:stretch>
            <a:fillRect/>
          </a:stretch>
        </p:blipFill>
        <p:spPr bwMode="auto">
          <a:xfrm>
            <a:off x="5000625" y="1052736"/>
            <a:ext cx="4143375" cy="4143375"/>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24744"/>
            <a:ext cx="8229600" cy="4525963"/>
          </a:xfrm>
        </p:spPr>
        <p:txBody>
          <a:bodyPr/>
          <a:lstStyle/>
          <a:p>
            <a:r>
              <a:rPr lang="en-US" dirty="0" smtClean="0"/>
              <a:t>rapid prototyping tool for flexibility and motion prediction</a:t>
            </a:r>
          </a:p>
          <a:p>
            <a:r>
              <a:rPr lang="en-US" dirty="0" smtClean="0">
                <a:solidFill>
                  <a:srgbClr val="3366FF"/>
                </a:solidFill>
              </a:rPr>
              <a:t>can handle many hundreds of residues</a:t>
            </a:r>
          </a:p>
          <a:p>
            <a:r>
              <a:rPr lang="en-US" dirty="0" smtClean="0"/>
              <a:t>agrees reasonably well with MD </a:t>
            </a:r>
            <a:r>
              <a:rPr lang="en-US" b="1" dirty="0" smtClean="0"/>
              <a:t>and</a:t>
            </a:r>
            <a:r>
              <a:rPr lang="en-US" dirty="0" smtClean="0"/>
              <a:t> is great if used in partnership</a:t>
            </a:r>
          </a:p>
          <a:p>
            <a:r>
              <a:rPr lang="en-US" dirty="0" smtClean="0">
                <a:solidFill>
                  <a:srgbClr val="DBAC4B"/>
                </a:solidFill>
              </a:rPr>
              <a:t>but does </a:t>
            </a:r>
            <a:r>
              <a:rPr lang="en-US" b="1" dirty="0" smtClean="0">
                <a:solidFill>
                  <a:srgbClr val="DBAC4B"/>
                </a:solidFill>
              </a:rPr>
              <a:t>not</a:t>
            </a:r>
            <a:r>
              <a:rPr lang="en-US" dirty="0" smtClean="0">
                <a:solidFill>
                  <a:srgbClr val="DBAC4B"/>
                </a:solidFill>
              </a:rPr>
              <a:t> give “physical” trajectories and/or temperatures</a:t>
            </a:r>
          </a:p>
        </p:txBody>
      </p:sp>
      <p:sp>
        <p:nvSpPr>
          <p:cNvPr id="4" name="Title 1"/>
          <p:cNvSpPr txBox="1">
            <a:spLocks/>
          </p:cNvSpPr>
          <p:nvPr/>
        </p:nvSpPr>
        <p:spPr bwMode="auto">
          <a:xfrm>
            <a:off x="251520" y="274638"/>
            <a:ext cx="8435280" cy="850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1" fontAlgn="base" hangingPunct="1">
              <a:spcBef>
                <a:spcPct val="0"/>
              </a:spcBef>
              <a:spcAft>
                <a:spcPct val="0"/>
              </a:spcAft>
              <a:defRPr sz="4400" b="1">
                <a:solidFill>
                  <a:srgbClr val="09366D"/>
                </a:solidFill>
                <a:effectLst>
                  <a:outerShdw blurRad="38100" dist="38100" dir="2700000" algn="tl">
                    <a:srgbClr val="C0C0C0"/>
                  </a:outerShdw>
                </a:effectLst>
                <a:latin typeface="+mj-lt"/>
                <a:ea typeface="ＭＳ Ｐゴシック" charset="0"/>
                <a:cs typeface="+mj-cs"/>
              </a:defRPr>
            </a:lvl1pPr>
            <a:lvl2pPr algn="ctr" rtl="0" eaLnBrk="1" fontAlgn="base" hangingPunct="1">
              <a:spcBef>
                <a:spcPct val="0"/>
              </a:spcBef>
              <a:spcAft>
                <a:spcPct val="0"/>
              </a:spcAft>
              <a:defRPr sz="4400" b="1">
                <a:solidFill>
                  <a:srgbClr val="09366D"/>
                </a:solidFill>
                <a:effectLst>
                  <a:outerShdw blurRad="38100" dist="38100" dir="2700000" algn="tl">
                    <a:srgbClr val="C0C0C0"/>
                  </a:outerShdw>
                </a:effectLst>
                <a:latin typeface="Arial" charset="0"/>
                <a:ea typeface="ＭＳ Ｐゴシック" charset="0"/>
              </a:defRPr>
            </a:lvl2pPr>
            <a:lvl3pPr algn="ctr" rtl="0" eaLnBrk="1" fontAlgn="base" hangingPunct="1">
              <a:spcBef>
                <a:spcPct val="0"/>
              </a:spcBef>
              <a:spcAft>
                <a:spcPct val="0"/>
              </a:spcAft>
              <a:defRPr sz="4400" b="1">
                <a:solidFill>
                  <a:srgbClr val="09366D"/>
                </a:solidFill>
                <a:effectLst>
                  <a:outerShdw blurRad="38100" dist="38100" dir="2700000" algn="tl">
                    <a:srgbClr val="C0C0C0"/>
                  </a:outerShdw>
                </a:effectLst>
                <a:latin typeface="Arial" charset="0"/>
                <a:ea typeface="ＭＳ Ｐゴシック" charset="0"/>
              </a:defRPr>
            </a:lvl3pPr>
            <a:lvl4pPr algn="ctr" rtl="0" eaLnBrk="1" fontAlgn="base" hangingPunct="1">
              <a:spcBef>
                <a:spcPct val="0"/>
              </a:spcBef>
              <a:spcAft>
                <a:spcPct val="0"/>
              </a:spcAft>
              <a:defRPr sz="4400" b="1">
                <a:solidFill>
                  <a:srgbClr val="09366D"/>
                </a:solidFill>
                <a:effectLst>
                  <a:outerShdw blurRad="38100" dist="38100" dir="2700000" algn="tl">
                    <a:srgbClr val="C0C0C0"/>
                  </a:outerShdw>
                </a:effectLst>
                <a:latin typeface="Arial" charset="0"/>
                <a:ea typeface="ＭＳ Ｐゴシック" charset="0"/>
              </a:defRPr>
            </a:lvl4pPr>
            <a:lvl5pPr algn="ctr" rtl="0" eaLnBrk="1" fontAlgn="base" hangingPunct="1">
              <a:spcBef>
                <a:spcPct val="0"/>
              </a:spcBef>
              <a:spcAft>
                <a:spcPct val="0"/>
              </a:spcAft>
              <a:defRPr sz="4400" b="1">
                <a:solidFill>
                  <a:srgbClr val="09366D"/>
                </a:solidFill>
                <a:effectLst>
                  <a:outerShdw blurRad="38100" dist="38100" dir="2700000" algn="tl">
                    <a:srgbClr val="C0C0C0"/>
                  </a:outerShdw>
                </a:effectLst>
                <a:latin typeface="Arial" charset="0"/>
                <a:ea typeface="ＭＳ Ｐゴシック" charset="0"/>
              </a:defRPr>
            </a:lvl5pPr>
            <a:lvl6pPr marL="457200" algn="ctr" rtl="0" eaLnBrk="1" fontAlgn="base" hangingPunct="1">
              <a:spcBef>
                <a:spcPct val="0"/>
              </a:spcBef>
              <a:spcAft>
                <a:spcPct val="0"/>
              </a:spcAft>
              <a:defRPr sz="4400" b="1">
                <a:solidFill>
                  <a:srgbClr val="09366D"/>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4400" b="1">
                <a:solidFill>
                  <a:srgbClr val="09366D"/>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4400" b="1">
                <a:solidFill>
                  <a:srgbClr val="09366D"/>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4400" b="1">
                <a:solidFill>
                  <a:srgbClr val="09366D"/>
                </a:solidFill>
                <a:effectLst>
                  <a:outerShdw blurRad="38100" dist="38100" dir="2700000" algn="tl">
                    <a:srgbClr val="C0C0C0"/>
                  </a:outerShdw>
                </a:effectLst>
                <a:latin typeface="Arial" charset="0"/>
              </a:defRPr>
            </a:lvl9p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Conclusions</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179512" y="5013176"/>
            <a:ext cx="8784976" cy="830997"/>
          </a:xfrm>
          <a:prstGeom prst="rect">
            <a:avLst/>
          </a:prstGeom>
        </p:spPr>
        <p:txBody>
          <a:bodyPr wrap="square">
            <a:spAutoFit/>
          </a:bodyPr>
          <a:lstStyle/>
          <a:p>
            <a:r>
              <a:rPr lang="en-US" sz="1600" dirty="0" smtClean="0"/>
              <a:t>Jimenez-Roldan </a:t>
            </a:r>
            <a:r>
              <a:rPr lang="en-US" sz="1600" i="1" dirty="0" smtClean="0"/>
              <a:t>et al</a:t>
            </a:r>
            <a:r>
              <a:rPr lang="en-US" sz="1600" dirty="0" smtClean="0"/>
              <a:t>., submitted to Biophysical Journal, (2013)</a:t>
            </a:r>
          </a:p>
          <a:p>
            <a:r>
              <a:rPr lang="en-US" sz="1600" dirty="0" smtClean="0"/>
              <a:t>Heal </a:t>
            </a:r>
            <a:r>
              <a:rPr lang="en-US" sz="1600" i="1" dirty="0" smtClean="0"/>
              <a:t>et al., Bioinformatics </a:t>
            </a:r>
            <a:r>
              <a:rPr lang="en-US" sz="1600" b="1" dirty="0" smtClean="0"/>
              <a:t>28</a:t>
            </a:r>
            <a:r>
              <a:rPr lang="en-US" sz="1600" dirty="0" smtClean="0"/>
              <a:t> (3), 350-357 (2012)</a:t>
            </a:r>
          </a:p>
          <a:p>
            <a:r>
              <a:rPr lang="en-GB" sz="1600" dirty="0" smtClean="0"/>
              <a:t>Heal, </a:t>
            </a:r>
            <a:r>
              <a:rPr lang="en-GB" sz="1600" i="1" dirty="0" smtClean="0"/>
              <a:t>et al</a:t>
            </a:r>
            <a:r>
              <a:rPr lang="en-GB" sz="1600" dirty="0" smtClean="0"/>
              <a:t>., </a:t>
            </a:r>
            <a:r>
              <a:rPr lang="en-GB" sz="1600" dirty="0" err="1" smtClean="0"/>
              <a:t>Biophys</a:t>
            </a:r>
            <a:r>
              <a:rPr lang="en-GB" sz="1600" dirty="0" smtClean="0"/>
              <a:t> J. </a:t>
            </a:r>
            <a:r>
              <a:rPr lang="en-GB" sz="1600" b="1" dirty="0" smtClean="0"/>
              <a:t>108</a:t>
            </a:r>
            <a:r>
              <a:rPr lang="en-GB" sz="1600" dirty="0" smtClean="0"/>
              <a:t>, 1739-1746 (2015)</a:t>
            </a:r>
            <a:endParaRPr lang="en-US" sz="1600" dirty="0"/>
          </a:p>
        </p:txBody>
      </p:sp>
      <p:pic>
        <p:nvPicPr>
          <p:cNvPr id="6" name="Picture 5" descr="EmilioJimenez2012.jpg"/>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8328738" y="3717032"/>
            <a:ext cx="815262" cy="1080120"/>
          </a:xfrm>
          <a:prstGeom prst="rect">
            <a:avLst/>
          </a:prstGeom>
        </p:spPr>
      </p:pic>
      <p:pic>
        <p:nvPicPr>
          <p:cNvPr id="7" name="Picture 6" descr="IMG_0003.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24328" y="116632"/>
            <a:ext cx="749829" cy="1124744"/>
          </a:xfrm>
          <a:prstGeom prst="rect">
            <a:avLst/>
          </a:prstGeom>
        </p:spPr>
      </p:pic>
      <p:pic>
        <p:nvPicPr>
          <p:cNvPr id="8" name="Picture 7" descr="imgres.jpe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09937" y="116632"/>
            <a:ext cx="826704" cy="1123619"/>
          </a:xfrm>
          <a:prstGeom prst="rect">
            <a:avLst/>
          </a:prstGeom>
        </p:spPr>
      </p:pic>
      <p:pic>
        <p:nvPicPr>
          <p:cNvPr id="9" name="Picture 8" descr="moitrayee_small.jpg"/>
          <p:cNvPicPr>
            <a:picLocks noChangeAspect="1"/>
          </p:cNvPicPr>
          <p:nvPr/>
        </p:nvPicPr>
        <p:blipFill rotWithShape="1">
          <a:blip r:embed="rId5" cstate="screen">
            <a:extLst>
              <a:ext uri="{28A0092B-C50C-407E-A947-70E740481C1C}">
                <a14:useLocalDpi xmlns:a14="http://schemas.microsoft.com/office/drawing/2010/main" xmlns=""/>
              </a:ext>
            </a:extLst>
          </a:blip>
          <a:srcRect/>
          <a:stretch/>
        </p:blipFill>
        <p:spPr>
          <a:xfrm>
            <a:off x="8311426" y="4797152"/>
            <a:ext cx="832574" cy="1101560"/>
          </a:xfrm>
          <a:prstGeom prst="rect">
            <a:avLst/>
          </a:prstGeom>
        </p:spPr>
      </p:pic>
      <p:pic>
        <p:nvPicPr>
          <p:cNvPr id="10" name="Picture 9" descr="IMAG0199.jpg"/>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8305676" y="2564904"/>
            <a:ext cx="838324" cy="1117765"/>
          </a:xfrm>
          <a:prstGeom prst="rect">
            <a:avLst/>
          </a:prstGeom>
        </p:spPr>
      </p:pic>
      <p:pic>
        <p:nvPicPr>
          <p:cNvPr id="97282" name="Picture 2" descr="Jack"/>
          <p:cNvPicPr>
            <a:picLocks noChangeAspect="1" noChangeArrowheads="1"/>
          </p:cNvPicPr>
          <p:nvPr/>
        </p:nvPicPr>
        <p:blipFill>
          <a:blip r:embed="rId7" cstate="print"/>
          <a:srcRect/>
          <a:stretch>
            <a:fillRect/>
          </a:stretch>
        </p:blipFill>
        <p:spPr bwMode="auto">
          <a:xfrm>
            <a:off x="8201025" y="1268760"/>
            <a:ext cx="942975" cy="1257301"/>
          </a:xfrm>
          <a:prstGeom prst="rect">
            <a:avLst/>
          </a:prstGeom>
          <a:noFill/>
        </p:spPr>
      </p:pic>
      <p:pic>
        <p:nvPicPr>
          <p:cNvPr id="97284" name="Picture 4" descr="blindauer.jpg"/>
          <p:cNvPicPr>
            <a:picLocks noChangeAspect="1" noChangeArrowheads="1"/>
          </p:cNvPicPr>
          <p:nvPr/>
        </p:nvPicPr>
        <p:blipFill>
          <a:blip r:embed="rId8" cstate="print"/>
          <a:srcRect/>
          <a:stretch>
            <a:fillRect/>
          </a:stretch>
        </p:blipFill>
        <p:spPr bwMode="auto">
          <a:xfrm>
            <a:off x="7308304" y="4725144"/>
            <a:ext cx="983940" cy="1180728"/>
          </a:xfrm>
          <a:prstGeom prst="rect">
            <a:avLst/>
          </a:prstGeom>
          <a:noFill/>
        </p:spPr>
      </p:pic>
    </p:spTree>
    <p:extLst>
      <p:ext uri="{BB962C8B-B14F-4D97-AF65-F5344CB8AC3E}">
        <p14:creationId xmlns:p14="http://schemas.microsoft.com/office/powerpoint/2010/main" xmlns="" val="2593706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07504" y="0"/>
            <a:ext cx="8928992" cy="1066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ＭＳ Ｐゴシック" charset="0"/>
                <a:cs typeface="+mj-cs"/>
              </a:rPr>
              <a:t>Protein folding problem/puzzle</a:t>
            </a:r>
            <a:endParaRPr kumimoji="0" lang="en-US" sz="4400" b="1" i="0" u="none" strike="noStrike" kern="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endParaRPr>
          </a:p>
        </p:txBody>
      </p:sp>
      <p:sp>
        <p:nvSpPr>
          <p:cNvPr id="14" name="Content Placeholder 2"/>
          <p:cNvSpPr>
            <a:spLocks noGrp="1"/>
          </p:cNvSpPr>
          <p:nvPr>
            <p:ph idx="1"/>
          </p:nvPr>
        </p:nvSpPr>
        <p:spPr>
          <a:xfrm>
            <a:off x="251520" y="1268760"/>
            <a:ext cx="8229600" cy="4248472"/>
          </a:xfrm>
        </p:spPr>
        <p:txBody>
          <a:bodyPr/>
          <a:lstStyle/>
          <a:p>
            <a:r>
              <a:rPr lang="en-GB" sz="2800" dirty="0" smtClean="0"/>
              <a:t>How to go from primary structure to tertiary/quaternary 3D fold?</a:t>
            </a:r>
          </a:p>
          <a:p>
            <a:r>
              <a:rPr lang="en-GB" sz="2800" dirty="0" smtClean="0"/>
              <a:t>How can it happen so fast?</a:t>
            </a:r>
          </a:p>
          <a:p>
            <a:pPr>
              <a:buNone/>
            </a:pPr>
            <a:r>
              <a:rPr lang="en-GB" sz="2800" dirty="0" smtClean="0"/>
              <a:t>	</a:t>
            </a:r>
            <a:r>
              <a:rPr lang="en-GB" sz="2800" dirty="0" err="1" smtClean="0"/>
              <a:t>Levinthal</a:t>
            </a:r>
            <a:r>
              <a:rPr lang="en-GB" sz="2800" dirty="0" smtClean="0"/>
              <a:t> 1968: </a:t>
            </a:r>
            <a:r>
              <a:rPr lang="en-GB" sz="2400" dirty="0" smtClean="0"/>
              <a:t> </a:t>
            </a:r>
            <a:r>
              <a:rPr lang="en-GB" sz="2000" dirty="0" smtClean="0"/>
              <a:t>despite huge number of conformations accessible, protein can fold to its one precisely defined native structure in microseconds (for some proteins). How does the protein “know” what conformations not to search</a:t>
            </a:r>
            <a:r>
              <a:rPr lang="en-GB" sz="2400" dirty="0" smtClean="0"/>
              <a:t>?</a:t>
            </a:r>
          </a:p>
          <a:p>
            <a:r>
              <a:rPr lang="en-GB" sz="2800" dirty="0" smtClean="0"/>
              <a:t>Can we write computer code to predict the structure from the sequence? </a:t>
            </a:r>
            <a:r>
              <a:rPr lang="en-GB" sz="2000" dirty="0" smtClean="0"/>
              <a:t>Small ones ...</a:t>
            </a:r>
            <a:endParaRPr lang="en-GB" sz="2800" dirty="0" smtClean="0"/>
          </a:p>
        </p:txBody>
      </p:sp>
      <p:sp>
        <p:nvSpPr>
          <p:cNvPr id="95234" name="AutoShape 2" descr="Fig. 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5236" name="AutoShape 4" descr="Fig. 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5238" name="AutoShape 6" descr="http://0-www.sciencemag.org.pugwash.lib.warwick.ac.uk/content/338/6110/1042/F1.larg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 name="Picture 15" descr="F1.large.jpg"/>
          <p:cNvPicPr>
            <a:picLocks noChangeAspect="1"/>
          </p:cNvPicPr>
          <p:nvPr/>
        </p:nvPicPr>
        <p:blipFill>
          <a:blip r:embed="rId2" cstate="print"/>
          <a:stretch>
            <a:fillRect/>
          </a:stretch>
        </p:blipFill>
        <p:spPr>
          <a:xfrm>
            <a:off x="7380312" y="908720"/>
            <a:ext cx="1652680" cy="1878712"/>
          </a:xfrm>
          <a:prstGeom prst="rect">
            <a:avLst/>
          </a:prstGeom>
        </p:spPr>
      </p:pic>
      <p:sp>
        <p:nvSpPr>
          <p:cNvPr id="17" name="TextBox 16"/>
          <p:cNvSpPr txBox="1"/>
          <p:nvPr/>
        </p:nvSpPr>
        <p:spPr>
          <a:xfrm>
            <a:off x="7380312" y="908720"/>
            <a:ext cx="1656184" cy="369332"/>
          </a:xfrm>
          <a:prstGeom prst="rect">
            <a:avLst/>
          </a:prstGeom>
          <a:noFill/>
        </p:spPr>
        <p:txBody>
          <a:bodyPr wrap="square" rtlCol="0">
            <a:spAutoFit/>
          </a:bodyPr>
          <a:lstStyle/>
          <a:p>
            <a:r>
              <a:rPr lang="en-GB" dirty="0" smtClean="0">
                <a:solidFill>
                  <a:schemeClr val="bg1"/>
                </a:solidFill>
              </a:rPr>
              <a:t>Kendrew 1958</a:t>
            </a:r>
            <a:endParaRPr lang="en-US" dirty="0">
              <a:solidFill>
                <a:schemeClr val="bg1"/>
              </a:solidFill>
            </a:endParaRPr>
          </a:p>
        </p:txBody>
      </p:sp>
      <p:pic>
        <p:nvPicPr>
          <p:cNvPr id="18" name="Picture 17" descr="F3.medium.gif"/>
          <p:cNvPicPr>
            <a:picLocks noChangeAspect="1"/>
          </p:cNvPicPr>
          <p:nvPr/>
        </p:nvPicPr>
        <p:blipFill>
          <a:blip r:embed="rId3" cstate="print">
            <a:clrChange>
              <a:clrFrom>
                <a:srgbClr val="FFFFFF"/>
              </a:clrFrom>
              <a:clrTo>
                <a:srgbClr val="FFFFFF">
                  <a:alpha val="0"/>
                </a:srgbClr>
              </a:clrTo>
            </a:clrChange>
          </a:blip>
          <a:stretch>
            <a:fillRect/>
          </a:stretch>
        </p:blipFill>
        <p:spPr>
          <a:xfrm>
            <a:off x="7524328" y="3861048"/>
            <a:ext cx="1410451" cy="1186061"/>
          </a:xfrm>
          <a:prstGeom prst="rect">
            <a:avLst/>
          </a:prstGeom>
        </p:spPr>
      </p:pic>
      <p:sp>
        <p:nvSpPr>
          <p:cNvPr id="19" name="TextBox 18"/>
          <p:cNvSpPr txBox="1"/>
          <p:nvPr/>
        </p:nvSpPr>
        <p:spPr>
          <a:xfrm>
            <a:off x="323528" y="5949280"/>
            <a:ext cx="6336704" cy="1107996"/>
          </a:xfrm>
          <a:prstGeom prst="rect">
            <a:avLst/>
          </a:prstGeom>
          <a:noFill/>
        </p:spPr>
        <p:txBody>
          <a:bodyPr wrap="square" rtlCol="0">
            <a:spAutoFit/>
          </a:bodyPr>
          <a:lstStyle/>
          <a:p>
            <a:r>
              <a:rPr lang="en-GB" sz="1600" b="1" dirty="0" smtClean="0"/>
              <a:t>The Protein-Folding Problem, 50 Years On</a:t>
            </a:r>
          </a:p>
          <a:p>
            <a:r>
              <a:rPr lang="en-GB" sz="1600" dirty="0" smtClean="0"/>
              <a:t>Science 23 November 2012: </a:t>
            </a:r>
            <a:br>
              <a:rPr lang="en-GB" sz="1600" dirty="0" smtClean="0"/>
            </a:br>
            <a:r>
              <a:rPr lang="en-GB" sz="1600" dirty="0" smtClean="0"/>
              <a:t>vol. 338 no. 6110 1042-1046</a:t>
            </a:r>
          </a:p>
          <a:p>
            <a:endParaRPr lang="en-US" sz="1600" dirty="0"/>
          </a:p>
        </p:txBody>
      </p:sp>
      <p:pic>
        <p:nvPicPr>
          <p:cNvPr id="20" name="Picture 19" descr="F2.large.jpg"/>
          <p:cNvPicPr>
            <a:picLocks noChangeAspect="1"/>
          </p:cNvPicPr>
          <p:nvPr/>
        </p:nvPicPr>
        <p:blipFill>
          <a:blip r:embed="rId4" cstate="print"/>
          <a:srcRect b="67574"/>
          <a:stretch>
            <a:fillRect/>
          </a:stretch>
        </p:blipFill>
        <p:spPr>
          <a:xfrm>
            <a:off x="611560" y="5228462"/>
            <a:ext cx="2232248" cy="576801"/>
          </a:xfrm>
          <a:prstGeom prst="rect">
            <a:avLst/>
          </a:prstGeom>
        </p:spPr>
      </p:pic>
      <p:pic>
        <p:nvPicPr>
          <p:cNvPr id="21" name="Picture 20" descr="F2.large.jpg"/>
          <p:cNvPicPr>
            <a:picLocks noChangeAspect="1"/>
          </p:cNvPicPr>
          <p:nvPr/>
        </p:nvPicPr>
        <p:blipFill>
          <a:blip r:embed="rId5" cstate="print"/>
          <a:srcRect t="32426" b="32832"/>
          <a:stretch>
            <a:fillRect/>
          </a:stretch>
        </p:blipFill>
        <p:spPr>
          <a:xfrm>
            <a:off x="3057218" y="5185535"/>
            <a:ext cx="2304256" cy="637936"/>
          </a:xfrm>
          <a:prstGeom prst="rect">
            <a:avLst/>
          </a:prstGeom>
        </p:spPr>
      </p:pic>
      <p:pic>
        <p:nvPicPr>
          <p:cNvPr id="22" name="Picture 21" descr="F2.large.jpg"/>
          <p:cNvPicPr>
            <a:picLocks noChangeAspect="1"/>
          </p:cNvPicPr>
          <p:nvPr/>
        </p:nvPicPr>
        <p:blipFill>
          <a:blip r:embed="rId4" cstate="print"/>
          <a:srcRect t="67168"/>
          <a:stretch>
            <a:fillRect/>
          </a:stretch>
        </p:blipFill>
        <p:spPr>
          <a:xfrm>
            <a:off x="5464460" y="5195754"/>
            <a:ext cx="2232248" cy="58402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Reading material</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467544" y="1412776"/>
            <a:ext cx="8229600" cy="4525963"/>
          </a:xfrm>
        </p:spPr>
        <p:txBody>
          <a:bodyPr/>
          <a:lstStyle/>
          <a:p>
            <a:r>
              <a:rPr lang="en-US" sz="1600" dirty="0" smtClean="0">
                <a:solidFill>
                  <a:schemeClr val="accent2">
                    <a:lumMod val="75000"/>
                  </a:schemeClr>
                </a:solidFill>
                <a:latin typeface="Helvetica"/>
              </a:rPr>
              <a:t>Wells</a:t>
            </a:r>
            <a:r>
              <a:rPr lang="en-US" sz="1600" dirty="0">
                <a:solidFill>
                  <a:schemeClr val="accent2">
                    <a:lumMod val="75000"/>
                  </a:schemeClr>
                </a:solidFill>
                <a:latin typeface="Helvetica"/>
              </a:rPr>
              <a:t>, S. A., Jimenez-</a:t>
            </a:r>
            <a:r>
              <a:rPr lang="en-US" sz="1600" dirty="0" err="1">
                <a:solidFill>
                  <a:schemeClr val="accent2">
                    <a:lumMod val="75000"/>
                  </a:schemeClr>
                </a:solidFill>
                <a:latin typeface="Helvetica"/>
              </a:rPr>
              <a:t>Roldan</a:t>
            </a:r>
            <a:r>
              <a:rPr lang="en-US" sz="1600" dirty="0">
                <a:solidFill>
                  <a:schemeClr val="accent2">
                    <a:lumMod val="75000"/>
                  </a:schemeClr>
                </a:solidFill>
                <a:latin typeface="Helvetica"/>
              </a:rPr>
              <a:t>, J. E. &amp; </a:t>
            </a:r>
            <a:r>
              <a:rPr lang="en-US" sz="1600" dirty="0" err="1" smtClean="0">
                <a:solidFill>
                  <a:schemeClr val="accent2">
                    <a:lumMod val="75000"/>
                  </a:schemeClr>
                </a:solidFill>
                <a:latin typeface="Helvetica"/>
              </a:rPr>
              <a:t>R</a:t>
            </a:r>
            <a:r>
              <a:rPr lang="en-US" sz="1600" dirty="0" err="1">
                <a:solidFill>
                  <a:schemeClr val="accent2">
                    <a:lumMod val="75000"/>
                  </a:schemeClr>
                </a:solidFill>
                <a:latin typeface="Helvetica"/>
              </a:rPr>
              <a:t>ö</a:t>
            </a:r>
            <a:r>
              <a:rPr lang="en-US" sz="1600" dirty="0" err="1" smtClean="0">
                <a:solidFill>
                  <a:schemeClr val="accent2">
                    <a:lumMod val="75000"/>
                  </a:schemeClr>
                </a:solidFill>
                <a:latin typeface="Helvetica"/>
              </a:rPr>
              <a:t>mer</a:t>
            </a:r>
            <a:r>
              <a:rPr lang="en-US" sz="1600" dirty="0">
                <a:solidFill>
                  <a:schemeClr val="accent2">
                    <a:lumMod val="75000"/>
                  </a:schemeClr>
                </a:solidFill>
                <a:latin typeface="Helvetica"/>
              </a:rPr>
              <a:t>, R. A. </a:t>
            </a:r>
            <a:r>
              <a:rPr lang="en-US" sz="1600" dirty="0" smtClean="0">
                <a:solidFill>
                  <a:schemeClr val="accent2">
                    <a:lumMod val="75000"/>
                  </a:schemeClr>
                </a:solidFill>
                <a:latin typeface="Helvetica"/>
              </a:rPr>
              <a:t>“Comparative </a:t>
            </a:r>
            <a:r>
              <a:rPr lang="en-US" sz="1600" dirty="0">
                <a:solidFill>
                  <a:schemeClr val="accent2">
                    <a:lumMod val="75000"/>
                  </a:schemeClr>
                </a:solidFill>
                <a:latin typeface="Helvetica"/>
              </a:rPr>
              <a:t>analysis of rigidity across protein </a:t>
            </a:r>
            <a:r>
              <a:rPr lang="en-US" sz="1600" dirty="0" smtClean="0">
                <a:solidFill>
                  <a:schemeClr val="accent2">
                    <a:lumMod val="75000"/>
                  </a:schemeClr>
                </a:solidFill>
                <a:latin typeface="Helvetica"/>
              </a:rPr>
              <a:t>families”. </a:t>
            </a:r>
            <a:r>
              <a:rPr lang="en-US" sz="1600" i="1" dirty="0">
                <a:solidFill>
                  <a:schemeClr val="accent2">
                    <a:lumMod val="75000"/>
                  </a:schemeClr>
                </a:solidFill>
                <a:latin typeface="Helvetica"/>
              </a:rPr>
              <a:t>Phys </a:t>
            </a:r>
            <a:r>
              <a:rPr lang="en-US" sz="1600" i="1" dirty="0" err="1">
                <a:solidFill>
                  <a:schemeClr val="accent2">
                    <a:lumMod val="75000"/>
                  </a:schemeClr>
                </a:solidFill>
                <a:latin typeface="Helvetica"/>
              </a:rPr>
              <a:t>Biol</a:t>
            </a:r>
            <a:r>
              <a:rPr lang="en-US" sz="1600" dirty="0">
                <a:solidFill>
                  <a:schemeClr val="accent2">
                    <a:lumMod val="75000"/>
                  </a:schemeClr>
                </a:solidFill>
                <a:latin typeface="Helvetica"/>
              </a:rPr>
              <a:t> </a:t>
            </a:r>
            <a:r>
              <a:rPr lang="en-US" sz="1600" b="1" dirty="0" smtClean="0">
                <a:solidFill>
                  <a:schemeClr val="accent2">
                    <a:lumMod val="75000"/>
                  </a:schemeClr>
                </a:solidFill>
                <a:latin typeface="Helvetica"/>
              </a:rPr>
              <a:t>6, </a:t>
            </a:r>
            <a:r>
              <a:rPr lang="en-US" sz="1600" dirty="0" smtClean="0">
                <a:solidFill>
                  <a:schemeClr val="accent2">
                    <a:lumMod val="75000"/>
                  </a:schemeClr>
                </a:solidFill>
                <a:latin typeface="Helvetica"/>
              </a:rPr>
              <a:t>046005–046011 </a:t>
            </a:r>
            <a:r>
              <a:rPr lang="en-US" sz="1600" dirty="0">
                <a:solidFill>
                  <a:schemeClr val="accent2">
                    <a:lumMod val="75000"/>
                  </a:schemeClr>
                </a:solidFill>
                <a:latin typeface="Helvetica"/>
              </a:rPr>
              <a:t>(2009). </a:t>
            </a:r>
            <a:endParaRPr lang="en-US" sz="1600" dirty="0" smtClean="0">
              <a:solidFill>
                <a:schemeClr val="accent2">
                  <a:lumMod val="75000"/>
                </a:schemeClr>
              </a:solidFill>
              <a:latin typeface="Helvetica"/>
            </a:endParaRPr>
          </a:p>
          <a:p>
            <a:r>
              <a:rPr lang="en-US" sz="1600" dirty="0" smtClean="0">
                <a:solidFill>
                  <a:srgbClr val="3366FF"/>
                </a:solidFill>
                <a:latin typeface="Helvetica"/>
              </a:rPr>
              <a:t>Jimenez</a:t>
            </a:r>
            <a:r>
              <a:rPr lang="en-US" sz="1600" dirty="0">
                <a:solidFill>
                  <a:srgbClr val="3366FF"/>
                </a:solidFill>
                <a:latin typeface="Helvetica"/>
              </a:rPr>
              <a:t>-</a:t>
            </a:r>
            <a:r>
              <a:rPr lang="en-US" sz="1600" dirty="0" err="1">
                <a:solidFill>
                  <a:srgbClr val="3366FF"/>
                </a:solidFill>
                <a:latin typeface="Helvetica"/>
              </a:rPr>
              <a:t>Roldan</a:t>
            </a:r>
            <a:r>
              <a:rPr lang="en-US" sz="1600" dirty="0">
                <a:solidFill>
                  <a:srgbClr val="3366FF"/>
                </a:solidFill>
                <a:latin typeface="Helvetica"/>
              </a:rPr>
              <a:t>, J. E., Freedman, R. </a:t>
            </a:r>
            <a:r>
              <a:rPr lang="en-US" sz="1600" dirty="0" smtClean="0">
                <a:solidFill>
                  <a:srgbClr val="3366FF"/>
                </a:solidFill>
                <a:latin typeface="Helvetica"/>
              </a:rPr>
              <a:t>B.</a:t>
            </a:r>
            <a:r>
              <a:rPr lang="en-US" sz="1600" dirty="0">
                <a:solidFill>
                  <a:srgbClr val="3366FF"/>
                </a:solidFill>
                <a:latin typeface="Helvetica"/>
              </a:rPr>
              <a:t>, </a:t>
            </a:r>
            <a:r>
              <a:rPr lang="en-US" sz="1600" dirty="0" err="1">
                <a:solidFill>
                  <a:srgbClr val="3366FF"/>
                </a:solidFill>
                <a:latin typeface="Helvetica"/>
              </a:rPr>
              <a:t>Römer</a:t>
            </a:r>
            <a:r>
              <a:rPr lang="en-US" sz="1600" dirty="0">
                <a:solidFill>
                  <a:srgbClr val="3366FF"/>
                </a:solidFill>
                <a:latin typeface="Helvetica"/>
              </a:rPr>
              <a:t>, R. A. &amp; Wells, S. A. </a:t>
            </a:r>
            <a:r>
              <a:rPr lang="en-US" sz="1600" dirty="0" smtClean="0">
                <a:solidFill>
                  <a:srgbClr val="3366FF"/>
                </a:solidFill>
                <a:latin typeface="Helvetica"/>
              </a:rPr>
              <a:t>“Rapid </a:t>
            </a:r>
            <a:r>
              <a:rPr lang="en-US" sz="1600" dirty="0">
                <a:solidFill>
                  <a:srgbClr val="3366FF"/>
                </a:solidFill>
                <a:latin typeface="Helvetica"/>
              </a:rPr>
              <a:t>simulation of protein motion: merging flexibility, rigidity and normal mode </a:t>
            </a:r>
            <a:r>
              <a:rPr lang="en-US" sz="1600" dirty="0" smtClean="0">
                <a:solidFill>
                  <a:srgbClr val="3366FF"/>
                </a:solidFill>
                <a:latin typeface="Helvetica"/>
              </a:rPr>
              <a:t>analyses”. </a:t>
            </a:r>
            <a:r>
              <a:rPr lang="en-US" sz="1600" i="1" dirty="0" err="1">
                <a:solidFill>
                  <a:srgbClr val="3366FF"/>
                </a:solidFill>
                <a:latin typeface="Helvetica"/>
              </a:rPr>
              <a:t>Phys</a:t>
            </a:r>
            <a:r>
              <a:rPr lang="en-US" sz="1600" i="1" dirty="0">
                <a:solidFill>
                  <a:srgbClr val="3366FF"/>
                </a:solidFill>
                <a:latin typeface="Helvetica"/>
              </a:rPr>
              <a:t> </a:t>
            </a:r>
            <a:r>
              <a:rPr lang="en-US" sz="1600" i="1" dirty="0" err="1">
                <a:solidFill>
                  <a:srgbClr val="3366FF"/>
                </a:solidFill>
                <a:latin typeface="Helvetica"/>
              </a:rPr>
              <a:t>Biol</a:t>
            </a:r>
            <a:r>
              <a:rPr lang="en-US" sz="1600" dirty="0">
                <a:solidFill>
                  <a:srgbClr val="3366FF"/>
                </a:solidFill>
                <a:latin typeface="Helvetica"/>
              </a:rPr>
              <a:t> </a:t>
            </a:r>
            <a:r>
              <a:rPr lang="en-US" sz="1600" b="1" dirty="0">
                <a:solidFill>
                  <a:srgbClr val="3366FF"/>
                </a:solidFill>
                <a:latin typeface="Helvetica"/>
              </a:rPr>
              <a:t>9,</a:t>
            </a:r>
            <a:r>
              <a:rPr lang="en-US" sz="1600" dirty="0">
                <a:solidFill>
                  <a:srgbClr val="3366FF"/>
                </a:solidFill>
                <a:latin typeface="Helvetica"/>
              </a:rPr>
              <a:t> 016008 (2012). </a:t>
            </a:r>
            <a:endParaRPr lang="en-US" sz="1600" dirty="0" smtClean="0">
              <a:solidFill>
                <a:srgbClr val="3366FF"/>
              </a:solidFill>
              <a:latin typeface="Helvetica"/>
            </a:endParaRPr>
          </a:p>
          <a:p>
            <a:r>
              <a:rPr lang="en-US" sz="1600" dirty="0" smtClean="0">
                <a:solidFill>
                  <a:schemeClr val="accent2">
                    <a:lumMod val="75000"/>
                  </a:schemeClr>
                </a:solidFill>
                <a:latin typeface="Helvetica"/>
              </a:rPr>
              <a:t>Li</a:t>
            </a:r>
            <a:r>
              <a:rPr lang="en-US" sz="1600" dirty="0">
                <a:solidFill>
                  <a:schemeClr val="accent2">
                    <a:lumMod val="75000"/>
                  </a:schemeClr>
                </a:solidFill>
                <a:latin typeface="Helvetica"/>
              </a:rPr>
              <a:t>, H. </a:t>
            </a:r>
            <a:r>
              <a:rPr lang="en-US" sz="1600" i="1" dirty="0">
                <a:solidFill>
                  <a:schemeClr val="accent2">
                    <a:lumMod val="75000"/>
                  </a:schemeClr>
                </a:solidFill>
                <a:latin typeface="Helvetica"/>
              </a:rPr>
              <a:t>et al.</a:t>
            </a:r>
            <a:r>
              <a:rPr lang="en-US" sz="1600" dirty="0">
                <a:solidFill>
                  <a:schemeClr val="accent2">
                    <a:lumMod val="75000"/>
                  </a:schemeClr>
                </a:solidFill>
                <a:latin typeface="Helvetica"/>
              </a:rPr>
              <a:t> Protein flexibility is key to </a:t>
            </a:r>
            <a:r>
              <a:rPr lang="en-US" sz="1600" dirty="0" err="1">
                <a:solidFill>
                  <a:schemeClr val="accent2">
                    <a:lumMod val="75000"/>
                  </a:schemeClr>
                </a:solidFill>
                <a:latin typeface="Helvetica"/>
              </a:rPr>
              <a:t>cisplatin</a:t>
            </a:r>
            <a:r>
              <a:rPr lang="en-US" sz="1600" dirty="0">
                <a:solidFill>
                  <a:schemeClr val="accent2">
                    <a:lumMod val="75000"/>
                  </a:schemeClr>
                </a:solidFill>
                <a:latin typeface="Helvetica"/>
              </a:rPr>
              <a:t> crosslinking in </a:t>
            </a:r>
            <a:r>
              <a:rPr lang="en-US" sz="1600" dirty="0" err="1">
                <a:solidFill>
                  <a:schemeClr val="accent2">
                    <a:lumMod val="75000"/>
                  </a:schemeClr>
                </a:solidFill>
                <a:latin typeface="Helvetica"/>
              </a:rPr>
              <a:t>calmodulin</a:t>
            </a:r>
            <a:r>
              <a:rPr lang="en-US" sz="1600" dirty="0">
                <a:solidFill>
                  <a:schemeClr val="accent2">
                    <a:lumMod val="75000"/>
                  </a:schemeClr>
                </a:solidFill>
                <a:latin typeface="Helvetica"/>
              </a:rPr>
              <a:t>. </a:t>
            </a:r>
            <a:r>
              <a:rPr lang="en-US" sz="1600" i="1" dirty="0">
                <a:solidFill>
                  <a:schemeClr val="accent2">
                    <a:lumMod val="75000"/>
                  </a:schemeClr>
                </a:solidFill>
                <a:latin typeface="Helvetica"/>
              </a:rPr>
              <a:t>Protein Science</a:t>
            </a:r>
            <a:r>
              <a:rPr lang="en-US" sz="1600" dirty="0">
                <a:solidFill>
                  <a:schemeClr val="accent2">
                    <a:lumMod val="75000"/>
                  </a:schemeClr>
                </a:solidFill>
                <a:latin typeface="Helvetica"/>
              </a:rPr>
              <a:t> </a:t>
            </a:r>
            <a:r>
              <a:rPr lang="en-US" sz="1600" b="1" dirty="0">
                <a:solidFill>
                  <a:schemeClr val="accent2">
                    <a:lumMod val="75000"/>
                  </a:schemeClr>
                </a:solidFill>
                <a:latin typeface="Helvetica"/>
              </a:rPr>
              <a:t>21,</a:t>
            </a:r>
            <a:r>
              <a:rPr lang="en-US" sz="1600" dirty="0">
                <a:solidFill>
                  <a:schemeClr val="accent2">
                    <a:lumMod val="75000"/>
                  </a:schemeClr>
                </a:solidFill>
                <a:latin typeface="Helvetica"/>
              </a:rPr>
              <a:t> 1269–1279 (2012)</a:t>
            </a:r>
            <a:r>
              <a:rPr lang="en-US" sz="1600" dirty="0" smtClean="0">
                <a:solidFill>
                  <a:schemeClr val="accent2">
                    <a:lumMod val="75000"/>
                  </a:schemeClr>
                </a:solidFill>
                <a:latin typeface="Helvetica"/>
              </a:rPr>
              <a:t>.</a:t>
            </a:r>
          </a:p>
          <a:p>
            <a:r>
              <a:rPr lang="en-US" sz="1600" dirty="0">
                <a:solidFill>
                  <a:srgbClr val="3366FF"/>
                </a:solidFill>
              </a:rPr>
              <a:t>J.E. Jimenez-</a:t>
            </a:r>
            <a:r>
              <a:rPr lang="en-US" sz="1600" dirty="0" err="1">
                <a:solidFill>
                  <a:srgbClr val="3366FF"/>
                </a:solidFill>
              </a:rPr>
              <a:t>Roldan</a:t>
            </a:r>
            <a:r>
              <a:rPr lang="en-US" sz="1600" dirty="0">
                <a:solidFill>
                  <a:srgbClr val="3366FF"/>
                </a:solidFill>
              </a:rPr>
              <a:t>, M. Bhattacharyya, S.A. Wells, R.A. </a:t>
            </a:r>
            <a:r>
              <a:rPr lang="en-US" sz="1600" dirty="0" err="1">
                <a:solidFill>
                  <a:srgbClr val="3366FF"/>
                </a:solidFill>
              </a:rPr>
              <a:t>Römer</a:t>
            </a:r>
            <a:r>
              <a:rPr lang="en-US" sz="1600" dirty="0">
                <a:solidFill>
                  <a:srgbClr val="3366FF"/>
                </a:solidFill>
              </a:rPr>
              <a:t>, S. </a:t>
            </a:r>
            <a:r>
              <a:rPr lang="en-US" sz="1600" dirty="0" err="1">
                <a:solidFill>
                  <a:srgbClr val="3366FF"/>
                </a:solidFill>
              </a:rPr>
              <a:t>Vishweshwara</a:t>
            </a:r>
            <a:r>
              <a:rPr lang="en-US" sz="1600" dirty="0">
                <a:solidFill>
                  <a:srgbClr val="3366FF"/>
                </a:solidFill>
              </a:rPr>
              <a:t> and R.B. </a:t>
            </a:r>
            <a:r>
              <a:rPr lang="en-US" sz="1600" dirty="0" smtClean="0">
                <a:solidFill>
                  <a:srgbClr val="3366FF"/>
                </a:solidFill>
              </a:rPr>
              <a:t>Freedman, "</a:t>
            </a:r>
            <a:r>
              <a:rPr lang="en-US" sz="1600" dirty="0">
                <a:solidFill>
                  <a:srgbClr val="3366FF"/>
                </a:solidFill>
              </a:rPr>
              <a:t>The dynamics and flexibility of protein </a:t>
            </a:r>
            <a:r>
              <a:rPr lang="en-US" sz="1600" dirty="0" err="1">
                <a:solidFill>
                  <a:srgbClr val="3366FF"/>
                </a:solidFill>
              </a:rPr>
              <a:t>disulphide-isomerase</a:t>
            </a:r>
            <a:r>
              <a:rPr lang="en-US" sz="1600" dirty="0">
                <a:solidFill>
                  <a:srgbClr val="3366FF"/>
                </a:solidFill>
              </a:rPr>
              <a:t> (PDI): predictions of experimentally-observed domain </a:t>
            </a:r>
            <a:r>
              <a:rPr lang="en-US" sz="1600" dirty="0" smtClean="0">
                <a:solidFill>
                  <a:srgbClr val="3366FF"/>
                </a:solidFill>
              </a:rPr>
              <a:t>motions”. submitted </a:t>
            </a:r>
            <a:r>
              <a:rPr lang="en-US" sz="1600" dirty="0">
                <a:solidFill>
                  <a:srgbClr val="3366FF"/>
                </a:solidFill>
              </a:rPr>
              <a:t>to Biophysical Journal, (2013</a:t>
            </a:r>
            <a:r>
              <a:rPr lang="en-US" sz="1600" dirty="0" smtClean="0">
                <a:solidFill>
                  <a:srgbClr val="3366FF"/>
                </a:solidFill>
              </a:rPr>
              <a:t>)</a:t>
            </a:r>
          </a:p>
          <a:p>
            <a:r>
              <a:rPr lang="en-GB" sz="1600" dirty="0" smtClean="0">
                <a:solidFill>
                  <a:schemeClr val="accent2">
                    <a:lumMod val="75000"/>
                  </a:schemeClr>
                </a:solidFill>
              </a:rPr>
              <a:t>"Characterization of Folding Cores in the </a:t>
            </a:r>
            <a:r>
              <a:rPr lang="en-GB" sz="1600" dirty="0" err="1" smtClean="0">
                <a:solidFill>
                  <a:schemeClr val="accent2">
                    <a:lumMod val="75000"/>
                  </a:schemeClr>
                </a:solidFill>
              </a:rPr>
              <a:t>Cyclophilin</a:t>
            </a:r>
            <a:r>
              <a:rPr lang="en-GB" sz="1600" dirty="0" smtClean="0">
                <a:solidFill>
                  <a:schemeClr val="accent2">
                    <a:lumMod val="75000"/>
                  </a:schemeClr>
                </a:solidFill>
              </a:rPr>
              <a:t> A-</a:t>
            </a:r>
            <a:r>
              <a:rPr lang="en-GB" sz="1600" dirty="0" err="1" smtClean="0">
                <a:solidFill>
                  <a:schemeClr val="accent2">
                    <a:lumMod val="75000"/>
                  </a:schemeClr>
                </a:solidFill>
              </a:rPr>
              <a:t>Cyclosporin</a:t>
            </a:r>
            <a:r>
              <a:rPr lang="en-GB" sz="1600" dirty="0" smtClean="0">
                <a:solidFill>
                  <a:schemeClr val="accent2">
                    <a:lumMod val="75000"/>
                  </a:schemeClr>
                </a:solidFill>
              </a:rPr>
              <a:t> A Complex“, J. Heal, S. A. Wells, C. A. Blindauer, R. B. Freedman, R. A. Römer, </a:t>
            </a:r>
            <a:r>
              <a:rPr lang="en-GB" sz="1600" dirty="0" err="1" smtClean="0">
                <a:solidFill>
                  <a:schemeClr val="accent2">
                    <a:lumMod val="75000"/>
                  </a:schemeClr>
                </a:solidFill>
              </a:rPr>
              <a:t>Biophys</a:t>
            </a:r>
            <a:r>
              <a:rPr lang="en-GB" sz="1600" dirty="0" smtClean="0">
                <a:solidFill>
                  <a:schemeClr val="accent2">
                    <a:lumMod val="75000"/>
                  </a:schemeClr>
                </a:solidFill>
              </a:rPr>
              <a:t> J. 108, 1739-1746 (2015)</a:t>
            </a:r>
          </a:p>
          <a:p>
            <a:r>
              <a:rPr lang="en-GB" sz="1600" dirty="0" smtClean="0">
                <a:solidFill>
                  <a:srgbClr val="3366FF"/>
                </a:solidFill>
              </a:rPr>
              <a:t>"Does </a:t>
            </a:r>
            <a:r>
              <a:rPr lang="en-GB" sz="1600" dirty="0" err="1" smtClean="0">
                <a:solidFill>
                  <a:srgbClr val="3366FF"/>
                </a:solidFill>
              </a:rPr>
              <a:t>Deamidation</a:t>
            </a:r>
            <a:r>
              <a:rPr lang="en-GB" sz="1600" dirty="0" smtClean="0">
                <a:solidFill>
                  <a:srgbClr val="3366FF"/>
                </a:solidFill>
              </a:rPr>
              <a:t> Cause Protein Unfolding? A Top-Down Tandem Mass Spectrometry Study“, A. J. </a:t>
            </a:r>
            <a:r>
              <a:rPr lang="en-GB" sz="1600" dirty="0" err="1" smtClean="0">
                <a:solidFill>
                  <a:srgbClr val="3366FF"/>
                </a:solidFill>
              </a:rPr>
              <a:t>Soulby</a:t>
            </a:r>
            <a:r>
              <a:rPr lang="en-GB" sz="1600" dirty="0" smtClean="0">
                <a:solidFill>
                  <a:srgbClr val="3366FF"/>
                </a:solidFill>
              </a:rPr>
              <a:t>, J. Heal, M. P. Barrow, R. A. Römer, P. B. O'Connor, accepted for publication in Protein Science, (2015)</a:t>
            </a:r>
          </a:p>
        </p:txBody>
      </p:sp>
      <p:pic>
        <p:nvPicPr>
          <p:cNvPr id="4" name="Picture 3" descr="EmilioJimenez2012.jpg"/>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107505" y="116632"/>
            <a:ext cx="815262" cy="1080120"/>
          </a:xfrm>
          <a:prstGeom prst="rect">
            <a:avLst/>
          </a:prstGeom>
        </p:spPr>
      </p:pic>
      <p:pic>
        <p:nvPicPr>
          <p:cNvPr id="6" name="Picture 5" descr="IMG_0003.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24328" y="116632"/>
            <a:ext cx="749829" cy="1124744"/>
          </a:xfrm>
          <a:prstGeom prst="rect">
            <a:avLst/>
          </a:prstGeom>
        </p:spPr>
      </p:pic>
      <p:pic>
        <p:nvPicPr>
          <p:cNvPr id="7" name="Picture 6" descr="imgres.jpe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09937" y="116632"/>
            <a:ext cx="826704" cy="1123619"/>
          </a:xfrm>
          <a:prstGeom prst="rect">
            <a:avLst/>
          </a:prstGeom>
        </p:spPr>
      </p:pic>
      <p:pic>
        <p:nvPicPr>
          <p:cNvPr id="8" name="Picture 7" descr="moitrayee_small.jpg"/>
          <p:cNvPicPr>
            <a:picLocks noChangeAspect="1"/>
          </p:cNvPicPr>
          <p:nvPr/>
        </p:nvPicPr>
        <p:blipFill rotWithShape="1">
          <a:blip r:embed="rId5" cstate="screen">
            <a:extLst>
              <a:ext uri="{28A0092B-C50C-407E-A947-70E740481C1C}">
                <a14:useLocalDpi xmlns:a14="http://schemas.microsoft.com/office/drawing/2010/main" xmlns=""/>
              </a:ext>
            </a:extLst>
          </a:blip>
          <a:srcRect/>
          <a:stretch/>
        </p:blipFill>
        <p:spPr>
          <a:xfrm>
            <a:off x="994578" y="124574"/>
            <a:ext cx="832574" cy="1101560"/>
          </a:xfrm>
          <a:prstGeom prst="rect">
            <a:avLst/>
          </a:prstGeom>
        </p:spPr>
      </p:pic>
      <p:pic>
        <p:nvPicPr>
          <p:cNvPr id="9" name="Picture 8" descr="IMAG0199.jpg"/>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1907704" y="116632"/>
            <a:ext cx="838324" cy="1117765"/>
          </a:xfrm>
          <a:prstGeom prst="rect">
            <a:avLst/>
          </a:prstGeom>
        </p:spPr>
      </p:pic>
    </p:spTree>
    <p:extLst>
      <p:ext uri="{BB962C8B-B14F-4D97-AF65-F5344CB8AC3E}">
        <p14:creationId xmlns:p14="http://schemas.microsoft.com/office/powerpoint/2010/main" xmlns="" val="3443527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24744"/>
            <a:ext cx="8229600" cy="4525963"/>
          </a:xfrm>
        </p:spPr>
        <p:txBody>
          <a:bodyPr/>
          <a:lstStyle/>
          <a:p>
            <a:r>
              <a:rPr lang="en-GB" dirty="0" smtClean="0"/>
              <a:t>Two representations of the same protein:</a:t>
            </a:r>
            <a:endParaRPr lang="en-US" dirty="0"/>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11560" y="1916832"/>
            <a:ext cx="8045213" cy="3759126"/>
          </a:xfrm>
          <a:prstGeom prst="rect">
            <a:avLst/>
          </a:prstGeom>
          <a:noFill/>
          <a:ln w="9525">
            <a:noFill/>
            <a:round/>
            <a:headEnd/>
            <a:tailEnd/>
          </a:ln>
        </p:spPr>
      </p:pic>
      <p:sp>
        <p:nvSpPr>
          <p:cNvPr id="5" name="Rectangle 2"/>
          <p:cNvSpPr txBox="1">
            <a:spLocks noChangeArrowheads="1"/>
          </p:cNvSpPr>
          <p:nvPr/>
        </p:nvSpPr>
        <p:spPr bwMode="auto">
          <a:xfrm>
            <a:off x="107504" y="0"/>
            <a:ext cx="8928992" cy="1066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ＭＳ Ｐゴシック" charset="0"/>
                <a:cs typeface="+mj-cs"/>
              </a:rPr>
              <a:t>Beware of schematics/cartoons</a:t>
            </a:r>
            <a:endParaRPr kumimoji="0" lang="en-US" sz="4400" b="1" i="0" u="none" strike="noStrike" kern="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107504" y="0"/>
            <a:ext cx="8928992" cy="106613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l">
              <a:defRPr/>
            </a:pPr>
            <a:r>
              <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Dynamics and flexibility </a:t>
            </a: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of PDI</a:t>
            </a:r>
            <a:endPar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mj-ea"/>
            </a:endParaRPr>
          </a:p>
        </p:txBody>
      </p:sp>
      <p:sp>
        <p:nvSpPr>
          <p:cNvPr id="3075" name="Rectangle 7"/>
          <p:cNvSpPr>
            <a:spLocks noGrp="1" noChangeArrowheads="1"/>
          </p:cNvSpPr>
          <p:nvPr>
            <p:ph idx="1"/>
          </p:nvPr>
        </p:nvSpPr>
        <p:spPr>
          <a:xfrm>
            <a:off x="107504" y="980728"/>
            <a:ext cx="8122096" cy="748680"/>
          </a:xfrm>
        </p:spPr>
        <p:txBody>
          <a:bodyPr/>
          <a:lstStyle/>
          <a:p>
            <a:pPr marL="0" indent="0">
              <a:buNone/>
            </a:pPr>
            <a:r>
              <a:rPr lang="en-US" dirty="0" smtClean="0"/>
              <a:t>Large </a:t>
            </a:r>
            <a:r>
              <a:rPr lang="en-US" dirty="0"/>
              <a:t>domain motions and more</a:t>
            </a:r>
            <a:endParaRPr lang="en-US" dirty="0">
              <a:latin typeface="Arial" charset="0"/>
            </a:endParaRPr>
          </a:p>
        </p:txBody>
      </p:sp>
      <p:pic>
        <p:nvPicPr>
          <p:cNvPr id="4" name="Picture 3"/>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9875" t="4500" r="18062" b="14750"/>
          <a:stretch/>
        </p:blipFill>
        <p:spPr bwMode="auto">
          <a:xfrm>
            <a:off x="4843799" y="1484784"/>
            <a:ext cx="4270226" cy="4277146"/>
          </a:xfrm>
          <a:prstGeom prst="rect">
            <a:avLst/>
          </a:prstGeom>
          <a:ln>
            <a:noFill/>
          </a:ln>
          <a:extLst>
            <a:ext uri="{53640926-AAD7-44d8-BBD7-CCE9431645EC}">
              <a14:shadowObscured xmlns:a14="http://schemas.microsoft.com/office/drawing/2010/main" xmlns=""/>
            </a:ext>
          </a:extLst>
        </p:spPr>
      </p:pic>
      <p:sp>
        <p:nvSpPr>
          <p:cNvPr id="5" name="Rectangle 7"/>
          <p:cNvSpPr txBox="1">
            <a:spLocks noChangeArrowheads="1"/>
          </p:cNvSpPr>
          <p:nvPr/>
        </p:nvSpPr>
        <p:spPr bwMode="auto">
          <a:xfrm>
            <a:off x="251520" y="1988840"/>
            <a:ext cx="4752528" cy="1872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09366D"/>
                </a:solidFill>
                <a:latin typeface="+mn-lt"/>
                <a:ea typeface="ＭＳ Ｐゴシック" charset="0"/>
                <a:cs typeface="+mn-cs"/>
              </a:defRPr>
            </a:lvl1pPr>
            <a:lvl2pPr marL="742950" indent="-285750" algn="l" rtl="0" eaLnBrk="1" fontAlgn="base" hangingPunct="1">
              <a:spcBef>
                <a:spcPct val="20000"/>
              </a:spcBef>
              <a:spcAft>
                <a:spcPct val="0"/>
              </a:spcAft>
              <a:buChar char="–"/>
              <a:defRPr sz="2800">
                <a:solidFill>
                  <a:srgbClr val="09366D"/>
                </a:solidFill>
                <a:latin typeface="+mn-lt"/>
                <a:ea typeface="ＭＳ Ｐゴシック" charset="0"/>
              </a:defRPr>
            </a:lvl2pPr>
            <a:lvl3pPr marL="1143000" indent="-228600" algn="l" rtl="0" eaLnBrk="1" fontAlgn="base" hangingPunct="1">
              <a:spcBef>
                <a:spcPct val="20000"/>
              </a:spcBef>
              <a:spcAft>
                <a:spcPct val="0"/>
              </a:spcAft>
              <a:buChar char="•"/>
              <a:defRPr sz="2400">
                <a:solidFill>
                  <a:srgbClr val="09366D"/>
                </a:solidFill>
                <a:latin typeface="+mn-lt"/>
                <a:ea typeface="ＭＳ Ｐゴシック" charset="0"/>
              </a:defRPr>
            </a:lvl3pPr>
            <a:lvl4pPr marL="1600200" indent="-228600" algn="l" rtl="0" eaLnBrk="1" fontAlgn="base" hangingPunct="1">
              <a:spcBef>
                <a:spcPct val="20000"/>
              </a:spcBef>
              <a:spcAft>
                <a:spcPct val="0"/>
              </a:spcAft>
              <a:buChar char="–"/>
              <a:defRPr sz="2000">
                <a:solidFill>
                  <a:srgbClr val="09366D"/>
                </a:solidFill>
                <a:latin typeface="+mn-lt"/>
                <a:ea typeface="ＭＳ Ｐゴシック" charset="0"/>
              </a:defRPr>
            </a:lvl4pPr>
            <a:lvl5pPr marL="2057400" indent="-228600" algn="l" rtl="0" eaLnBrk="1" fontAlgn="base" hangingPunct="1">
              <a:spcBef>
                <a:spcPct val="20000"/>
              </a:spcBef>
              <a:spcAft>
                <a:spcPct val="0"/>
              </a:spcAft>
              <a:buChar char="»"/>
              <a:defRPr sz="2000">
                <a:solidFill>
                  <a:srgbClr val="09366D"/>
                </a:solidFill>
                <a:latin typeface="+mn-lt"/>
                <a:ea typeface="ＭＳ Ｐゴシック" charset="0"/>
              </a:defRPr>
            </a:lvl5pPr>
            <a:lvl6pPr marL="2514600" indent="-228600" algn="l" rtl="0" eaLnBrk="1" fontAlgn="base" hangingPunct="1">
              <a:spcBef>
                <a:spcPct val="20000"/>
              </a:spcBef>
              <a:spcAft>
                <a:spcPct val="0"/>
              </a:spcAft>
              <a:buChar char="»"/>
              <a:defRPr sz="2000">
                <a:solidFill>
                  <a:srgbClr val="09366D"/>
                </a:solidFill>
                <a:latin typeface="+mn-lt"/>
              </a:defRPr>
            </a:lvl6pPr>
            <a:lvl7pPr marL="2971800" indent="-228600" algn="l" rtl="0" eaLnBrk="1" fontAlgn="base" hangingPunct="1">
              <a:spcBef>
                <a:spcPct val="20000"/>
              </a:spcBef>
              <a:spcAft>
                <a:spcPct val="0"/>
              </a:spcAft>
              <a:buChar char="»"/>
              <a:defRPr sz="2000">
                <a:solidFill>
                  <a:srgbClr val="09366D"/>
                </a:solidFill>
                <a:latin typeface="+mn-lt"/>
              </a:defRPr>
            </a:lvl7pPr>
            <a:lvl8pPr marL="3429000" indent="-228600" algn="l" rtl="0" eaLnBrk="1" fontAlgn="base" hangingPunct="1">
              <a:spcBef>
                <a:spcPct val="20000"/>
              </a:spcBef>
              <a:spcAft>
                <a:spcPct val="0"/>
              </a:spcAft>
              <a:buChar char="»"/>
              <a:defRPr sz="2000">
                <a:solidFill>
                  <a:srgbClr val="09366D"/>
                </a:solidFill>
                <a:latin typeface="+mn-lt"/>
              </a:defRPr>
            </a:lvl8pPr>
            <a:lvl9pPr marL="3886200" indent="-228600" algn="l" rtl="0" eaLnBrk="1" fontAlgn="base" hangingPunct="1">
              <a:spcBef>
                <a:spcPct val="20000"/>
              </a:spcBef>
              <a:spcAft>
                <a:spcPct val="0"/>
              </a:spcAft>
              <a:buChar char="»"/>
              <a:defRPr sz="2000">
                <a:solidFill>
                  <a:srgbClr val="09366D"/>
                </a:solidFill>
                <a:latin typeface="+mn-lt"/>
              </a:defRPr>
            </a:lvl9pPr>
          </a:lstStyle>
          <a:p>
            <a:pPr marL="0" indent="0">
              <a:buFontTx/>
              <a:buNone/>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 Roemer +</a:t>
            </a:r>
          </a:p>
          <a:p>
            <a:pPr marL="0" indent="0">
              <a:buFontTx/>
              <a:buNone/>
            </a:pP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E Jimenez, </a:t>
            </a:r>
            <a:r>
              <a:rPr lang="en-US" sz="2400" b="1" dirty="0" smtClean="0">
                <a:ln w="1905"/>
                <a:solidFill>
                  <a:srgbClr val="FF6600"/>
                </a:solidFill>
                <a:effectLst>
                  <a:innerShdw blurRad="69850" dist="43180" dir="5400000">
                    <a:srgbClr val="000000">
                      <a:alpha val="65000"/>
                    </a:srgbClr>
                  </a:innerShdw>
                </a:effectLst>
                <a:latin typeface="Arial" charset="0"/>
              </a:rPr>
              <a:t>M Bhattacharyya</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 SA Wells, </a:t>
            </a:r>
            <a:r>
              <a:rPr lang="en-US" sz="2400" b="1" dirty="0" smtClean="0">
                <a:ln w="1905"/>
                <a:solidFill>
                  <a:srgbClr val="FF6600"/>
                </a:solidFill>
                <a:effectLst>
                  <a:innerShdw blurRad="69850" dist="43180" dir="5400000">
                    <a:srgbClr val="000000">
                      <a:alpha val="65000"/>
                    </a:srgbClr>
                  </a:innerShdw>
                </a:effectLst>
                <a:latin typeface="Arial" charset="0"/>
              </a:rPr>
              <a:t>S </a:t>
            </a:r>
            <a:r>
              <a:rPr lang="en-US" sz="2400" b="1" dirty="0" err="1" smtClean="0">
                <a:ln w="1905"/>
                <a:solidFill>
                  <a:srgbClr val="FF6600"/>
                </a:solidFill>
                <a:effectLst>
                  <a:innerShdw blurRad="69850" dist="43180" dir="5400000">
                    <a:srgbClr val="000000">
                      <a:alpha val="65000"/>
                    </a:srgbClr>
                  </a:innerShdw>
                </a:effectLst>
                <a:latin typeface="Arial" charset="0"/>
              </a:rPr>
              <a:t>Vishweshwara</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 </a:t>
            </a:r>
            <a:r>
              <a:rPr lang="en-US" sz="2400" b="1" dirty="0" smtClean="0">
                <a:ln w="1905"/>
                <a:solidFill>
                  <a:srgbClr val="008000"/>
                </a:solidFill>
                <a:effectLst>
                  <a:innerShdw blurRad="69850" dist="43180" dir="5400000">
                    <a:srgbClr val="000000">
                      <a:alpha val="65000"/>
                    </a:srgbClr>
                  </a:innerShdw>
                </a:effectLst>
                <a:latin typeface="Arial" charset="0"/>
              </a:rPr>
              <a:t>RB Freedman</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 </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ndParaRPr>
          </a:p>
        </p:txBody>
      </p:sp>
      <p:sp>
        <p:nvSpPr>
          <p:cNvPr id="6" name="Rectangle 7"/>
          <p:cNvSpPr txBox="1">
            <a:spLocks noChangeArrowheads="1"/>
          </p:cNvSpPr>
          <p:nvPr/>
        </p:nvSpPr>
        <p:spPr bwMode="auto">
          <a:xfrm>
            <a:off x="323528" y="4005064"/>
            <a:ext cx="4752528" cy="1872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09366D"/>
                </a:solidFill>
                <a:latin typeface="+mn-lt"/>
                <a:ea typeface="ＭＳ Ｐゴシック" charset="0"/>
                <a:cs typeface="+mn-cs"/>
              </a:defRPr>
            </a:lvl1pPr>
            <a:lvl2pPr marL="742950" indent="-285750" algn="l" rtl="0" eaLnBrk="1" fontAlgn="base" hangingPunct="1">
              <a:spcBef>
                <a:spcPct val="20000"/>
              </a:spcBef>
              <a:spcAft>
                <a:spcPct val="0"/>
              </a:spcAft>
              <a:buChar char="–"/>
              <a:defRPr sz="2800">
                <a:solidFill>
                  <a:srgbClr val="09366D"/>
                </a:solidFill>
                <a:latin typeface="+mn-lt"/>
                <a:ea typeface="ＭＳ Ｐゴシック" charset="0"/>
              </a:defRPr>
            </a:lvl2pPr>
            <a:lvl3pPr marL="1143000" indent="-228600" algn="l" rtl="0" eaLnBrk="1" fontAlgn="base" hangingPunct="1">
              <a:spcBef>
                <a:spcPct val="20000"/>
              </a:spcBef>
              <a:spcAft>
                <a:spcPct val="0"/>
              </a:spcAft>
              <a:buChar char="•"/>
              <a:defRPr sz="2400">
                <a:solidFill>
                  <a:srgbClr val="09366D"/>
                </a:solidFill>
                <a:latin typeface="+mn-lt"/>
                <a:ea typeface="ＭＳ Ｐゴシック" charset="0"/>
              </a:defRPr>
            </a:lvl3pPr>
            <a:lvl4pPr marL="1600200" indent="-228600" algn="l" rtl="0" eaLnBrk="1" fontAlgn="base" hangingPunct="1">
              <a:spcBef>
                <a:spcPct val="20000"/>
              </a:spcBef>
              <a:spcAft>
                <a:spcPct val="0"/>
              </a:spcAft>
              <a:buChar char="–"/>
              <a:defRPr sz="2000">
                <a:solidFill>
                  <a:srgbClr val="09366D"/>
                </a:solidFill>
                <a:latin typeface="+mn-lt"/>
                <a:ea typeface="ＭＳ Ｐゴシック" charset="0"/>
              </a:defRPr>
            </a:lvl4pPr>
            <a:lvl5pPr marL="2057400" indent="-228600" algn="l" rtl="0" eaLnBrk="1" fontAlgn="base" hangingPunct="1">
              <a:spcBef>
                <a:spcPct val="20000"/>
              </a:spcBef>
              <a:spcAft>
                <a:spcPct val="0"/>
              </a:spcAft>
              <a:buChar char="»"/>
              <a:defRPr sz="2000">
                <a:solidFill>
                  <a:srgbClr val="09366D"/>
                </a:solidFill>
                <a:latin typeface="+mn-lt"/>
                <a:ea typeface="ＭＳ Ｐゴシック" charset="0"/>
              </a:defRPr>
            </a:lvl5pPr>
            <a:lvl6pPr marL="2514600" indent="-228600" algn="l" rtl="0" eaLnBrk="1" fontAlgn="base" hangingPunct="1">
              <a:spcBef>
                <a:spcPct val="20000"/>
              </a:spcBef>
              <a:spcAft>
                <a:spcPct val="0"/>
              </a:spcAft>
              <a:buChar char="»"/>
              <a:defRPr sz="2000">
                <a:solidFill>
                  <a:srgbClr val="09366D"/>
                </a:solidFill>
                <a:latin typeface="+mn-lt"/>
              </a:defRPr>
            </a:lvl6pPr>
            <a:lvl7pPr marL="2971800" indent="-228600" algn="l" rtl="0" eaLnBrk="1" fontAlgn="base" hangingPunct="1">
              <a:spcBef>
                <a:spcPct val="20000"/>
              </a:spcBef>
              <a:spcAft>
                <a:spcPct val="0"/>
              </a:spcAft>
              <a:buChar char="»"/>
              <a:defRPr sz="2000">
                <a:solidFill>
                  <a:srgbClr val="09366D"/>
                </a:solidFill>
                <a:latin typeface="+mn-lt"/>
              </a:defRPr>
            </a:lvl7pPr>
            <a:lvl8pPr marL="3429000" indent="-228600" algn="l" rtl="0" eaLnBrk="1" fontAlgn="base" hangingPunct="1">
              <a:spcBef>
                <a:spcPct val="20000"/>
              </a:spcBef>
              <a:spcAft>
                <a:spcPct val="0"/>
              </a:spcAft>
              <a:buChar char="»"/>
              <a:defRPr sz="2000">
                <a:solidFill>
                  <a:srgbClr val="09366D"/>
                </a:solidFill>
                <a:latin typeface="+mn-lt"/>
              </a:defRPr>
            </a:lvl8pPr>
            <a:lvl9pPr marL="3886200" indent="-228600" algn="l" rtl="0" eaLnBrk="1" fontAlgn="base" hangingPunct="1">
              <a:spcBef>
                <a:spcPct val="20000"/>
              </a:spcBef>
              <a:spcAft>
                <a:spcPct val="0"/>
              </a:spcAft>
              <a:buChar char="»"/>
              <a:defRPr sz="2000">
                <a:solidFill>
                  <a:srgbClr val="09366D"/>
                </a:solidFill>
                <a:latin typeface="+mn-lt"/>
              </a:defRPr>
            </a:lvl9pPr>
          </a:lstStyle>
          <a:p>
            <a:pPr marL="0" indent="0">
              <a:buFontTx/>
              <a:buNone/>
            </a:pPr>
            <a:r>
              <a:rPr lang="en-US" dirty="0"/>
              <a:t>PDI = protein disulphide-</a:t>
            </a:r>
            <a:r>
              <a:rPr lang="en-US" dirty="0" smtClean="0"/>
              <a:t>isomerase, a folding catalyst </a:t>
            </a:r>
            <a:r>
              <a:rPr lang="en-US" sz="2400" dirty="0" smtClean="0"/>
              <a:t>in endoplasmic reticulum</a:t>
            </a:r>
            <a:endParaRPr lang="en-US" sz="1800" dirty="0">
              <a:latin typeface="Arial" charset="0"/>
            </a:endParaRPr>
          </a:p>
        </p:txBody>
      </p:sp>
      <p:sp>
        <p:nvSpPr>
          <p:cNvPr id="2" name="Rectangle 1"/>
          <p:cNvSpPr/>
          <p:nvPr/>
        </p:nvSpPr>
        <p:spPr>
          <a:xfrm>
            <a:off x="395536" y="5949280"/>
            <a:ext cx="5108872" cy="830997"/>
          </a:xfrm>
          <a:prstGeom prst="rect">
            <a:avLst/>
          </a:prstGeom>
        </p:spPr>
        <p:txBody>
          <a:bodyPr wrap="square">
            <a:spAutoFit/>
          </a:bodyPr>
          <a:lstStyle/>
          <a:p>
            <a:r>
              <a:rPr lang="en-US" sz="1200" dirty="0">
                <a:solidFill>
                  <a:prstClr val="black"/>
                </a:solidFill>
                <a:latin typeface="Helvetica"/>
              </a:rPr>
              <a:t>[</a:t>
            </a:r>
            <a:r>
              <a:rPr lang="en-US" sz="1200" dirty="0" smtClean="0">
                <a:solidFill>
                  <a:prstClr val="black"/>
                </a:solidFill>
                <a:latin typeface="Helvetica"/>
              </a:rPr>
              <a:t>Jimenez</a:t>
            </a:r>
            <a:r>
              <a:rPr lang="en-US" sz="1200" dirty="0">
                <a:solidFill>
                  <a:prstClr val="black"/>
                </a:solidFill>
                <a:latin typeface="Helvetica"/>
              </a:rPr>
              <a:t>-</a:t>
            </a:r>
            <a:r>
              <a:rPr lang="en-US" sz="1200" dirty="0" err="1">
                <a:solidFill>
                  <a:prstClr val="black"/>
                </a:solidFill>
                <a:latin typeface="Helvetica"/>
              </a:rPr>
              <a:t>Roldan</a:t>
            </a:r>
            <a:r>
              <a:rPr lang="en-US" sz="1200" dirty="0">
                <a:solidFill>
                  <a:prstClr val="black"/>
                </a:solidFill>
                <a:latin typeface="Helvetica"/>
              </a:rPr>
              <a:t>, J. E., </a:t>
            </a:r>
            <a:r>
              <a:rPr lang="en-US" sz="1200" dirty="0" smtClean="0">
                <a:solidFill>
                  <a:prstClr val="black"/>
                </a:solidFill>
                <a:latin typeface="Helvetica"/>
              </a:rPr>
              <a:t>et al., </a:t>
            </a:r>
            <a:r>
              <a:rPr lang="en-US" sz="1200" i="1" dirty="0" err="1" smtClean="0">
                <a:solidFill>
                  <a:prstClr val="black"/>
                </a:solidFill>
                <a:latin typeface="Helvetica"/>
              </a:rPr>
              <a:t>Phys</a:t>
            </a:r>
            <a:r>
              <a:rPr lang="en-US" sz="1200" i="1" dirty="0" smtClean="0">
                <a:solidFill>
                  <a:prstClr val="black"/>
                </a:solidFill>
                <a:latin typeface="Helvetica"/>
              </a:rPr>
              <a:t> </a:t>
            </a:r>
            <a:r>
              <a:rPr lang="en-US" sz="1200" i="1" dirty="0" err="1">
                <a:solidFill>
                  <a:prstClr val="black"/>
                </a:solidFill>
                <a:latin typeface="Helvetica"/>
              </a:rPr>
              <a:t>Biol</a:t>
            </a:r>
            <a:r>
              <a:rPr lang="en-US" sz="1200" dirty="0">
                <a:solidFill>
                  <a:prstClr val="black"/>
                </a:solidFill>
                <a:latin typeface="Helvetica"/>
              </a:rPr>
              <a:t> </a:t>
            </a:r>
            <a:r>
              <a:rPr lang="en-US" sz="1200" b="1" dirty="0">
                <a:solidFill>
                  <a:prstClr val="black"/>
                </a:solidFill>
                <a:latin typeface="Helvetica"/>
              </a:rPr>
              <a:t>9,</a:t>
            </a:r>
            <a:r>
              <a:rPr lang="en-US" sz="1200" dirty="0">
                <a:solidFill>
                  <a:prstClr val="black"/>
                </a:solidFill>
                <a:latin typeface="Helvetica"/>
              </a:rPr>
              <a:t> 016008 (</a:t>
            </a:r>
            <a:r>
              <a:rPr lang="en-US" sz="1200" dirty="0" smtClean="0">
                <a:solidFill>
                  <a:prstClr val="black"/>
                </a:solidFill>
                <a:latin typeface="Helvetica"/>
              </a:rPr>
              <a:t>2012)</a:t>
            </a:r>
          </a:p>
          <a:p>
            <a:r>
              <a:rPr lang="en-US" sz="1200" dirty="0" smtClean="0">
                <a:solidFill>
                  <a:prstClr val="black"/>
                </a:solidFill>
                <a:latin typeface="Helvetica"/>
              </a:rPr>
              <a:t>Jimenez</a:t>
            </a:r>
            <a:r>
              <a:rPr lang="en-US" sz="1200" dirty="0">
                <a:solidFill>
                  <a:prstClr val="black"/>
                </a:solidFill>
                <a:latin typeface="Helvetica"/>
              </a:rPr>
              <a:t>-</a:t>
            </a:r>
            <a:r>
              <a:rPr lang="en-US" sz="1200" dirty="0" err="1">
                <a:solidFill>
                  <a:prstClr val="black"/>
                </a:solidFill>
                <a:latin typeface="Helvetica"/>
              </a:rPr>
              <a:t>Roldan</a:t>
            </a:r>
            <a:r>
              <a:rPr lang="en-US" sz="1200" dirty="0">
                <a:solidFill>
                  <a:prstClr val="black"/>
                </a:solidFill>
                <a:latin typeface="Helvetica"/>
              </a:rPr>
              <a:t>, </a:t>
            </a:r>
            <a:r>
              <a:rPr lang="en-US" sz="1200" dirty="0" smtClean="0">
                <a:solidFill>
                  <a:prstClr val="black"/>
                </a:solidFill>
                <a:latin typeface="Helvetica"/>
              </a:rPr>
              <a:t>et al., "</a:t>
            </a:r>
            <a:r>
              <a:rPr lang="en-US" sz="1200" dirty="0">
                <a:solidFill>
                  <a:prstClr val="black"/>
                </a:solidFill>
                <a:latin typeface="Helvetica"/>
              </a:rPr>
              <a:t>The dynamics and flexibility of protein </a:t>
            </a:r>
            <a:r>
              <a:rPr lang="en-US" sz="1200" dirty="0" err="1">
                <a:solidFill>
                  <a:prstClr val="black"/>
                </a:solidFill>
                <a:latin typeface="Helvetica"/>
              </a:rPr>
              <a:t>disulphide-isomerase</a:t>
            </a:r>
            <a:r>
              <a:rPr lang="en-US" sz="1200" dirty="0">
                <a:solidFill>
                  <a:prstClr val="black"/>
                </a:solidFill>
                <a:latin typeface="Helvetica"/>
              </a:rPr>
              <a:t> (PDI): predictions of experimentally-observed domain motions”. submitted to Biophysical Journal, (2013)]</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2890664"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Yeast PDI</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467544" y="1340768"/>
            <a:ext cx="4762872" cy="4525963"/>
          </a:xfrm>
        </p:spPr>
        <p:txBody>
          <a:bodyPr/>
          <a:lstStyle/>
          <a:p>
            <a:r>
              <a:rPr lang="en-US" dirty="0" smtClean="0"/>
              <a:t>2B5E in PDB since 2006, </a:t>
            </a:r>
            <a:r>
              <a:rPr lang="en-US" sz="2400" dirty="0" smtClean="0"/>
              <a:t>522 residues</a:t>
            </a:r>
            <a:endParaRPr lang="en-US" dirty="0" smtClean="0"/>
          </a:p>
          <a:p>
            <a:r>
              <a:rPr lang="en-US" dirty="0" smtClean="0"/>
              <a:t>3B0A in 2008</a:t>
            </a:r>
          </a:p>
          <a:p>
            <a:r>
              <a:rPr lang="en-US" dirty="0" smtClean="0"/>
              <a:t>4 domains </a:t>
            </a:r>
            <a:r>
              <a:rPr lang="en-US" b="1" dirty="0" err="1" smtClean="0"/>
              <a:t>abb’a</a:t>
            </a:r>
            <a:r>
              <a:rPr lang="en-US" b="1" dirty="0" smtClean="0"/>
              <a:t>’</a:t>
            </a:r>
            <a:r>
              <a:rPr lang="en-US" dirty="0" smtClean="0"/>
              <a:t>, </a:t>
            </a:r>
            <a:r>
              <a:rPr lang="en-US" b="1" dirty="0" smtClean="0"/>
              <a:t>x</a:t>
            </a:r>
            <a:r>
              <a:rPr lang="en-US" dirty="0" smtClean="0"/>
              <a:t>-linker, </a:t>
            </a:r>
            <a:r>
              <a:rPr lang="en-US" b="1" dirty="0" smtClean="0"/>
              <a:t>c</a:t>
            </a:r>
            <a:r>
              <a:rPr lang="en-US" dirty="0" smtClean="0"/>
              <a:t>-terminal</a:t>
            </a:r>
          </a:p>
          <a:p>
            <a:r>
              <a:rPr lang="en-US" b="1" dirty="0" smtClean="0"/>
              <a:t>flexibility</a:t>
            </a:r>
            <a:r>
              <a:rPr lang="en-US" dirty="0" smtClean="0"/>
              <a:t> underlies its function</a:t>
            </a:r>
          </a:p>
          <a:p>
            <a:r>
              <a:rPr lang="en-US" dirty="0" smtClean="0"/>
              <a:t>Human PDI in 2012</a:t>
            </a:r>
            <a:endParaRPr lang="en-US" dirty="0"/>
          </a:p>
        </p:txBody>
      </p:sp>
      <p:pic>
        <p:nvPicPr>
          <p:cNvPr id="4" name="Picture 3" descr="yeastPDI2B5E"/>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r="5621" b="5042"/>
          <a:stretch>
            <a:fillRect/>
          </a:stretch>
        </p:blipFill>
        <p:spPr bwMode="auto">
          <a:xfrm flipH="1">
            <a:off x="4716016" y="548680"/>
            <a:ext cx="4512989" cy="3431674"/>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05081" y="4581128"/>
            <a:ext cx="4535074" cy="859382"/>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3851920" y="620688"/>
            <a:ext cx="4892426" cy="276999"/>
          </a:xfrm>
          <a:prstGeom prst="rect">
            <a:avLst/>
          </a:prstGeom>
        </p:spPr>
        <p:txBody>
          <a:bodyPr wrap="square">
            <a:spAutoFit/>
          </a:bodyPr>
          <a:lstStyle/>
          <a:p>
            <a:r>
              <a:rPr lang="en-US" sz="1200" dirty="0">
                <a:solidFill>
                  <a:prstClr val="black"/>
                </a:solidFill>
                <a:latin typeface="Helvetica"/>
              </a:rPr>
              <a:t>[</a:t>
            </a:r>
            <a:r>
              <a:rPr lang="en-US" sz="1200" dirty="0" err="1" smtClean="0">
                <a:solidFill>
                  <a:prstClr val="black"/>
                </a:solidFill>
                <a:latin typeface="Helvetica"/>
              </a:rPr>
              <a:t>Tian</a:t>
            </a:r>
            <a:r>
              <a:rPr lang="en-US" sz="1200" dirty="0">
                <a:solidFill>
                  <a:prstClr val="black"/>
                </a:solidFill>
                <a:latin typeface="Helvetica"/>
              </a:rPr>
              <a:t>, G., </a:t>
            </a:r>
            <a:r>
              <a:rPr lang="en-US" sz="1200" dirty="0" smtClean="0">
                <a:solidFill>
                  <a:prstClr val="black"/>
                </a:solidFill>
                <a:latin typeface="Helvetica"/>
              </a:rPr>
              <a:t>et al., </a:t>
            </a:r>
            <a:r>
              <a:rPr lang="en-US" sz="1200" i="1" dirty="0" smtClean="0">
                <a:solidFill>
                  <a:prstClr val="black"/>
                </a:solidFill>
                <a:latin typeface="Helvetica"/>
              </a:rPr>
              <a:t>Cell</a:t>
            </a:r>
            <a:r>
              <a:rPr lang="en-US" sz="1200" dirty="0" smtClean="0">
                <a:solidFill>
                  <a:prstClr val="black"/>
                </a:solidFill>
                <a:latin typeface="Helvetica"/>
              </a:rPr>
              <a:t> </a:t>
            </a:r>
            <a:r>
              <a:rPr lang="en-US" sz="1200" b="1" dirty="0">
                <a:solidFill>
                  <a:prstClr val="black"/>
                </a:solidFill>
                <a:latin typeface="Helvetica"/>
              </a:rPr>
              <a:t>124,</a:t>
            </a:r>
            <a:r>
              <a:rPr lang="en-US" sz="1200" dirty="0">
                <a:solidFill>
                  <a:prstClr val="black"/>
                </a:solidFill>
                <a:latin typeface="Helvetica"/>
              </a:rPr>
              <a:t> 61–73 (2006).</a:t>
            </a:r>
            <a:endParaRPr lang="en-US" dirty="0"/>
          </a:p>
        </p:txBody>
      </p:sp>
      <p:sp>
        <p:nvSpPr>
          <p:cNvPr id="7" name="TextBox 6"/>
          <p:cNvSpPr txBox="1"/>
          <p:nvPr/>
        </p:nvSpPr>
        <p:spPr>
          <a:xfrm>
            <a:off x="6156176" y="1124744"/>
            <a:ext cx="936104" cy="646331"/>
          </a:xfrm>
          <a:prstGeom prst="rect">
            <a:avLst/>
          </a:prstGeom>
          <a:noFill/>
        </p:spPr>
        <p:txBody>
          <a:bodyPr wrap="square" rtlCol="0">
            <a:spAutoFit/>
          </a:bodyPr>
          <a:lstStyle/>
          <a:p>
            <a:pPr algn="ctr"/>
            <a:r>
              <a:rPr lang="en-US" dirty="0" smtClean="0">
                <a:solidFill>
                  <a:srgbClr val="FF0000"/>
                </a:solidFill>
              </a:rPr>
              <a:t>active sites</a:t>
            </a:r>
            <a:endParaRPr lang="en-US" dirty="0">
              <a:solidFill>
                <a:srgbClr val="FF0000"/>
              </a:solidFill>
            </a:endParaRPr>
          </a:p>
        </p:txBody>
      </p:sp>
      <p:sp>
        <p:nvSpPr>
          <p:cNvPr id="8" name="Left-Right Arrow 7"/>
          <p:cNvSpPr/>
          <p:nvPr/>
        </p:nvSpPr>
        <p:spPr>
          <a:xfrm rot="21382059">
            <a:off x="6106439" y="1703221"/>
            <a:ext cx="1125991" cy="125130"/>
          </a:xfrm>
          <a:prstGeom prst="left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xmlns="" val="1872393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Three questions for PDI</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p:txBody>
          <a:bodyPr/>
          <a:lstStyle/>
          <a:p>
            <a:r>
              <a:rPr lang="en-US" sz="1600" dirty="0" err="1"/>
              <a:t>y</a:t>
            </a:r>
            <a:r>
              <a:rPr lang="en-US" sz="1600" dirty="0" err="1" smtClean="0"/>
              <a:t>PDI</a:t>
            </a:r>
            <a:r>
              <a:rPr lang="en-US" sz="1600" dirty="0" smtClean="0"/>
              <a:t> </a:t>
            </a:r>
            <a:r>
              <a:rPr lang="en-US" sz="1600" dirty="0"/>
              <a:t>can be </a:t>
            </a:r>
            <a:r>
              <a:rPr lang="en-US" sz="1600" dirty="0" err="1"/>
              <a:t>crystallised</a:t>
            </a:r>
            <a:r>
              <a:rPr lang="en-US" sz="1600" dirty="0"/>
              <a:t> in two </a:t>
            </a:r>
            <a:r>
              <a:rPr lang="en-US" sz="1600" dirty="0" smtClean="0"/>
              <a:t>conformations, high </a:t>
            </a:r>
            <a:r>
              <a:rPr lang="en-US" sz="1600" dirty="0"/>
              <a:t>resolution x-ray structures show </a:t>
            </a:r>
            <a:r>
              <a:rPr lang="en-US" sz="1600" dirty="0" smtClean="0"/>
              <a:t>difference in </a:t>
            </a:r>
            <a:r>
              <a:rPr lang="en-US" sz="1600" dirty="0"/>
              <a:t>the relative orientation of </a:t>
            </a:r>
            <a:r>
              <a:rPr lang="en-US" sz="1600" b="1" dirty="0"/>
              <a:t>a</a:t>
            </a:r>
            <a:r>
              <a:rPr lang="en-US" sz="1600" dirty="0"/>
              <a:t> and </a:t>
            </a:r>
            <a:r>
              <a:rPr lang="en-US" sz="1600" b="1" dirty="0"/>
              <a:t>b</a:t>
            </a:r>
            <a:r>
              <a:rPr lang="en-US" sz="1600" dirty="0"/>
              <a:t> domains. </a:t>
            </a:r>
            <a:endParaRPr lang="en-US" sz="1600" dirty="0" smtClean="0"/>
          </a:p>
          <a:p>
            <a:pPr marL="0" indent="0">
              <a:buNone/>
            </a:pPr>
            <a:r>
              <a:rPr lang="en-US" sz="1600" dirty="0" smtClean="0">
                <a:solidFill>
                  <a:srgbClr val="3399FF"/>
                </a:solidFill>
              </a:rPr>
              <a:t>Q1: why these </a:t>
            </a:r>
            <a:r>
              <a:rPr lang="en-US" sz="1600" dirty="0">
                <a:solidFill>
                  <a:srgbClr val="3399FF"/>
                </a:solidFill>
              </a:rPr>
              <a:t>two different </a:t>
            </a:r>
            <a:r>
              <a:rPr lang="en-US" sz="1600" dirty="0" smtClean="0">
                <a:solidFill>
                  <a:srgbClr val="3399FF"/>
                </a:solidFill>
              </a:rPr>
              <a:t>structures, can they be </a:t>
            </a:r>
            <a:r>
              <a:rPr lang="en-US" sz="1600" dirty="0">
                <a:solidFill>
                  <a:srgbClr val="3399FF"/>
                </a:solidFill>
              </a:rPr>
              <a:t>interlinked, e.g. by domain motion. </a:t>
            </a:r>
            <a:endParaRPr lang="en-US" sz="1600" dirty="0" smtClean="0">
              <a:solidFill>
                <a:srgbClr val="3399FF"/>
              </a:solidFill>
            </a:endParaRPr>
          </a:p>
          <a:p>
            <a:pPr marL="0" indent="0">
              <a:buNone/>
            </a:pPr>
            <a:endParaRPr lang="en-US" sz="1600" dirty="0" smtClean="0"/>
          </a:p>
          <a:p>
            <a:r>
              <a:rPr lang="en-US" sz="1600" dirty="0" smtClean="0"/>
              <a:t>PDI data (</a:t>
            </a:r>
            <a:r>
              <a:rPr lang="en-US" sz="1600" dirty="0"/>
              <a:t>mainly spectroscopic</a:t>
            </a:r>
            <a:r>
              <a:rPr lang="en-US" sz="1600" dirty="0" smtClean="0"/>
              <a:t>) indicates inter</a:t>
            </a:r>
            <a:r>
              <a:rPr lang="en-US" sz="1600" dirty="0"/>
              <a:t>-domain </a:t>
            </a:r>
            <a:r>
              <a:rPr lang="en-US" sz="1600" dirty="0" smtClean="0"/>
              <a:t>flexibility (</a:t>
            </a:r>
            <a:r>
              <a:rPr lang="en-US" sz="1600" b="1" dirty="0" smtClean="0"/>
              <a:t>b</a:t>
            </a:r>
            <a:r>
              <a:rPr lang="en-US" sz="1600" b="1" dirty="0"/>
              <a:t>’</a:t>
            </a:r>
            <a:r>
              <a:rPr lang="en-US" sz="1600" dirty="0"/>
              <a:t>-</a:t>
            </a:r>
            <a:r>
              <a:rPr lang="en-US" sz="1600" b="1" dirty="0"/>
              <a:t>x</a:t>
            </a:r>
            <a:r>
              <a:rPr lang="en-US" sz="1600" dirty="0"/>
              <a:t>-</a:t>
            </a:r>
            <a:r>
              <a:rPr lang="en-US" sz="1600" b="1" dirty="0"/>
              <a:t>a’</a:t>
            </a:r>
            <a:r>
              <a:rPr lang="en-US" sz="1600" dirty="0"/>
              <a:t>), where the </a:t>
            </a:r>
            <a:r>
              <a:rPr lang="en-US" sz="1600" b="1" dirty="0"/>
              <a:t>x</a:t>
            </a:r>
            <a:r>
              <a:rPr lang="en-US" sz="1600" dirty="0"/>
              <a:t>-linker can mediate alternative orientations of the </a:t>
            </a:r>
            <a:r>
              <a:rPr lang="en-US" sz="1600" b="1" dirty="0"/>
              <a:t>b’</a:t>
            </a:r>
            <a:r>
              <a:rPr lang="en-US" sz="1600" dirty="0"/>
              <a:t> and </a:t>
            </a:r>
            <a:r>
              <a:rPr lang="en-US" sz="1600" b="1" dirty="0"/>
              <a:t>a’</a:t>
            </a:r>
            <a:r>
              <a:rPr lang="en-US" sz="1600" dirty="0"/>
              <a:t> domains. </a:t>
            </a:r>
          </a:p>
          <a:p>
            <a:pPr marL="0" indent="0">
              <a:buNone/>
            </a:pPr>
            <a:r>
              <a:rPr lang="en-US" sz="1600" dirty="0" smtClean="0">
                <a:solidFill>
                  <a:srgbClr val="3399FF"/>
                </a:solidFill>
              </a:rPr>
              <a:t>Q2: what is </a:t>
            </a:r>
            <a:r>
              <a:rPr lang="en-US" sz="1600" dirty="0">
                <a:solidFill>
                  <a:srgbClr val="3399FF"/>
                </a:solidFill>
              </a:rPr>
              <a:t>quantitative extent of </a:t>
            </a:r>
            <a:r>
              <a:rPr lang="en-US" sz="1600" dirty="0" smtClean="0">
                <a:solidFill>
                  <a:srgbClr val="3399FF"/>
                </a:solidFill>
              </a:rPr>
              <a:t>flexibility</a:t>
            </a:r>
            <a:r>
              <a:rPr lang="en-US" sz="1600" dirty="0">
                <a:solidFill>
                  <a:srgbClr val="3399FF"/>
                </a:solidFill>
              </a:rPr>
              <a:t>, </a:t>
            </a:r>
            <a:r>
              <a:rPr lang="en-US" sz="1600" dirty="0" smtClean="0">
                <a:solidFill>
                  <a:srgbClr val="3399FF"/>
                </a:solidFill>
              </a:rPr>
              <a:t>i.e. distances </a:t>
            </a:r>
            <a:r>
              <a:rPr lang="en-US" sz="1600" dirty="0">
                <a:solidFill>
                  <a:srgbClr val="3399FF"/>
                </a:solidFill>
              </a:rPr>
              <a:t>and angle </a:t>
            </a:r>
            <a:r>
              <a:rPr lang="en-US" sz="1600" dirty="0" smtClean="0">
                <a:solidFill>
                  <a:srgbClr val="3399FF"/>
                </a:solidFill>
              </a:rPr>
              <a:t>variations?</a:t>
            </a:r>
          </a:p>
          <a:p>
            <a:pPr marL="0" indent="0">
              <a:buNone/>
            </a:pPr>
            <a:endParaRPr lang="en-US" sz="1600" dirty="0"/>
          </a:p>
          <a:p>
            <a:r>
              <a:rPr lang="en-US" sz="1600" dirty="0" smtClean="0"/>
              <a:t>Chemical </a:t>
            </a:r>
            <a:r>
              <a:rPr lang="en-US" sz="1600" dirty="0"/>
              <a:t>cross-linking data </a:t>
            </a:r>
            <a:r>
              <a:rPr lang="en-US" sz="1600" dirty="0" smtClean="0"/>
              <a:t>(1991</a:t>
            </a:r>
            <a:r>
              <a:rPr lang="en-US" sz="1600" dirty="0"/>
              <a:t>) suggests that </a:t>
            </a:r>
            <a:r>
              <a:rPr lang="en-US" sz="1600" dirty="0" smtClean="0"/>
              <a:t>active </a:t>
            </a:r>
            <a:r>
              <a:rPr lang="en-US" sz="1600" dirty="0"/>
              <a:t>sites in the </a:t>
            </a:r>
            <a:r>
              <a:rPr lang="en-US" sz="1600" b="1" dirty="0"/>
              <a:t>a</a:t>
            </a:r>
            <a:r>
              <a:rPr lang="en-US" sz="1600" dirty="0"/>
              <a:t> and </a:t>
            </a:r>
            <a:r>
              <a:rPr lang="en-US" sz="1600" b="1" dirty="0"/>
              <a:t>a’</a:t>
            </a:r>
            <a:r>
              <a:rPr lang="en-US" sz="1600" dirty="0"/>
              <a:t> domains can approach more closely than is suggested by the crystal structures</a:t>
            </a:r>
            <a:r>
              <a:rPr lang="en-US" sz="1600" dirty="0" smtClean="0"/>
              <a:t>.</a:t>
            </a:r>
            <a:endParaRPr lang="en-US" sz="1600" dirty="0"/>
          </a:p>
          <a:p>
            <a:pPr marL="0" indent="0">
              <a:buNone/>
            </a:pPr>
            <a:r>
              <a:rPr lang="en-US" sz="1600" dirty="0" smtClean="0">
                <a:solidFill>
                  <a:srgbClr val="3399FF"/>
                </a:solidFill>
              </a:rPr>
              <a:t>Q3: what is a quantitative prediction </a:t>
            </a:r>
            <a:r>
              <a:rPr lang="en-US" sz="1600" dirty="0">
                <a:solidFill>
                  <a:srgbClr val="3399FF"/>
                </a:solidFill>
              </a:rPr>
              <a:t>on the range of </a:t>
            </a:r>
            <a:r>
              <a:rPr lang="en-US" sz="1600" dirty="0" smtClean="0">
                <a:solidFill>
                  <a:srgbClr val="3399FF"/>
                </a:solidFill>
              </a:rPr>
              <a:t>active </a:t>
            </a:r>
            <a:r>
              <a:rPr lang="en-US" sz="1600" dirty="0">
                <a:solidFill>
                  <a:srgbClr val="3399FF"/>
                </a:solidFill>
              </a:rPr>
              <a:t>site </a:t>
            </a:r>
            <a:r>
              <a:rPr lang="en-US" sz="1600" dirty="0" smtClean="0">
                <a:solidFill>
                  <a:srgbClr val="3399FF"/>
                </a:solidFill>
              </a:rPr>
              <a:t>distance (testable </a:t>
            </a:r>
            <a:r>
              <a:rPr lang="en-US" sz="1600" dirty="0">
                <a:solidFill>
                  <a:srgbClr val="3399FF"/>
                </a:solidFill>
              </a:rPr>
              <a:t>in </a:t>
            </a:r>
            <a:r>
              <a:rPr lang="en-US" sz="1600" dirty="0" smtClean="0">
                <a:solidFill>
                  <a:srgbClr val="3399FF"/>
                </a:solidFill>
              </a:rPr>
              <a:t>experiments)?</a:t>
            </a:r>
          </a:p>
          <a:p>
            <a:pPr marL="0" indent="0">
              <a:buNone/>
            </a:pPr>
            <a:endParaRPr lang="en-US" sz="1600" dirty="0">
              <a:solidFill>
                <a:srgbClr val="3399FF"/>
              </a:solidFill>
            </a:endParaRPr>
          </a:p>
          <a:p>
            <a:pPr marL="0" indent="0">
              <a:buNone/>
            </a:pPr>
            <a:r>
              <a:rPr lang="en-US" sz="1600" dirty="0" smtClean="0">
                <a:solidFill>
                  <a:srgbClr val="FF6600"/>
                </a:solidFill>
              </a:rPr>
              <a:t>Aim: to provide quantitative evidence of flexibility of PDI both inter- and </a:t>
            </a:r>
            <a:r>
              <a:rPr lang="en-US" sz="1600" dirty="0" err="1" smtClean="0">
                <a:solidFill>
                  <a:srgbClr val="FF6600"/>
                </a:solidFill>
              </a:rPr>
              <a:t>intradomain</a:t>
            </a:r>
            <a:r>
              <a:rPr lang="en-US" sz="1600" dirty="0" smtClean="0">
                <a:solidFill>
                  <a:srgbClr val="FF6600"/>
                </a:solidFill>
              </a:rPr>
              <a:t>.</a:t>
            </a:r>
            <a:endParaRPr lang="en-US" sz="1600" dirty="0">
              <a:solidFill>
                <a:srgbClr val="FF6600"/>
              </a:solidFill>
            </a:endParaRPr>
          </a:p>
        </p:txBody>
      </p:sp>
    </p:spTree>
    <p:extLst>
      <p:ext uri="{BB962C8B-B14F-4D97-AF65-F5344CB8AC3E}">
        <p14:creationId xmlns:p14="http://schemas.microsoft.com/office/powerpoint/2010/main" xmlns="" val="3577096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8" name="Straight Connector 117"/>
          <p:cNvCxnSpPr>
            <a:stCxn id="116" idx="1"/>
          </p:cNvCxnSpPr>
          <p:nvPr/>
        </p:nvCxnSpPr>
        <p:spPr>
          <a:xfrm flipH="1">
            <a:off x="6804248" y="5373216"/>
            <a:ext cx="1080120" cy="0"/>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flipH="1" flipV="1">
            <a:off x="4860032" y="5229200"/>
            <a:ext cx="504056" cy="576064"/>
          </a:xfrm>
          <a:prstGeom prst="line">
            <a:avLst/>
          </a:prstGeom>
          <a:ln w="38100">
            <a:solidFill>
              <a:srgbClr val="3399FF"/>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flipV="1">
            <a:off x="5364088" y="5229200"/>
            <a:ext cx="504056" cy="576064"/>
          </a:xfrm>
          <a:prstGeom prst="line">
            <a:avLst/>
          </a:prstGeom>
          <a:ln w="38100">
            <a:solidFill>
              <a:srgbClr val="3399FF"/>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67544" y="116632"/>
            <a:ext cx="8229600" cy="864096"/>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Flexibility via rigidity</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457200" y="1600200"/>
            <a:ext cx="4114800" cy="4525963"/>
          </a:xfrm>
        </p:spPr>
        <p:txBody>
          <a:bodyPr/>
          <a:lstStyle/>
          <a:p>
            <a:r>
              <a:rPr lang="en-US" dirty="0" smtClean="0"/>
              <a:t>FIRST:</a:t>
            </a:r>
          </a:p>
          <a:p>
            <a:pPr lvl="1"/>
            <a:r>
              <a:rPr lang="en-US" dirty="0" smtClean="0"/>
              <a:t>Use PDB</a:t>
            </a:r>
          </a:p>
          <a:p>
            <a:pPr lvl="1"/>
            <a:r>
              <a:rPr lang="en-US" dirty="0" smtClean="0"/>
              <a:t>no quantum</a:t>
            </a:r>
          </a:p>
          <a:p>
            <a:pPr lvl="1"/>
            <a:r>
              <a:rPr lang="en-US" dirty="0" smtClean="0"/>
              <a:t>network of bonds </a:t>
            </a:r>
          </a:p>
          <a:p>
            <a:pPr lvl="1"/>
            <a:r>
              <a:rPr lang="en-US" dirty="0" smtClean="0"/>
              <a:t>bonds (H) open or closed</a:t>
            </a:r>
            <a:endParaRPr lang="en-US" dirty="0"/>
          </a:p>
        </p:txBody>
      </p:sp>
      <p:sp>
        <p:nvSpPr>
          <p:cNvPr id="6" name="Rectangle 5"/>
          <p:cNvSpPr/>
          <p:nvPr/>
        </p:nvSpPr>
        <p:spPr>
          <a:xfrm>
            <a:off x="611560" y="1052736"/>
            <a:ext cx="4238724" cy="276999"/>
          </a:xfrm>
          <a:prstGeom prst="rect">
            <a:avLst/>
          </a:prstGeom>
        </p:spPr>
        <p:txBody>
          <a:bodyPr wrap="square">
            <a:spAutoFit/>
          </a:bodyPr>
          <a:lstStyle/>
          <a:p>
            <a:r>
              <a:rPr lang="en-US" sz="1200" dirty="0" smtClean="0">
                <a:solidFill>
                  <a:prstClr val="black"/>
                </a:solidFill>
                <a:latin typeface="Helvetica"/>
              </a:rPr>
              <a:t>[Thorpe</a:t>
            </a:r>
            <a:r>
              <a:rPr lang="en-US" sz="1200" dirty="0">
                <a:solidFill>
                  <a:prstClr val="black"/>
                </a:solidFill>
                <a:latin typeface="Helvetica"/>
              </a:rPr>
              <a:t>, </a:t>
            </a:r>
            <a:r>
              <a:rPr lang="en-US" sz="1200" dirty="0" smtClean="0">
                <a:solidFill>
                  <a:prstClr val="black"/>
                </a:solidFill>
                <a:latin typeface="Helvetica"/>
              </a:rPr>
              <a:t>et al., </a:t>
            </a:r>
            <a:r>
              <a:rPr lang="en-US" sz="1200" i="1" dirty="0" smtClean="0">
                <a:solidFill>
                  <a:prstClr val="black"/>
                </a:solidFill>
                <a:latin typeface="Helvetica"/>
              </a:rPr>
              <a:t>J</a:t>
            </a:r>
            <a:r>
              <a:rPr lang="en-US" sz="1200" i="1" dirty="0">
                <a:solidFill>
                  <a:prstClr val="black"/>
                </a:solidFill>
                <a:latin typeface="Helvetica"/>
              </a:rPr>
              <a:t>. Mol. Graph. Model</a:t>
            </a:r>
            <a:r>
              <a:rPr lang="en-US" sz="1200" dirty="0">
                <a:solidFill>
                  <a:prstClr val="black"/>
                </a:solidFill>
                <a:latin typeface="Helvetica"/>
              </a:rPr>
              <a:t> 60–69 (2001</a:t>
            </a:r>
            <a:r>
              <a:rPr lang="en-US" sz="1200" dirty="0" smtClean="0">
                <a:solidFill>
                  <a:prstClr val="black"/>
                </a:solidFill>
                <a:latin typeface="Helvetica"/>
              </a:rPr>
              <a:t>)]</a:t>
            </a:r>
            <a:endParaRPr lang="en-US" dirty="0"/>
          </a:p>
        </p:txBody>
      </p:sp>
      <p:pic>
        <p:nvPicPr>
          <p:cNvPr id="8" name="Picture 7"/>
          <p:cNvPicPr>
            <a:picLocks noChangeAspect="1"/>
          </p:cNvPicPr>
          <p:nvPr/>
        </p:nvPicPr>
        <p:blipFill>
          <a:blip r:embed="rId2" cstate="print"/>
          <a:stretch>
            <a:fillRect/>
          </a:stretch>
        </p:blipFill>
        <p:spPr>
          <a:xfrm>
            <a:off x="2555776" y="4365104"/>
            <a:ext cx="2088232" cy="1500210"/>
          </a:xfrm>
          <a:prstGeom prst="rect">
            <a:avLst/>
          </a:prstGeom>
        </p:spPr>
      </p:pic>
      <p:grpSp>
        <p:nvGrpSpPr>
          <p:cNvPr id="22" name="Group 21"/>
          <p:cNvGrpSpPr/>
          <p:nvPr/>
        </p:nvGrpSpPr>
        <p:grpSpPr>
          <a:xfrm>
            <a:off x="3995936" y="1628800"/>
            <a:ext cx="1008112" cy="792088"/>
            <a:chOff x="5436096" y="1988840"/>
            <a:chExt cx="1728192" cy="1080120"/>
          </a:xfrm>
        </p:grpSpPr>
        <p:cxnSp>
          <p:nvCxnSpPr>
            <p:cNvPr id="10" name="Straight Connector 9"/>
            <p:cNvCxnSpPr/>
            <p:nvPr/>
          </p:nvCxnSpPr>
          <p:spPr>
            <a:xfrm>
              <a:off x="5436096" y="1988840"/>
              <a:ext cx="1728192" cy="0"/>
            </a:xfrm>
            <a:prstGeom prst="line">
              <a:avLst/>
            </a:prstGeom>
            <a:ln w="38100">
              <a:solidFill>
                <a:srgbClr val="3399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164288" y="1988840"/>
              <a:ext cx="0" cy="1080120"/>
            </a:xfrm>
            <a:prstGeom prst="line">
              <a:avLst/>
            </a:prstGeom>
            <a:ln w="38100">
              <a:solidFill>
                <a:srgbClr val="3399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5436096" y="3068960"/>
              <a:ext cx="1728192" cy="0"/>
            </a:xfrm>
            <a:prstGeom prst="line">
              <a:avLst/>
            </a:prstGeom>
            <a:ln w="38100">
              <a:solidFill>
                <a:srgbClr val="3399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436096" y="1988840"/>
              <a:ext cx="0" cy="1080120"/>
            </a:xfrm>
            <a:prstGeom prst="line">
              <a:avLst/>
            </a:prstGeom>
            <a:ln w="38100">
              <a:solidFill>
                <a:srgbClr val="3399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5436096" y="1988840"/>
              <a:ext cx="1728192" cy="1080120"/>
            </a:xfrm>
            <a:prstGeom prst="line">
              <a:avLst/>
            </a:prstGeom>
            <a:ln w="38100">
              <a:solidFill>
                <a:srgbClr val="3399FF"/>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436096" y="1988840"/>
              <a:ext cx="1728192" cy="1080120"/>
            </a:xfrm>
            <a:prstGeom prst="line">
              <a:avLst/>
            </a:prstGeom>
            <a:ln w="38100">
              <a:solidFill>
                <a:srgbClr val="3399FF"/>
              </a:solidFill>
            </a:ln>
          </p:spPr>
          <p:style>
            <a:lnRef idx="2">
              <a:schemeClr val="accent1"/>
            </a:lnRef>
            <a:fillRef idx="0">
              <a:schemeClr val="accent1"/>
            </a:fillRef>
            <a:effectRef idx="1">
              <a:schemeClr val="accent1"/>
            </a:effectRef>
            <a:fontRef idx="minor">
              <a:schemeClr val="tx1"/>
            </a:fontRef>
          </p:style>
        </p:cxnSp>
      </p:grpSp>
      <p:grpSp>
        <p:nvGrpSpPr>
          <p:cNvPr id="70" name="Group 69"/>
          <p:cNvGrpSpPr/>
          <p:nvPr/>
        </p:nvGrpSpPr>
        <p:grpSpPr>
          <a:xfrm>
            <a:off x="6948264" y="1628800"/>
            <a:ext cx="1008112" cy="792088"/>
            <a:chOff x="6012160" y="1628800"/>
            <a:chExt cx="1008112" cy="792088"/>
          </a:xfrm>
        </p:grpSpPr>
        <p:cxnSp>
          <p:nvCxnSpPr>
            <p:cNvPr id="24" name="Straight Connector 23"/>
            <p:cNvCxnSpPr/>
            <p:nvPr/>
          </p:nvCxnSpPr>
          <p:spPr>
            <a:xfrm>
              <a:off x="6012160" y="1628800"/>
              <a:ext cx="1008112" cy="0"/>
            </a:xfrm>
            <a:prstGeom prst="line">
              <a:avLst/>
            </a:prstGeom>
            <a:ln w="38100">
              <a:solidFill>
                <a:srgbClr val="3399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020272" y="1628800"/>
              <a:ext cx="0" cy="792088"/>
            </a:xfrm>
            <a:prstGeom prst="line">
              <a:avLst/>
            </a:prstGeom>
            <a:ln w="38100">
              <a:solidFill>
                <a:srgbClr val="3399FF"/>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6012160" y="2420888"/>
              <a:ext cx="1008112" cy="0"/>
            </a:xfrm>
            <a:prstGeom prst="line">
              <a:avLst/>
            </a:prstGeom>
            <a:ln w="38100">
              <a:solidFill>
                <a:srgbClr val="3399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6012160" y="1628800"/>
              <a:ext cx="0" cy="792088"/>
            </a:xfrm>
            <a:prstGeom prst="line">
              <a:avLst/>
            </a:prstGeom>
            <a:ln w="38100">
              <a:solidFill>
                <a:srgbClr val="3399FF"/>
              </a:solidFill>
            </a:ln>
          </p:spPr>
          <p:style>
            <a:lnRef idx="2">
              <a:schemeClr val="accent1"/>
            </a:lnRef>
            <a:fillRef idx="0">
              <a:schemeClr val="accent1"/>
            </a:fillRef>
            <a:effectRef idx="1">
              <a:schemeClr val="accent1"/>
            </a:effectRef>
            <a:fontRef idx="minor">
              <a:schemeClr val="tx1"/>
            </a:fontRef>
          </p:style>
        </p:cxnSp>
      </p:grpSp>
      <p:grpSp>
        <p:nvGrpSpPr>
          <p:cNvPr id="47" name="Group 46"/>
          <p:cNvGrpSpPr/>
          <p:nvPr/>
        </p:nvGrpSpPr>
        <p:grpSpPr>
          <a:xfrm>
            <a:off x="6948264" y="1844824"/>
            <a:ext cx="1296144" cy="576064"/>
            <a:chOff x="7164288" y="1844824"/>
            <a:chExt cx="1296144" cy="576064"/>
          </a:xfrm>
        </p:grpSpPr>
        <p:cxnSp>
          <p:nvCxnSpPr>
            <p:cNvPr id="31" name="Straight Connector 30"/>
            <p:cNvCxnSpPr/>
            <p:nvPr/>
          </p:nvCxnSpPr>
          <p:spPr>
            <a:xfrm>
              <a:off x="7452320" y="1844824"/>
              <a:ext cx="1008112" cy="0"/>
            </a:xfrm>
            <a:prstGeom prst="line">
              <a:avLst/>
            </a:prstGeom>
            <a:ln w="38100">
              <a:solidFill>
                <a:srgbClr val="3399FF"/>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a:off x="8172400" y="1844824"/>
              <a:ext cx="288032" cy="576064"/>
            </a:xfrm>
            <a:prstGeom prst="line">
              <a:avLst/>
            </a:prstGeom>
            <a:ln w="38100">
              <a:solidFill>
                <a:srgbClr val="3399FF"/>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a:off x="7164288" y="2420888"/>
              <a:ext cx="1008112" cy="0"/>
            </a:xfrm>
            <a:prstGeom prst="line">
              <a:avLst/>
            </a:prstGeom>
            <a:ln w="38100">
              <a:solidFill>
                <a:srgbClr val="3399FF"/>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7164288" y="1844824"/>
              <a:ext cx="288032" cy="576064"/>
            </a:xfrm>
            <a:prstGeom prst="line">
              <a:avLst/>
            </a:prstGeom>
            <a:ln w="38100">
              <a:solidFill>
                <a:srgbClr val="3399FF"/>
              </a:solidFill>
            </a:ln>
          </p:spPr>
          <p:style>
            <a:lnRef idx="2">
              <a:schemeClr val="accent1"/>
            </a:lnRef>
            <a:fillRef idx="0">
              <a:schemeClr val="accent1"/>
            </a:fillRef>
            <a:effectRef idx="1">
              <a:schemeClr val="accent1"/>
            </a:effectRef>
            <a:fontRef idx="minor">
              <a:schemeClr val="tx1"/>
            </a:fontRef>
          </p:style>
        </p:cxnSp>
      </p:grpSp>
      <p:grpSp>
        <p:nvGrpSpPr>
          <p:cNvPr id="69" name="Group 68"/>
          <p:cNvGrpSpPr/>
          <p:nvPr/>
        </p:nvGrpSpPr>
        <p:grpSpPr>
          <a:xfrm>
            <a:off x="5508104" y="1628800"/>
            <a:ext cx="1008112" cy="792088"/>
            <a:chOff x="4788024" y="1628800"/>
            <a:chExt cx="1008112" cy="792088"/>
          </a:xfrm>
        </p:grpSpPr>
        <p:cxnSp>
          <p:nvCxnSpPr>
            <p:cNvPr id="38" name="Straight Connector 37"/>
            <p:cNvCxnSpPr/>
            <p:nvPr/>
          </p:nvCxnSpPr>
          <p:spPr>
            <a:xfrm>
              <a:off x="4788024" y="1628800"/>
              <a:ext cx="1008112" cy="0"/>
            </a:xfrm>
            <a:prstGeom prst="line">
              <a:avLst/>
            </a:prstGeom>
            <a:ln w="38100">
              <a:solidFill>
                <a:srgbClr val="3399FF"/>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5796136" y="1628800"/>
              <a:ext cx="0" cy="792088"/>
            </a:xfrm>
            <a:prstGeom prst="line">
              <a:avLst/>
            </a:prstGeom>
            <a:ln w="38100">
              <a:solidFill>
                <a:srgbClr val="3399FF"/>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a:off x="4788024" y="2420888"/>
              <a:ext cx="1008112" cy="0"/>
            </a:xfrm>
            <a:prstGeom prst="line">
              <a:avLst/>
            </a:prstGeom>
            <a:ln w="38100">
              <a:solidFill>
                <a:srgbClr val="3399FF"/>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4788024" y="1628800"/>
              <a:ext cx="0" cy="792088"/>
            </a:xfrm>
            <a:prstGeom prst="line">
              <a:avLst/>
            </a:prstGeom>
            <a:ln w="38100">
              <a:solidFill>
                <a:srgbClr val="3399FF"/>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4788024" y="1628800"/>
              <a:ext cx="1008112" cy="792088"/>
            </a:xfrm>
            <a:prstGeom prst="line">
              <a:avLst/>
            </a:prstGeom>
            <a:ln w="38100">
              <a:solidFill>
                <a:srgbClr val="3399FF"/>
              </a:solidFill>
            </a:ln>
          </p:spPr>
          <p:style>
            <a:lnRef idx="2">
              <a:schemeClr val="accent1"/>
            </a:lnRef>
            <a:fillRef idx="0">
              <a:schemeClr val="accent1"/>
            </a:fillRef>
            <a:effectRef idx="1">
              <a:schemeClr val="accent1"/>
            </a:effectRef>
            <a:fontRef idx="minor">
              <a:schemeClr val="tx1"/>
            </a:fontRef>
          </p:style>
        </p:cxnSp>
      </p:grpSp>
      <p:grpSp>
        <p:nvGrpSpPr>
          <p:cNvPr id="58" name="Group 57"/>
          <p:cNvGrpSpPr/>
          <p:nvPr/>
        </p:nvGrpSpPr>
        <p:grpSpPr>
          <a:xfrm>
            <a:off x="6948264" y="2204864"/>
            <a:ext cx="1584176" cy="224408"/>
            <a:chOff x="7308304" y="2340496"/>
            <a:chExt cx="1584176" cy="224408"/>
          </a:xfrm>
        </p:grpSpPr>
        <p:cxnSp>
          <p:nvCxnSpPr>
            <p:cNvPr id="49" name="Straight Connector 48"/>
            <p:cNvCxnSpPr/>
            <p:nvPr/>
          </p:nvCxnSpPr>
          <p:spPr>
            <a:xfrm>
              <a:off x="7884368" y="2348880"/>
              <a:ext cx="1008112" cy="0"/>
            </a:xfrm>
            <a:prstGeom prst="line">
              <a:avLst/>
            </a:prstGeom>
            <a:ln w="38100">
              <a:solidFill>
                <a:srgbClr val="3399FF"/>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H="1">
              <a:off x="8316416" y="2340496"/>
              <a:ext cx="567680" cy="224408"/>
            </a:xfrm>
            <a:prstGeom prst="line">
              <a:avLst/>
            </a:prstGeom>
            <a:ln w="38100">
              <a:solidFill>
                <a:srgbClr val="3399FF"/>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a:off x="7308304" y="2564904"/>
              <a:ext cx="1008112" cy="0"/>
            </a:xfrm>
            <a:prstGeom prst="line">
              <a:avLst/>
            </a:prstGeom>
            <a:ln w="38100">
              <a:solidFill>
                <a:srgbClr val="3399FF"/>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H="1">
              <a:off x="7308304" y="2348880"/>
              <a:ext cx="576064" cy="216024"/>
            </a:xfrm>
            <a:prstGeom prst="line">
              <a:avLst/>
            </a:prstGeom>
            <a:ln w="38100">
              <a:solidFill>
                <a:srgbClr val="3399FF"/>
              </a:solidFill>
            </a:ln>
          </p:spPr>
          <p:style>
            <a:lnRef idx="2">
              <a:schemeClr val="accent1"/>
            </a:lnRef>
            <a:fillRef idx="0">
              <a:schemeClr val="accent1"/>
            </a:fillRef>
            <a:effectRef idx="1">
              <a:schemeClr val="accent1"/>
            </a:effectRef>
            <a:fontRef idx="minor">
              <a:schemeClr val="tx1"/>
            </a:fontRef>
          </p:style>
        </p:cxnSp>
      </p:grpSp>
      <p:grpSp>
        <p:nvGrpSpPr>
          <p:cNvPr id="68" name="Group 67"/>
          <p:cNvGrpSpPr/>
          <p:nvPr/>
        </p:nvGrpSpPr>
        <p:grpSpPr>
          <a:xfrm>
            <a:off x="7020272" y="2420888"/>
            <a:ext cx="1656184" cy="8384"/>
            <a:chOff x="6300192" y="3356992"/>
            <a:chExt cx="1656184" cy="8384"/>
          </a:xfrm>
        </p:grpSpPr>
        <p:cxnSp>
          <p:nvCxnSpPr>
            <p:cNvPr id="61" name="Straight Connector 60"/>
            <p:cNvCxnSpPr/>
            <p:nvPr/>
          </p:nvCxnSpPr>
          <p:spPr>
            <a:xfrm flipH="1">
              <a:off x="7308304" y="3356992"/>
              <a:ext cx="648072" cy="8384"/>
            </a:xfrm>
            <a:prstGeom prst="line">
              <a:avLst/>
            </a:prstGeom>
            <a:ln w="38100">
              <a:solidFill>
                <a:srgbClr val="3399FF"/>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H="1">
              <a:off x="6300192" y="3365376"/>
              <a:ext cx="1008112" cy="0"/>
            </a:xfrm>
            <a:prstGeom prst="line">
              <a:avLst/>
            </a:prstGeom>
            <a:ln w="38100">
              <a:solidFill>
                <a:srgbClr val="3399FF"/>
              </a:solidFill>
            </a:ln>
          </p:spPr>
          <p:style>
            <a:lnRef idx="2">
              <a:schemeClr val="accent1"/>
            </a:lnRef>
            <a:fillRef idx="0">
              <a:schemeClr val="accent1"/>
            </a:fillRef>
            <a:effectRef idx="1">
              <a:schemeClr val="accent1"/>
            </a:effectRef>
            <a:fontRef idx="minor">
              <a:schemeClr val="tx1"/>
            </a:fontRef>
          </p:style>
        </p:cxnSp>
      </p:grpSp>
      <p:cxnSp>
        <p:nvCxnSpPr>
          <p:cNvPr id="72" name="Straight Connector 71"/>
          <p:cNvCxnSpPr/>
          <p:nvPr/>
        </p:nvCxnSpPr>
        <p:spPr>
          <a:xfrm>
            <a:off x="4788024" y="2996952"/>
            <a:ext cx="1008112" cy="0"/>
          </a:xfrm>
          <a:prstGeom prst="line">
            <a:avLst/>
          </a:prstGeom>
          <a:ln w="3810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H="1">
            <a:off x="4788024" y="3789040"/>
            <a:ext cx="1008112" cy="0"/>
          </a:xfrm>
          <a:prstGeom prst="line">
            <a:avLst/>
          </a:prstGeom>
          <a:ln w="3810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4788024" y="2996952"/>
            <a:ext cx="0" cy="792088"/>
          </a:xfrm>
          <a:prstGeom prst="line">
            <a:avLst/>
          </a:prstGeom>
          <a:ln w="3810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V="1">
            <a:off x="4788024" y="2996952"/>
            <a:ext cx="1008112" cy="792088"/>
          </a:xfrm>
          <a:prstGeom prst="line">
            <a:avLst/>
          </a:prstGeom>
          <a:ln w="3810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4788024" y="2996952"/>
            <a:ext cx="1008112" cy="792088"/>
          </a:xfrm>
          <a:prstGeom prst="line">
            <a:avLst/>
          </a:prstGeom>
          <a:ln w="3810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6012160" y="2996952"/>
            <a:ext cx="1008112" cy="0"/>
          </a:xfrm>
          <a:prstGeom prst="line">
            <a:avLst/>
          </a:prstGeom>
          <a:ln w="3810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H="1">
            <a:off x="6012160" y="3789040"/>
            <a:ext cx="1008112" cy="0"/>
          </a:xfrm>
          <a:prstGeom prst="line">
            <a:avLst/>
          </a:prstGeom>
          <a:ln w="3810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flipV="1">
            <a:off x="6012160" y="2996952"/>
            <a:ext cx="1008112" cy="792088"/>
          </a:xfrm>
          <a:prstGeom prst="line">
            <a:avLst/>
          </a:prstGeom>
          <a:ln w="3810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6012160" y="2996952"/>
            <a:ext cx="1008112" cy="792088"/>
          </a:xfrm>
          <a:prstGeom prst="line">
            <a:avLst/>
          </a:prstGeom>
          <a:ln w="3810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4860032" y="4437112"/>
            <a:ext cx="1008112" cy="0"/>
          </a:xfrm>
          <a:prstGeom prst="line">
            <a:avLst/>
          </a:prstGeom>
          <a:ln w="38100">
            <a:solidFill>
              <a:srgbClr val="3399FF"/>
            </a:solidFill>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5868144" y="4437112"/>
            <a:ext cx="0" cy="792088"/>
          </a:xfrm>
          <a:prstGeom prst="line">
            <a:avLst/>
          </a:prstGeom>
          <a:ln w="38100">
            <a:solidFill>
              <a:srgbClr val="3399FF"/>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H="1">
            <a:off x="4860032" y="5229200"/>
            <a:ext cx="1008112" cy="0"/>
          </a:xfrm>
          <a:prstGeom prst="line">
            <a:avLst/>
          </a:prstGeom>
          <a:ln w="38100">
            <a:solidFill>
              <a:srgbClr val="3399FF"/>
            </a:solidFill>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4860032" y="4437112"/>
            <a:ext cx="0" cy="792088"/>
          </a:xfrm>
          <a:prstGeom prst="line">
            <a:avLst/>
          </a:prstGeom>
          <a:ln w="38100">
            <a:solidFill>
              <a:srgbClr val="3399FF"/>
            </a:solidFill>
          </a:ln>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flipV="1">
            <a:off x="4860032" y="4437112"/>
            <a:ext cx="1008112" cy="792088"/>
          </a:xfrm>
          <a:prstGeom prst="line">
            <a:avLst/>
          </a:prstGeom>
          <a:ln w="38100">
            <a:solidFill>
              <a:srgbClr val="3399FF"/>
            </a:solidFill>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4860032" y="4437112"/>
            <a:ext cx="1008112" cy="792088"/>
          </a:xfrm>
          <a:prstGeom prst="line">
            <a:avLst/>
          </a:prstGeom>
          <a:ln w="38100">
            <a:solidFill>
              <a:srgbClr val="3399FF"/>
            </a:solidFill>
          </a:ln>
        </p:spPr>
        <p:style>
          <a:lnRef idx="2">
            <a:schemeClr val="accent1"/>
          </a:lnRef>
          <a:fillRef idx="0">
            <a:schemeClr val="accent1"/>
          </a:fillRef>
          <a:effectRef idx="1">
            <a:schemeClr val="accent1"/>
          </a:effectRef>
          <a:fontRef idx="minor">
            <a:schemeClr val="tx1"/>
          </a:fontRef>
        </p:style>
      </p:cxnSp>
      <p:sp>
        <p:nvSpPr>
          <p:cNvPr id="96" name="TextBox 95"/>
          <p:cNvSpPr txBox="1"/>
          <p:nvPr/>
        </p:nvSpPr>
        <p:spPr>
          <a:xfrm>
            <a:off x="4716016" y="4221088"/>
            <a:ext cx="288032" cy="369332"/>
          </a:xfrm>
          <a:prstGeom prst="rect">
            <a:avLst/>
          </a:prstGeom>
          <a:gradFill flip="none" rotWithShape="1">
            <a:gsLst>
              <a:gs pos="36000">
                <a:srgbClr val="FF6600"/>
              </a:gs>
              <a:gs pos="77000">
                <a:srgbClr val="FFFFFF"/>
              </a:gs>
            </a:gsLst>
            <a:path path="circle">
              <a:fillToRect l="50000" t="50000" r="50000" b="50000"/>
            </a:path>
            <a:tileRect/>
          </a:gradFill>
        </p:spPr>
        <p:txBody>
          <a:bodyPr wrap="square" rtlCol="0">
            <a:spAutoFit/>
          </a:bodyPr>
          <a:lstStyle/>
          <a:p>
            <a:r>
              <a:rPr lang="en-US" dirty="0" smtClean="0"/>
              <a:t>1</a:t>
            </a:r>
            <a:endParaRPr lang="en-US" dirty="0"/>
          </a:p>
        </p:txBody>
      </p:sp>
      <p:sp>
        <p:nvSpPr>
          <p:cNvPr id="97" name="TextBox 96"/>
          <p:cNvSpPr txBox="1"/>
          <p:nvPr/>
        </p:nvSpPr>
        <p:spPr>
          <a:xfrm>
            <a:off x="5724128" y="4221088"/>
            <a:ext cx="288032" cy="369332"/>
          </a:xfrm>
          <a:prstGeom prst="rect">
            <a:avLst/>
          </a:prstGeom>
          <a:gradFill flip="none" rotWithShape="1">
            <a:gsLst>
              <a:gs pos="36000">
                <a:srgbClr val="FF6600"/>
              </a:gs>
              <a:gs pos="77000">
                <a:srgbClr val="FFFFFF"/>
              </a:gs>
            </a:gsLst>
            <a:path path="circle">
              <a:fillToRect l="50000" t="50000" r="50000" b="50000"/>
            </a:path>
            <a:tileRect/>
          </a:gradFill>
        </p:spPr>
        <p:txBody>
          <a:bodyPr wrap="square" rtlCol="0">
            <a:spAutoFit/>
          </a:bodyPr>
          <a:lstStyle/>
          <a:p>
            <a:r>
              <a:rPr lang="en-US" dirty="0"/>
              <a:t>2</a:t>
            </a:r>
          </a:p>
        </p:txBody>
      </p:sp>
      <p:sp>
        <p:nvSpPr>
          <p:cNvPr id="98" name="TextBox 97"/>
          <p:cNvSpPr txBox="1"/>
          <p:nvPr/>
        </p:nvSpPr>
        <p:spPr>
          <a:xfrm>
            <a:off x="4716016" y="5013176"/>
            <a:ext cx="288032" cy="369332"/>
          </a:xfrm>
          <a:prstGeom prst="rect">
            <a:avLst/>
          </a:prstGeom>
          <a:gradFill flip="none" rotWithShape="1">
            <a:gsLst>
              <a:gs pos="36000">
                <a:srgbClr val="FF6600"/>
              </a:gs>
              <a:gs pos="77000">
                <a:srgbClr val="FFFFFF"/>
              </a:gs>
            </a:gsLst>
            <a:path path="circle">
              <a:fillToRect l="50000" t="50000" r="50000" b="50000"/>
            </a:path>
            <a:tileRect/>
          </a:gradFill>
        </p:spPr>
        <p:txBody>
          <a:bodyPr wrap="square" rtlCol="0">
            <a:spAutoFit/>
          </a:bodyPr>
          <a:lstStyle/>
          <a:p>
            <a:r>
              <a:rPr lang="en-US" dirty="0" smtClean="0"/>
              <a:t>3</a:t>
            </a:r>
            <a:endParaRPr lang="en-US" dirty="0"/>
          </a:p>
        </p:txBody>
      </p:sp>
      <p:sp>
        <p:nvSpPr>
          <p:cNvPr id="99" name="TextBox 98"/>
          <p:cNvSpPr txBox="1"/>
          <p:nvPr/>
        </p:nvSpPr>
        <p:spPr>
          <a:xfrm>
            <a:off x="5724128" y="5013176"/>
            <a:ext cx="288032" cy="369332"/>
          </a:xfrm>
          <a:prstGeom prst="rect">
            <a:avLst/>
          </a:prstGeom>
          <a:gradFill flip="none" rotWithShape="1">
            <a:gsLst>
              <a:gs pos="36000">
                <a:srgbClr val="FF6600"/>
              </a:gs>
              <a:gs pos="77000">
                <a:srgbClr val="FFFFFF"/>
              </a:gs>
            </a:gsLst>
            <a:path path="circle">
              <a:fillToRect l="50000" t="50000" r="50000" b="50000"/>
            </a:path>
            <a:tileRect/>
          </a:gradFill>
        </p:spPr>
        <p:txBody>
          <a:bodyPr wrap="square" rtlCol="0">
            <a:spAutoFit/>
          </a:bodyPr>
          <a:lstStyle/>
          <a:p>
            <a:r>
              <a:rPr lang="en-US" dirty="0"/>
              <a:t>4</a:t>
            </a:r>
          </a:p>
        </p:txBody>
      </p:sp>
      <p:sp>
        <p:nvSpPr>
          <p:cNvPr id="100" name="TextBox 99"/>
          <p:cNvSpPr txBox="1"/>
          <p:nvPr/>
        </p:nvSpPr>
        <p:spPr>
          <a:xfrm>
            <a:off x="6732240" y="4149080"/>
            <a:ext cx="288032" cy="369332"/>
          </a:xfrm>
          <a:prstGeom prst="rect">
            <a:avLst/>
          </a:prstGeom>
          <a:gradFill flip="none" rotWithShape="1">
            <a:gsLst>
              <a:gs pos="36000">
                <a:srgbClr val="FF6600"/>
              </a:gs>
              <a:gs pos="77000">
                <a:srgbClr val="FFFFFF"/>
              </a:gs>
            </a:gsLst>
            <a:path path="circle">
              <a:fillToRect l="50000" t="50000" r="50000" b="50000"/>
            </a:path>
            <a:tileRect/>
          </a:gradFill>
        </p:spPr>
        <p:txBody>
          <a:bodyPr wrap="square" rtlCol="0">
            <a:spAutoFit/>
          </a:bodyPr>
          <a:lstStyle/>
          <a:p>
            <a:r>
              <a:rPr lang="en-US" dirty="0" smtClean="0"/>
              <a:t>1</a:t>
            </a:r>
            <a:endParaRPr lang="en-US" dirty="0"/>
          </a:p>
        </p:txBody>
      </p:sp>
      <p:sp>
        <p:nvSpPr>
          <p:cNvPr id="103" name="TextBox 102"/>
          <p:cNvSpPr txBox="1"/>
          <p:nvPr/>
        </p:nvSpPr>
        <p:spPr>
          <a:xfrm>
            <a:off x="7236296" y="4149080"/>
            <a:ext cx="288032" cy="369332"/>
          </a:xfrm>
          <a:prstGeom prst="rect">
            <a:avLst/>
          </a:prstGeom>
          <a:gradFill flip="none" rotWithShape="1">
            <a:gsLst>
              <a:gs pos="36000">
                <a:srgbClr val="FF6600"/>
              </a:gs>
              <a:gs pos="77000">
                <a:srgbClr val="FFFFFF"/>
              </a:gs>
            </a:gsLst>
            <a:path path="circle">
              <a:fillToRect l="50000" t="50000" r="50000" b="50000"/>
            </a:path>
            <a:tileRect/>
          </a:gradFill>
        </p:spPr>
        <p:txBody>
          <a:bodyPr wrap="square" rtlCol="0">
            <a:spAutoFit/>
          </a:bodyPr>
          <a:lstStyle/>
          <a:p>
            <a:r>
              <a:rPr lang="en-US" dirty="0"/>
              <a:t>2</a:t>
            </a:r>
          </a:p>
        </p:txBody>
      </p:sp>
      <p:sp>
        <p:nvSpPr>
          <p:cNvPr id="104" name="TextBox 103"/>
          <p:cNvSpPr txBox="1"/>
          <p:nvPr/>
        </p:nvSpPr>
        <p:spPr>
          <a:xfrm>
            <a:off x="7740352" y="4149080"/>
            <a:ext cx="288032" cy="369332"/>
          </a:xfrm>
          <a:prstGeom prst="rect">
            <a:avLst/>
          </a:prstGeom>
          <a:gradFill flip="none" rotWithShape="1">
            <a:gsLst>
              <a:gs pos="36000">
                <a:srgbClr val="FF6600"/>
              </a:gs>
              <a:gs pos="77000">
                <a:srgbClr val="FFFFFF"/>
              </a:gs>
            </a:gsLst>
            <a:path path="circle">
              <a:fillToRect l="50000" t="50000" r="50000" b="50000"/>
            </a:path>
            <a:tileRect/>
          </a:gradFill>
        </p:spPr>
        <p:txBody>
          <a:bodyPr wrap="square" rtlCol="0">
            <a:spAutoFit/>
          </a:bodyPr>
          <a:lstStyle/>
          <a:p>
            <a:r>
              <a:rPr lang="en-US" dirty="0" smtClean="0"/>
              <a:t>3</a:t>
            </a:r>
            <a:endParaRPr lang="en-US" dirty="0"/>
          </a:p>
        </p:txBody>
      </p:sp>
      <p:sp>
        <p:nvSpPr>
          <p:cNvPr id="106" name="TextBox 105"/>
          <p:cNvSpPr txBox="1"/>
          <p:nvPr/>
        </p:nvSpPr>
        <p:spPr>
          <a:xfrm>
            <a:off x="8244408" y="4149080"/>
            <a:ext cx="288032" cy="369332"/>
          </a:xfrm>
          <a:prstGeom prst="rect">
            <a:avLst/>
          </a:prstGeom>
          <a:gradFill flip="none" rotWithShape="1">
            <a:gsLst>
              <a:gs pos="36000">
                <a:srgbClr val="FF6600"/>
              </a:gs>
              <a:gs pos="77000">
                <a:srgbClr val="FFFFFF"/>
              </a:gs>
            </a:gsLst>
            <a:path path="circle">
              <a:fillToRect l="50000" t="50000" r="50000" b="50000"/>
            </a:path>
            <a:tileRect/>
          </a:gradFill>
        </p:spPr>
        <p:txBody>
          <a:bodyPr wrap="square" rtlCol="0">
            <a:spAutoFit/>
          </a:bodyPr>
          <a:lstStyle/>
          <a:p>
            <a:r>
              <a:rPr lang="en-US" dirty="0"/>
              <a:t>4</a:t>
            </a:r>
          </a:p>
        </p:txBody>
      </p:sp>
      <p:sp>
        <p:nvSpPr>
          <p:cNvPr id="112" name="TextBox 111"/>
          <p:cNvSpPr txBox="1"/>
          <p:nvPr/>
        </p:nvSpPr>
        <p:spPr>
          <a:xfrm>
            <a:off x="5220072" y="5517232"/>
            <a:ext cx="288032" cy="369332"/>
          </a:xfrm>
          <a:prstGeom prst="rect">
            <a:avLst/>
          </a:prstGeom>
          <a:gradFill flip="none" rotWithShape="1">
            <a:gsLst>
              <a:gs pos="36000">
                <a:srgbClr val="FF6600"/>
              </a:gs>
              <a:gs pos="77000">
                <a:srgbClr val="FFFFFF"/>
              </a:gs>
            </a:gsLst>
            <a:path path="circle">
              <a:fillToRect l="50000" t="50000" r="50000" b="50000"/>
            </a:path>
            <a:tileRect/>
          </a:gradFill>
        </p:spPr>
        <p:txBody>
          <a:bodyPr wrap="square" rtlCol="0">
            <a:spAutoFit/>
          </a:bodyPr>
          <a:lstStyle/>
          <a:p>
            <a:r>
              <a:rPr lang="en-US" dirty="0"/>
              <a:t>5</a:t>
            </a:r>
          </a:p>
        </p:txBody>
      </p:sp>
      <p:sp>
        <p:nvSpPr>
          <p:cNvPr id="113" name="TextBox 112"/>
          <p:cNvSpPr txBox="1"/>
          <p:nvPr/>
        </p:nvSpPr>
        <p:spPr>
          <a:xfrm>
            <a:off x="8748464" y="4149080"/>
            <a:ext cx="288032" cy="369332"/>
          </a:xfrm>
          <a:prstGeom prst="rect">
            <a:avLst/>
          </a:prstGeom>
          <a:gradFill flip="none" rotWithShape="1">
            <a:gsLst>
              <a:gs pos="36000">
                <a:srgbClr val="FF6600"/>
              </a:gs>
              <a:gs pos="77000">
                <a:srgbClr val="FFFFFF"/>
              </a:gs>
            </a:gsLst>
            <a:path path="circle">
              <a:fillToRect l="50000" t="50000" r="50000" b="50000"/>
            </a:path>
            <a:tileRect/>
          </a:gradFill>
        </p:spPr>
        <p:txBody>
          <a:bodyPr wrap="square" rtlCol="0">
            <a:spAutoFit/>
          </a:bodyPr>
          <a:lstStyle/>
          <a:p>
            <a:r>
              <a:rPr lang="en-US" dirty="0"/>
              <a:t>5</a:t>
            </a:r>
          </a:p>
        </p:txBody>
      </p:sp>
      <p:sp>
        <p:nvSpPr>
          <p:cNvPr id="114" name="Rectangle 113"/>
          <p:cNvSpPr/>
          <p:nvPr/>
        </p:nvSpPr>
        <p:spPr>
          <a:xfrm>
            <a:off x="6804248" y="4653136"/>
            <a:ext cx="2232248" cy="14401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ectangle 114"/>
          <p:cNvSpPr/>
          <p:nvPr/>
        </p:nvSpPr>
        <p:spPr>
          <a:xfrm>
            <a:off x="6804248" y="4941168"/>
            <a:ext cx="2232248" cy="14401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Rectangle 115"/>
          <p:cNvSpPr/>
          <p:nvPr/>
        </p:nvSpPr>
        <p:spPr>
          <a:xfrm>
            <a:off x="7884368" y="5301208"/>
            <a:ext cx="1152128" cy="14401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TextBox 118"/>
          <p:cNvSpPr txBox="1"/>
          <p:nvPr/>
        </p:nvSpPr>
        <p:spPr>
          <a:xfrm>
            <a:off x="3923928" y="1268760"/>
            <a:ext cx="360040" cy="369332"/>
          </a:xfrm>
          <a:prstGeom prst="rect">
            <a:avLst/>
          </a:prstGeom>
          <a:noFill/>
        </p:spPr>
        <p:txBody>
          <a:bodyPr wrap="square" rtlCol="0">
            <a:spAutoFit/>
          </a:bodyPr>
          <a:lstStyle/>
          <a:p>
            <a:r>
              <a:rPr lang="en-US" dirty="0" smtClean="0"/>
              <a:t>A</a:t>
            </a:r>
            <a:endParaRPr lang="en-US" dirty="0"/>
          </a:p>
        </p:txBody>
      </p:sp>
      <p:sp>
        <p:nvSpPr>
          <p:cNvPr id="120" name="TextBox 119"/>
          <p:cNvSpPr txBox="1"/>
          <p:nvPr/>
        </p:nvSpPr>
        <p:spPr>
          <a:xfrm>
            <a:off x="6084168" y="1988840"/>
            <a:ext cx="360040" cy="369332"/>
          </a:xfrm>
          <a:prstGeom prst="rect">
            <a:avLst/>
          </a:prstGeom>
          <a:noFill/>
        </p:spPr>
        <p:txBody>
          <a:bodyPr wrap="square" rtlCol="0">
            <a:spAutoFit/>
          </a:bodyPr>
          <a:lstStyle/>
          <a:p>
            <a:r>
              <a:rPr lang="en-US" dirty="0"/>
              <a:t>B</a:t>
            </a:r>
          </a:p>
        </p:txBody>
      </p:sp>
      <p:sp>
        <p:nvSpPr>
          <p:cNvPr id="121" name="TextBox 120"/>
          <p:cNvSpPr txBox="1"/>
          <p:nvPr/>
        </p:nvSpPr>
        <p:spPr>
          <a:xfrm>
            <a:off x="6372200" y="5157192"/>
            <a:ext cx="360040" cy="369332"/>
          </a:xfrm>
          <a:prstGeom prst="rect">
            <a:avLst/>
          </a:prstGeom>
          <a:noFill/>
        </p:spPr>
        <p:txBody>
          <a:bodyPr wrap="square" rtlCol="0">
            <a:spAutoFit/>
          </a:bodyPr>
          <a:lstStyle/>
          <a:p>
            <a:r>
              <a:rPr lang="en-US" dirty="0"/>
              <a:t>C</a:t>
            </a:r>
          </a:p>
        </p:txBody>
      </p:sp>
      <p:cxnSp>
        <p:nvCxnSpPr>
          <p:cNvPr id="73" name="Straight Connector 72"/>
          <p:cNvCxnSpPr/>
          <p:nvPr/>
        </p:nvCxnSpPr>
        <p:spPr>
          <a:xfrm flipH="1">
            <a:off x="1907704" y="4941168"/>
            <a:ext cx="2664296"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1403648" y="4797152"/>
            <a:ext cx="576064" cy="369332"/>
          </a:xfrm>
          <a:prstGeom prst="rect">
            <a:avLst/>
          </a:prstGeom>
          <a:noFill/>
        </p:spPr>
        <p:txBody>
          <a:bodyPr wrap="square" rtlCol="0">
            <a:spAutoFit/>
          </a:bodyPr>
          <a:lstStyle/>
          <a:p>
            <a:r>
              <a:rPr lang="en-GB" dirty="0" err="1" smtClean="0"/>
              <a:t>E</a:t>
            </a:r>
            <a:r>
              <a:rPr lang="en-GB" baseline="-25000" dirty="0" err="1" smtClean="0"/>
              <a:t>cut</a:t>
            </a:r>
            <a:endParaRPr lang="en-GB" baseline="-25000" dirty="0"/>
          </a:p>
        </p:txBody>
      </p:sp>
      <p:sp>
        <p:nvSpPr>
          <p:cNvPr id="83" name="TextBox 82"/>
          <p:cNvSpPr txBox="1"/>
          <p:nvPr/>
        </p:nvSpPr>
        <p:spPr>
          <a:xfrm>
            <a:off x="6372200" y="4509120"/>
            <a:ext cx="360040" cy="369332"/>
          </a:xfrm>
          <a:prstGeom prst="rect">
            <a:avLst/>
          </a:prstGeom>
          <a:noFill/>
        </p:spPr>
        <p:txBody>
          <a:bodyPr wrap="square" rtlCol="0">
            <a:spAutoFit/>
          </a:bodyPr>
          <a:lstStyle/>
          <a:p>
            <a:r>
              <a:rPr lang="en-US" dirty="0" smtClean="0"/>
              <a:t>A</a:t>
            </a:r>
            <a:endParaRPr lang="en-US" dirty="0"/>
          </a:p>
        </p:txBody>
      </p:sp>
      <p:sp>
        <p:nvSpPr>
          <p:cNvPr id="84" name="TextBox 83"/>
          <p:cNvSpPr txBox="1"/>
          <p:nvPr/>
        </p:nvSpPr>
        <p:spPr>
          <a:xfrm>
            <a:off x="6365898" y="4836672"/>
            <a:ext cx="360040" cy="369332"/>
          </a:xfrm>
          <a:prstGeom prst="rect">
            <a:avLst/>
          </a:prstGeom>
          <a:noFill/>
        </p:spPr>
        <p:txBody>
          <a:bodyPr wrap="square" rtlCol="0">
            <a:spAutoFit/>
          </a:bodyPr>
          <a:lstStyle/>
          <a:p>
            <a:r>
              <a:rPr lang="en-US" dirty="0"/>
              <a:t>B</a:t>
            </a:r>
          </a:p>
        </p:txBody>
      </p:sp>
      <p:pic>
        <p:nvPicPr>
          <p:cNvPr id="85" name="Picture 84" descr="figure1_MethodsDiagram.eps"/>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29806" t="51722" r="35545" b="18704"/>
          <a:stretch/>
        </p:blipFill>
        <p:spPr>
          <a:xfrm>
            <a:off x="6516216" y="116632"/>
            <a:ext cx="2376264" cy="1404156"/>
          </a:xfrm>
          <a:prstGeom prst="rect">
            <a:avLst/>
          </a:prstGeom>
        </p:spPr>
      </p:pic>
    </p:spTree>
    <p:extLst>
      <p:ext uri="{BB962C8B-B14F-4D97-AF65-F5344CB8AC3E}">
        <p14:creationId xmlns:p14="http://schemas.microsoft.com/office/powerpoint/2010/main" xmlns="" val="311631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dissolve">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dissolve">
                                      <p:cBhvr>
                                        <p:cTn id="12" dur="500"/>
                                        <p:tgtEl>
                                          <p:spTgt spid="7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70"/>
                                        </p:tgtEl>
                                      </p:cBhvr>
                                    </p:animEffect>
                                    <p:set>
                                      <p:cBhvr>
                                        <p:cTn id="17" dur="1" fill="hold">
                                          <p:stCondLst>
                                            <p:cond delay="499"/>
                                          </p:stCondLst>
                                        </p:cTn>
                                        <p:tgtEl>
                                          <p:spTgt spid="7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nodeType="clickEffect">
                                  <p:stCondLst>
                                    <p:cond delay="0"/>
                                  </p:stCondLst>
                                  <p:childTnLst>
                                    <p:animEffect transition="out" filter="dissolve">
                                      <p:cBhvr>
                                        <p:cTn id="26" dur="500"/>
                                        <p:tgtEl>
                                          <p:spTgt spid="47"/>
                                        </p:tgtEl>
                                      </p:cBhvr>
                                    </p:animEffect>
                                    <p:set>
                                      <p:cBhvr>
                                        <p:cTn id="27" dur="1" fill="hold">
                                          <p:stCondLst>
                                            <p:cond delay="499"/>
                                          </p:stCondLst>
                                        </p:cTn>
                                        <p:tgtEl>
                                          <p:spTgt spid="4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dissolve">
                                      <p:cBhvr>
                                        <p:cTn id="32" dur="500"/>
                                        <p:tgtEl>
                                          <p:spTgt spid="5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nodeType="clickEffect">
                                  <p:stCondLst>
                                    <p:cond delay="0"/>
                                  </p:stCondLst>
                                  <p:childTnLst>
                                    <p:animEffect transition="out" filter="dissolve">
                                      <p:cBhvr>
                                        <p:cTn id="36" dur="500"/>
                                        <p:tgtEl>
                                          <p:spTgt spid="58"/>
                                        </p:tgtEl>
                                      </p:cBhvr>
                                    </p:animEffect>
                                    <p:set>
                                      <p:cBhvr>
                                        <p:cTn id="37" dur="1" fill="hold">
                                          <p:stCondLst>
                                            <p:cond delay="499"/>
                                          </p:stCondLst>
                                        </p:cTn>
                                        <p:tgtEl>
                                          <p:spTgt spid="5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68"/>
                                        </p:tgtEl>
                                        <p:attrNameLst>
                                          <p:attrName>style.visibility</p:attrName>
                                        </p:attrNameLst>
                                      </p:cBhvr>
                                      <p:to>
                                        <p:strVal val="visible"/>
                                      </p:to>
                                    </p:set>
                                    <p:animEffect transition="in" filter="dissolve">
                                      <p:cBhvr>
                                        <p:cTn id="4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arwick PPT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3399FF"/>
          </a:solidFill>
        </a:ln>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Warwick PPT Template.potx</Template>
  <TotalTime>6049</TotalTime>
  <Words>2823</Words>
  <Application>Microsoft Office PowerPoint</Application>
  <PresentationFormat>On-screen Show (4:3)</PresentationFormat>
  <Paragraphs>618</Paragraphs>
  <Slides>40</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Warwick PPT Template</vt:lpstr>
      <vt:lpstr>Equation</vt:lpstr>
      <vt:lpstr>Dynamics and flexibility of proteins</vt:lpstr>
      <vt:lpstr>Slide 2</vt:lpstr>
      <vt:lpstr>Slide 3</vt:lpstr>
      <vt:lpstr>Slide 4</vt:lpstr>
      <vt:lpstr>Slide 5</vt:lpstr>
      <vt:lpstr>Dynamics and flexibility of PDI</vt:lpstr>
      <vt:lpstr>Yeast PDI</vt:lpstr>
      <vt:lpstr>Three questions for PDI</vt:lpstr>
      <vt:lpstr>Flexibility via rigidity</vt:lpstr>
      <vt:lpstr>Rigidity of yPDI</vt:lpstr>
      <vt:lpstr>The meaning of Ecut</vt:lpstr>
      <vt:lpstr>Normal mode analysis</vt:lpstr>
      <vt:lpstr>FRODA: moving around</vt:lpstr>
      <vt:lpstr>Flexibility approach</vt:lpstr>
      <vt:lpstr>FIRST+ElNemo+FRODA [hours]</vt:lpstr>
      <vt:lpstr>Molecular Dynamics [weeks]</vt:lpstr>
      <vt:lpstr>Interdomain motion: tilt and twist</vt:lpstr>
      <vt:lpstr>Stability of β-sheets [MD] </vt:lpstr>
      <vt:lpstr>4-barrel motion</vt:lpstr>
      <vt:lpstr>Intradomain motion</vt:lpstr>
      <vt:lpstr>Intradomain: dihedral along protein</vt:lpstr>
      <vt:lpstr>MD stability of closed yPDI</vt:lpstr>
      <vt:lpstr>Conclusions (for yPDI)</vt:lpstr>
      <vt:lpstr>Slide 24</vt:lpstr>
      <vt:lpstr>The structure of HIV-1 protease</vt:lpstr>
      <vt:lpstr>Slide 26</vt:lpstr>
      <vt:lpstr>Rigidity analysis: FIRST</vt:lpstr>
      <vt:lpstr>Rigidity difference maps</vt:lpstr>
      <vt:lpstr>Rigidity Analysis of HIV-1 Protease</vt:lpstr>
      <vt:lpstr>CypA: Cyclophilin A</vt:lpstr>
      <vt:lpstr>Slide 31</vt:lpstr>
      <vt:lpstr>The concept of a folding core</vt:lpstr>
      <vt:lpstr>Heteronuclear Single Quantum Coherence (HSQC) spectra</vt:lpstr>
      <vt:lpstr>Assigning amino acids to chemical shifts</vt:lpstr>
      <vt:lpstr>HXD results for CypA-CsA</vt:lpstr>
      <vt:lpstr>Experiments and theory</vt:lpstr>
      <vt:lpstr>Coarse-grained simulations</vt:lpstr>
      <vt:lpstr>Many cores, one winner (?)</vt:lpstr>
      <vt:lpstr>Slide 39</vt:lpstr>
      <vt:lpstr>       Reading material</vt:lpstr>
    </vt:vector>
  </TitlesOfParts>
  <Company>University of Warwick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Heads of Department away day, May 2008</dc:title>
  <dc:creator>John Dale</dc:creator>
  <cp:lastModifiedBy> Rudolf A Roemer</cp:lastModifiedBy>
  <cp:revision>239</cp:revision>
  <dcterms:created xsi:type="dcterms:W3CDTF">2008-05-05T08:42:05Z</dcterms:created>
  <dcterms:modified xsi:type="dcterms:W3CDTF">2015-04-22T08:45:55Z</dcterms:modified>
</cp:coreProperties>
</file>