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08" r:id="rId1"/>
  </p:sldMasterIdLst>
  <p:notesMasterIdLst>
    <p:notesMasterId r:id="rId67"/>
  </p:notesMasterIdLst>
  <p:sldIdLst>
    <p:sldId id="256" r:id="rId2"/>
    <p:sldId id="495" r:id="rId3"/>
    <p:sldId id="374" r:id="rId4"/>
    <p:sldId id="432" r:id="rId5"/>
    <p:sldId id="317" r:id="rId6"/>
    <p:sldId id="466" r:id="rId7"/>
    <p:sldId id="319" r:id="rId8"/>
    <p:sldId id="467" r:id="rId9"/>
    <p:sldId id="433" r:id="rId10"/>
    <p:sldId id="469" r:id="rId11"/>
    <p:sldId id="434" r:id="rId12"/>
    <p:sldId id="318" r:id="rId13"/>
    <p:sldId id="494" r:id="rId14"/>
    <p:sldId id="443" r:id="rId15"/>
    <p:sldId id="347" r:id="rId16"/>
    <p:sldId id="442" r:id="rId17"/>
    <p:sldId id="441" r:id="rId18"/>
    <p:sldId id="332" r:id="rId19"/>
    <p:sldId id="338" r:id="rId20"/>
    <p:sldId id="336" r:id="rId21"/>
    <p:sldId id="337" r:id="rId22"/>
    <p:sldId id="426" r:id="rId23"/>
    <p:sldId id="339" r:id="rId24"/>
    <p:sldId id="384" r:id="rId25"/>
    <p:sldId id="385" r:id="rId26"/>
    <p:sldId id="324" r:id="rId27"/>
    <p:sldId id="345" r:id="rId28"/>
    <p:sldId id="387" r:id="rId29"/>
    <p:sldId id="388" r:id="rId30"/>
    <p:sldId id="473" r:id="rId31"/>
    <p:sldId id="478" r:id="rId32"/>
    <p:sldId id="479" r:id="rId33"/>
    <p:sldId id="486" r:id="rId34"/>
    <p:sldId id="480" r:id="rId35"/>
    <p:sldId id="489" r:id="rId36"/>
    <p:sldId id="481" r:id="rId37"/>
    <p:sldId id="372" r:id="rId38"/>
    <p:sldId id="371" r:id="rId39"/>
    <p:sldId id="373" r:id="rId40"/>
    <p:sldId id="389" r:id="rId41"/>
    <p:sldId id="453" r:id="rId42"/>
    <p:sldId id="363" r:id="rId43"/>
    <p:sldId id="435" r:id="rId44"/>
    <p:sldId id="400" r:id="rId45"/>
    <p:sldId id="436" r:id="rId46"/>
    <p:sldId id="438" r:id="rId47"/>
    <p:sldId id="439" r:id="rId48"/>
    <p:sldId id="482" r:id="rId49"/>
    <p:sldId id="450" r:id="rId50"/>
    <p:sldId id="483" r:id="rId51"/>
    <p:sldId id="484" r:id="rId52"/>
    <p:sldId id="475" r:id="rId53"/>
    <p:sldId id="458" r:id="rId54"/>
    <p:sldId id="485" r:id="rId55"/>
    <p:sldId id="402" r:id="rId56"/>
    <p:sldId id="445" r:id="rId57"/>
    <p:sldId id="444" r:id="rId58"/>
    <p:sldId id="446" r:id="rId59"/>
    <p:sldId id="493" r:id="rId60"/>
    <p:sldId id="447" r:id="rId61"/>
    <p:sldId id="449" r:id="rId62"/>
    <p:sldId id="490" r:id="rId63"/>
    <p:sldId id="460" r:id="rId64"/>
    <p:sldId id="462" r:id="rId65"/>
    <p:sldId id="461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FBBE8E-5B59-3241-A12B-DA9BF803B1D4}" v="60" dt="2024-01-22T03:49:07.2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64"/>
    <p:restoredTop sz="94177"/>
  </p:normalViewPr>
  <p:slideViewPr>
    <p:cSldViewPr snapToGrid="0">
      <p:cViewPr varScale="1">
        <p:scale>
          <a:sx n="101" d="100"/>
          <a:sy n="101" d="100"/>
        </p:scale>
        <p:origin x="224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松井　千尋" userId="070cd849-5272-468e-9b0f-203c19445137" providerId="ADAL" clId="{80FBBE8E-5B59-3241-A12B-DA9BF803B1D4}"/>
    <pc:docChg chg="undo custSel addSld delSld modSld sldOrd">
      <pc:chgData name="松井　千尋" userId="070cd849-5272-468e-9b0f-203c19445137" providerId="ADAL" clId="{80FBBE8E-5B59-3241-A12B-DA9BF803B1D4}" dt="2024-01-22T03:55:40.315" v="4247" actId="207"/>
      <pc:docMkLst>
        <pc:docMk/>
      </pc:docMkLst>
      <pc:sldChg chg="del">
        <pc:chgData name="松井　千尋" userId="070cd849-5272-468e-9b0f-203c19445137" providerId="ADAL" clId="{80FBBE8E-5B59-3241-A12B-DA9BF803B1D4}" dt="2024-01-22T02:25:23.341" v="2417" actId="2696"/>
        <pc:sldMkLst>
          <pc:docMk/>
          <pc:sldMk cId="3220454026" sldId="261"/>
        </pc:sldMkLst>
      </pc:sldChg>
      <pc:sldChg chg="addSp delSp modSp mod">
        <pc:chgData name="松井　千尋" userId="070cd849-5272-468e-9b0f-203c19445137" providerId="ADAL" clId="{80FBBE8E-5B59-3241-A12B-DA9BF803B1D4}" dt="2024-01-22T01:05:13.229" v="24" actId="1035"/>
        <pc:sldMkLst>
          <pc:docMk/>
          <pc:sldMk cId="3582680862" sldId="317"/>
        </pc:sldMkLst>
        <pc:spChg chg="mod">
          <ac:chgData name="松井　千尋" userId="070cd849-5272-468e-9b0f-203c19445137" providerId="ADAL" clId="{80FBBE8E-5B59-3241-A12B-DA9BF803B1D4}" dt="2024-01-22T01:05:00.326" v="1"/>
          <ac:spMkLst>
            <pc:docMk/>
            <pc:sldMk cId="3582680862" sldId="317"/>
            <ac:spMk id="3" creationId="{0DC2B7B7-C7D2-2AFD-632D-EC30DD383AD4}"/>
          </ac:spMkLst>
        </pc:spChg>
        <pc:picChg chg="mod">
          <ac:chgData name="松井　千尋" userId="070cd849-5272-468e-9b0f-203c19445137" providerId="ADAL" clId="{80FBBE8E-5B59-3241-A12B-DA9BF803B1D4}" dt="2024-01-22T01:05:13.229" v="24" actId="1035"/>
          <ac:picMkLst>
            <pc:docMk/>
            <pc:sldMk cId="3582680862" sldId="317"/>
            <ac:picMk id="4" creationId="{2682A241-9C09-B779-F9F2-E82E76EDA33B}"/>
          </ac:picMkLst>
        </pc:picChg>
        <pc:picChg chg="add mod">
          <ac:chgData name="松井　千尋" userId="070cd849-5272-468e-9b0f-203c19445137" providerId="ADAL" clId="{80FBBE8E-5B59-3241-A12B-DA9BF803B1D4}" dt="2024-01-22T01:05:13.229" v="24" actId="1035"/>
          <ac:picMkLst>
            <pc:docMk/>
            <pc:sldMk cId="3582680862" sldId="317"/>
            <ac:picMk id="5" creationId="{A10160B5-F685-57D8-3968-1C3D6609035E}"/>
          </ac:picMkLst>
        </pc:picChg>
        <pc:picChg chg="del">
          <ac:chgData name="松井　千尋" userId="070cd849-5272-468e-9b0f-203c19445137" providerId="ADAL" clId="{80FBBE8E-5B59-3241-A12B-DA9BF803B1D4}" dt="2024-01-22T01:04:41.511" v="0" actId="21"/>
          <ac:picMkLst>
            <pc:docMk/>
            <pc:sldMk cId="3582680862" sldId="317"/>
            <ac:picMk id="6" creationId="{BDBE97C1-CE0A-F717-3D5B-73FE93C4F00A}"/>
          </ac:picMkLst>
        </pc:picChg>
      </pc:sldChg>
      <pc:sldChg chg="modNotesTx">
        <pc:chgData name="松井　千尋" userId="070cd849-5272-468e-9b0f-203c19445137" providerId="ADAL" clId="{80FBBE8E-5B59-3241-A12B-DA9BF803B1D4}" dt="2024-01-22T02:36:14.925" v="2936" actId="20577"/>
        <pc:sldMkLst>
          <pc:docMk/>
          <pc:sldMk cId="3482893090" sldId="318"/>
        </pc:sldMkLst>
      </pc:sldChg>
      <pc:sldChg chg="modNotesTx">
        <pc:chgData name="松井　千尋" userId="070cd849-5272-468e-9b0f-203c19445137" providerId="ADAL" clId="{80FBBE8E-5B59-3241-A12B-DA9BF803B1D4}" dt="2024-01-22T02:36:19.675" v="2945" actId="20577"/>
        <pc:sldMkLst>
          <pc:docMk/>
          <pc:sldMk cId="804273841" sldId="322"/>
        </pc:sldMkLst>
      </pc:sldChg>
      <pc:sldChg chg="modSp mod">
        <pc:chgData name="松井　千尋" userId="070cd849-5272-468e-9b0f-203c19445137" providerId="ADAL" clId="{80FBBE8E-5B59-3241-A12B-DA9BF803B1D4}" dt="2024-01-22T01:15:39.808" v="73" actId="20577"/>
        <pc:sldMkLst>
          <pc:docMk/>
          <pc:sldMk cId="3004622839" sldId="325"/>
        </pc:sldMkLst>
        <pc:spChg chg="mod">
          <ac:chgData name="松井　千尋" userId="070cd849-5272-468e-9b0f-203c19445137" providerId="ADAL" clId="{80FBBE8E-5B59-3241-A12B-DA9BF803B1D4}" dt="2024-01-22T01:15:39.808" v="73" actId="20577"/>
          <ac:spMkLst>
            <pc:docMk/>
            <pc:sldMk cId="3004622839" sldId="325"/>
            <ac:spMk id="2" creationId="{296F4E17-F1F1-2587-914F-AC8D342BBB62}"/>
          </ac:spMkLst>
        </pc:spChg>
      </pc:sldChg>
      <pc:sldChg chg="addSp modSp mod ord">
        <pc:chgData name="松井　千尋" userId="070cd849-5272-468e-9b0f-203c19445137" providerId="ADAL" clId="{80FBBE8E-5B59-3241-A12B-DA9BF803B1D4}" dt="2024-01-22T03:47:15.230" v="3692" actId="20577"/>
        <pc:sldMkLst>
          <pc:docMk/>
          <pc:sldMk cId="3625317409" sldId="326"/>
        </pc:sldMkLst>
        <pc:spChg chg="mod">
          <ac:chgData name="松井　千尋" userId="070cd849-5272-468e-9b0f-203c19445137" providerId="ADAL" clId="{80FBBE8E-5B59-3241-A12B-DA9BF803B1D4}" dt="2024-01-22T03:47:15.230" v="3692" actId="20577"/>
          <ac:spMkLst>
            <pc:docMk/>
            <pc:sldMk cId="3625317409" sldId="326"/>
            <ac:spMk id="3" creationId="{200F84EA-8CF9-1EA4-BA91-26706CAE0838}"/>
          </ac:spMkLst>
        </pc:spChg>
        <pc:picChg chg="add mod">
          <ac:chgData name="松井　千尋" userId="070cd849-5272-468e-9b0f-203c19445137" providerId="ADAL" clId="{80FBBE8E-5B59-3241-A12B-DA9BF803B1D4}" dt="2024-01-22T03:41:47.403" v="3362"/>
          <ac:picMkLst>
            <pc:docMk/>
            <pc:sldMk cId="3625317409" sldId="326"/>
            <ac:picMk id="4" creationId="{03A46FB5-9059-3E91-ECD4-618239BDF762}"/>
          </ac:picMkLst>
        </pc:picChg>
        <pc:picChg chg="add mod">
          <ac:chgData name="松井　千尋" userId="070cd849-5272-468e-9b0f-203c19445137" providerId="ADAL" clId="{80FBBE8E-5B59-3241-A12B-DA9BF803B1D4}" dt="2024-01-22T03:41:47.403" v="3362"/>
          <ac:picMkLst>
            <pc:docMk/>
            <pc:sldMk cId="3625317409" sldId="326"/>
            <ac:picMk id="5" creationId="{06F450A2-37C1-36F7-6463-2C0F46015091}"/>
          </ac:picMkLst>
        </pc:picChg>
        <pc:picChg chg="add mod">
          <ac:chgData name="松井　千尋" userId="070cd849-5272-468e-9b0f-203c19445137" providerId="ADAL" clId="{80FBBE8E-5B59-3241-A12B-DA9BF803B1D4}" dt="2024-01-22T03:46:44.609" v="3683"/>
          <ac:picMkLst>
            <pc:docMk/>
            <pc:sldMk cId="3625317409" sldId="326"/>
            <ac:picMk id="6" creationId="{46CF3C97-5578-9CAB-EFB6-FA087243D762}"/>
          </ac:picMkLst>
        </pc:picChg>
        <pc:picChg chg="add mod">
          <ac:chgData name="松井　千尋" userId="070cd849-5272-468e-9b0f-203c19445137" providerId="ADAL" clId="{80FBBE8E-5B59-3241-A12B-DA9BF803B1D4}" dt="2024-01-22T03:46:44.609" v="3683"/>
          <ac:picMkLst>
            <pc:docMk/>
            <pc:sldMk cId="3625317409" sldId="326"/>
            <ac:picMk id="7" creationId="{A3508EFC-A4F1-338A-29FF-4E3476D27366}"/>
          </ac:picMkLst>
        </pc:picChg>
      </pc:sldChg>
      <pc:sldChg chg="del">
        <pc:chgData name="松井　千尋" userId="070cd849-5272-468e-9b0f-203c19445137" providerId="ADAL" clId="{80FBBE8E-5B59-3241-A12B-DA9BF803B1D4}" dt="2024-01-22T03:45:36.115" v="3680" actId="2696"/>
        <pc:sldMkLst>
          <pc:docMk/>
          <pc:sldMk cId="4066665852" sldId="327"/>
        </pc:sldMkLst>
      </pc:sldChg>
      <pc:sldChg chg="addSp modSp mod">
        <pc:chgData name="松井　千尋" userId="070cd849-5272-468e-9b0f-203c19445137" providerId="ADAL" clId="{80FBBE8E-5B59-3241-A12B-DA9BF803B1D4}" dt="2024-01-22T02:47:33.691" v="3207" actId="1035"/>
        <pc:sldMkLst>
          <pc:docMk/>
          <pc:sldMk cId="1716509001" sldId="337"/>
        </pc:sldMkLst>
        <pc:spChg chg="mod">
          <ac:chgData name="松井　千尋" userId="070cd849-5272-468e-9b0f-203c19445137" providerId="ADAL" clId="{80FBBE8E-5B59-3241-A12B-DA9BF803B1D4}" dt="2024-01-22T02:40:11.389" v="3090"/>
          <ac:spMkLst>
            <pc:docMk/>
            <pc:sldMk cId="1716509001" sldId="337"/>
            <ac:spMk id="3" creationId="{6EC11C40-395F-6E71-47BF-328750441F46}"/>
          </ac:spMkLst>
        </pc:spChg>
        <pc:spChg chg="add mod">
          <ac:chgData name="松井　千尋" userId="070cd849-5272-468e-9b0f-203c19445137" providerId="ADAL" clId="{80FBBE8E-5B59-3241-A12B-DA9BF803B1D4}" dt="2024-01-22T02:47:33.691" v="3207" actId="1035"/>
          <ac:spMkLst>
            <pc:docMk/>
            <pc:sldMk cId="1716509001" sldId="337"/>
            <ac:spMk id="8" creationId="{981AA7F5-EFF5-BF06-A33E-8348A31AE254}"/>
          </ac:spMkLst>
        </pc:spChg>
        <pc:spChg chg="mod">
          <ac:chgData name="松井　千尋" userId="070cd849-5272-468e-9b0f-203c19445137" providerId="ADAL" clId="{80FBBE8E-5B59-3241-A12B-DA9BF803B1D4}" dt="2024-01-22T02:38:51.040" v="3084" actId="1037"/>
          <ac:spMkLst>
            <pc:docMk/>
            <pc:sldMk cId="1716509001" sldId="337"/>
            <ac:spMk id="20" creationId="{7290407A-F762-8EE6-05D6-5C4B34248B4B}"/>
          </ac:spMkLst>
        </pc:spChg>
        <pc:grpChg chg="add mod">
          <ac:chgData name="松井　千尋" userId="070cd849-5272-468e-9b0f-203c19445137" providerId="ADAL" clId="{80FBBE8E-5B59-3241-A12B-DA9BF803B1D4}" dt="2024-01-22T02:38:53.800" v="3089" actId="1035"/>
          <ac:grpSpMkLst>
            <pc:docMk/>
            <pc:sldMk cId="1716509001" sldId="337"/>
            <ac:grpSpMk id="4" creationId="{728C308F-55CD-279D-880D-CAC6B5EEEB00}"/>
          </ac:grpSpMkLst>
        </pc:grpChg>
        <pc:picChg chg="add mod">
          <ac:chgData name="松井　千尋" userId="070cd849-5272-468e-9b0f-203c19445137" providerId="ADAL" clId="{80FBBE8E-5B59-3241-A12B-DA9BF803B1D4}" dt="2024-01-22T02:40:16.788" v="3091" actId="1076"/>
          <ac:picMkLst>
            <pc:docMk/>
            <pc:sldMk cId="1716509001" sldId="337"/>
            <ac:picMk id="6" creationId="{C062CF3D-371F-39F3-FB73-3C27A9C5E598}"/>
          </ac:picMkLst>
        </pc:picChg>
      </pc:sldChg>
      <pc:sldChg chg="addSp delSp modSp mod">
        <pc:chgData name="松井　千尋" userId="070cd849-5272-468e-9b0f-203c19445137" providerId="ADAL" clId="{80FBBE8E-5B59-3241-A12B-DA9BF803B1D4}" dt="2024-01-22T03:41:42.137" v="3361" actId="20577"/>
        <pc:sldMkLst>
          <pc:docMk/>
          <pc:sldMk cId="4191539893" sldId="339"/>
        </pc:sldMkLst>
        <pc:spChg chg="mod">
          <ac:chgData name="松井　千尋" userId="070cd849-5272-468e-9b0f-203c19445137" providerId="ADAL" clId="{80FBBE8E-5B59-3241-A12B-DA9BF803B1D4}" dt="2024-01-22T03:41:42.137" v="3361" actId="20577"/>
          <ac:spMkLst>
            <pc:docMk/>
            <pc:sldMk cId="4191539893" sldId="339"/>
            <ac:spMk id="3" creationId="{FE4BFA0B-889B-9D3A-E727-4E6E83D0EC86}"/>
          </ac:spMkLst>
        </pc:spChg>
        <pc:picChg chg="add del mod">
          <ac:chgData name="松井　千尋" userId="070cd849-5272-468e-9b0f-203c19445137" providerId="ADAL" clId="{80FBBE8E-5B59-3241-A12B-DA9BF803B1D4}" dt="2024-01-22T03:40:01.274" v="3347" actId="478"/>
          <ac:picMkLst>
            <pc:docMk/>
            <pc:sldMk cId="4191539893" sldId="339"/>
            <ac:picMk id="4" creationId="{9ACB48AE-B9CA-F41E-4B43-C8A1A9ACDB1D}"/>
          </ac:picMkLst>
        </pc:picChg>
        <pc:picChg chg="add mod">
          <ac:chgData name="松井　千尋" userId="070cd849-5272-468e-9b0f-203c19445137" providerId="ADAL" clId="{80FBBE8E-5B59-3241-A12B-DA9BF803B1D4}" dt="2024-01-22T03:40:24.129" v="3351" actId="1076"/>
          <ac:picMkLst>
            <pc:docMk/>
            <pc:sldMk cId="4191539893" sldId="339"/>
            <ac:picMk id="5" creationId="{3C86B852-8E10-439D-ABCE-FCE07E249EB5}"/>
          </ac:picMkLst>
        </pc:picChg>
        <pc:picChg chg="add mod">
          <ac:chgData name="松井　千尋" userId="070cd849-5272-468e-9b0f-203c19445137" providerId="ADAL" clId="{80FBBE8E-5B59-3241-A12B-DA9BF803B1D4}" dt="2024-01-22T03:40:36.896" v="3353" actId="1076"/>
          <ac:picMkLst>
            <pc:docMk/>
            <pc:sldMk cId="4191539893" sldId="339"/>
            <ac:picMk id="6" creationId="{A14BD291-FB59-243F-265A-97D86D79BAD5}"/>
          </ac:picMkLst>
        </pc:picChg>
      </pc:sldChg>
      <pc:sldChg chg="addSp modSp mod">
        <pc:chgData name="松井　千尋" userId="070cd849-5272-468e-9b0f-203c19445137" providerId="ADAL" clId="{80FBBE8E-5B59-3241-A12B-DA9BF803B1D4}" dt="2024-01-22T03:19:03.388" v="3255" actId="1035"/>
        <pc:sldMkLst>
          <pc:docMk/>
          <pc:sldMk cId="1742759286" sldId="340"/>
        </pc:sldMkLst>
        <pc:spChg chg="mod">
          <ac:chgData name="松井　千尋" userId="070cd849-5272-468e-9b0f-203c19445137" providerId="ADAL" clId="{80FBBE8E-5B59-3241-A12B-DA9BF803B1D4}" dt="2024-01-22T03:18:20.732" v="3250" actId="20577"/>
          <ac:spMkLst>
            <pc:docMk/>
            <pc:sldMk cId="1742759286" sldId="340"/>
            <ac:spMk id="13" creationId="{72BD6A3F-DEA6-31B2-FC56-24B03C023AEE}"/>
          </ac:spMkLst>
        </pc:spChg>
        <pc:picChg chg="add mod">
          <ac:chgData name="松井　千尋" userId="070cd849-5272-468e-9b0f-203c19445137" providerId="ADAL" clId="{80FBBE8E-5B59-3241-A12B-DA9BF803B1D4}" dt="2024-01-22T03:19:03.388" v="3255" actId="1035"/>
          <ac:picMkLst>
            <pc:docMk/>
            <pc:sldMk cId="1742759286" sldId="340"/>
            <ac:picMk id="6" creationId="{A9C55991-E332-3268-657E-A7C2BE492EF9}"/>
          </ac:picMkLst>
        </pc:picChg>
        <pc:picChg chg="add mod">
          <ac:chgData name="松井　千尋" userId="070cd849-5272-468e-9b0f-203c19445137" providerId="ADAL" clId="{80FBBE8E-5B59-3241-A12B-DA9BF803B1D4}" dt="2024-01-22T03:19:03.388" v="3255" actId="1035"/>
          <ac:picMkLst>
            <pc:docMk/>
            <pc:sldMk cId="1742759286" sldId="340"/>
            <ac:picMk id="7" creationId="{5FBCCEDE-8D6D-FCF9-5A00-6A35D61F3AF8}"/>
          </ac:picMkLst>
        </pc:picChg>
        <pc:picChg chg="mod">
          <ac:chgData name="松井　千尋" userId="070cd849-5272-468e-9b0f-203c19445137" providerId="ADAL" clId="{80FBBE8E-5B59-3241-A12B-DA9BF803B1D4}" dt="2024-01-22T03:18:09.271" v="3232" actId="1035"/>
          <ac:picMkLst>
            <pc:docMk/>
            <pc:sldMk cId="1742759286" sldId="340"/>
            <ac:picMk id="8" creationId="{44758155-8F49-CF17-1BD2-3301E5B506AA}"/>
          </ac:picMkLst>
        </pc:picChg>
        <pc:picChg chg="mod">
          <ac:chgData name="松井　千尋" userId="070cd849-5272-468e-9b0f-203c19445137" providerId="ADAL" clId="{80FBBE8E-5B59-3241-A12B-DA9BF803B1D4}" dt="2024-01-22T03:18:09.271" v="3232" actId="1035"/>
          <ac:picMkLst>
            <pc:docMk/>
            <pc:sldMk cId="1742759286" sldId="340"/>
            <ac:picMk id="9" creationId="{D9B93D37-1D2A-DD98-FF93-57B18D1689B8}"/>
          </ac:picMkLst>
        </pc:picChg>
        <pc:picChg chg="add mod">
          <ac:chgData name="松井　千尋" userId="070cd849-5272-468e-9b0f-203c19445137" providerId="ADAL" clId="{80FBBE8E-5B59-3241-A12B-DA9BF803B1D4}" dt="2024-01-22T03:19:03.388" v="3255" actId="1035"/>
          <ac:picMkLst>
            <pc:docMk/>
            <pc:sldMk cId="1742759286" sldId="340"/>
            <ac:picMk id="10" creationId="{4217E1AB-A65C-2E93-A8C9-57AEC9F9E774}"/>
          </ac:picMkLst>
        </pc:picChg>
        <pc:picChg chg="mod">
          <ac:chgData name="松井　千尋" userId="070cd849-5272-468e-9b0f-203c19445137" providerId="ADAL" clId="{80FBBE8E-5B59-3241-A12B-DA9BF803B1D4}" dt="2024-01-22T03:18:09.271" v="3232" actId="1035"/>
          <ac:picMkLst>
            <pc:docMk/>
            <pc:sldMk cId="1742759286" sldId="340"/>
            <ac:picMk id="12" creationId="{9C3EE54D-A215-F908-B2C3-8A0166203BF9}"/>
          </ac:picMkLst>
        </pc:picChg>
        <pc:picChg chg="mod">
          <ac:chgData name="松井　千尋" userId="070cd849-5272-468e-9b0f-203c19445137" providerId="ADAL" clId="{80FBBE8E-5B59-3241-A12B-DA9BF803B1D4}" dt="2024-01-22T03:18:09.271" v="3232" actId="1035"/>
          <ac:picMkLst>
            <pc:docMk/>
            <pc:sldMk cId="1742759286" sldId="340"/>
            <ac:picMk id="14" creationId="{5B06109E-05A8-5DD2-FFFA-44A487572DB6}"/>
          </ac:picMkLst>
        </pc:picChg>
        <pc:picChg chg="add mod">
          <ac:chgData name="松井　千尋" userId="070cd849-5272-468e-9b0f-203c19445137" providerId="ADAL" clId="{80FBBE8E-5B59-3241-A12B-DA9BF803B1D4}" dt="2024-01-22T03:19:03.388" v="3255" actId="1035"/>
          <ac:picMkLst>
            <pc:docMk/>
            <pc:sldMk cId="1742759286" sldId="340"/>
            <ac:picMk id="15" creationId="{B18FD511-F23B-F8D0-CF8F-7552ADF6451A}"/>
          </ac:picMkLst>
        </pc:picChg>
        <pc:cxnChg chg="mod">
          <ac:chgData name="松井　千尋" userId="070cd849-5272-468e-9b0f-203c19445137" providerId="ADAL" clId="{80FBBE8E-5B59-3241-A12B-DA9BF803B1D4}" dt="2024-01-22T03:18:09.271" v="3232" actId="1035"/>
          <ac:cxnSpMkLst>
            <pc:docMk/>
            <pc:sldMk cId="1742759286" sldId="340"/>
            <ac:cxnSpMk id="11" creationId="{86C619C7-F980-888B-4BF6-F1C64DFB3988}"/>
          </ac:cxnSpMkLst>
        </pc:cxnChg>
        <pc:cxnChg chg="add mod">
          <ac:chgData name="松井　千尋" userId="070cd849-5272-468e-9b0f-203c19445137" providerId="ADAL" clId="{80FBBE8E-5B59-3241-A12B-DA9BF803B1D4}" dt="2024-01-22T03:19:03.388" v="3255" actId="1035"/>
          <ac:cxnSpMkLst>
            <pc:docMk/>
            <pc:sldMk cId="1742759286" sldId="340"/>
            <ac:cxnSpMk id="16" creationId="{97A28957-0EF3-618D-E870-670D62C27F8D}"/>
          </ac:cxnSpMkLst>
        </pc:cxnChg>
        <pc:cxnChg chg="add mod">
          <ac:chgData name="松井　千尋" userId="070cd849-5272-468e-9b0f-203c19445137" providerId="ADAL" clId="{80FBBE8E-5B59-3241-A12B-DA9BF803B1D4}" dt="2024-01-22T03:19:03.388" v="3255" actId="1035"/>
          <ac:cxnSpMkLst>
            <pc:docMk/>
            <pc:sldMk cId="1742759286" sldId="340"/>
            <ac:cxnSpMk id="17" creationId="{9C62D4E3-FE72-6EA1-2557-EF3B76314B5C}"/>
          </ac:cxnSpMkLst>
        </pc:cxnChg>
        <pc:cxnChg chg="add mod">
          <ac:chgData name="松井　千尋" userId="070cd849-5272-468e-9b0f-203c19445137" providerId="ADAL" clId="{80FBBE8E-5B59-3241-A12B-DA9BF803B1D4}" dt="2024-01-22T03:19:03.388" v="3255" actId="1035"/>
          <ac:cxnSpMkLst>
            <pc:docMk/>
            <pc:sldMk cId="1742759286" sldId="340"/>
            <ac:cxnSpMk id="18" creationId="{D08A3173-4D97-27AA-B55C-CBDCA54F7539}"/>
          </ac:cxnSpMkLst>
        </pc:cxnChg>
        <pc:cxnChg chg="add mod">
          <ac:chgData name="松井　千尋" userId="070cd849-5272-468e-9b0f-203c19445137" providerId="ADAL" clId="{80FBBE8E-5B59-3241-A12B-DA9BF803B1D4}" dt="2024-01-22T03:19:03.388" v="3255" actId="1035"/>
          <ac:cxnSpMkLst>
            <pc:docMk/>
            <pc:sldMk cId="1742759286" sldId="340"/>
            <ac:cxnSpMk id="19" creationId="{E16548DA-04F5-F746-FC14-FB1B5EF67A7A}"/>
          </ac:cxnSpMkLst>
        </pc:cxnChg>
      </pc:sldChg>
      <pc:sldChg chg="addSp modSp del mod ord">
        <pc:chgData name="松井　千尋" userId="070cd849-5272-468e-9b0f-203c19445137" providerId="ADAL" clId="{80FBBE8E-5B59-3241-A12B-DA9BF803B1D4}" dt="2024-01-22T01:15:54.261" v="74" actId="2696"/>
        <pc:sldMkLst>
          <pc:docMk/>
          <pc:sldMk cId="1086324926" sldId="345"/>
        </pc:sldMkLst>
        <pc:spChg chg="mod">
          <ac:chgData name="松井　千尋" userId="070cd849-5272-468e-9b0f-203c19445137" providerId="ADAL" clId="{80FBBE8E-5B59-3241-A12B-DA9BF803B1D4}" dt="2024-01-22T01:12:27.309" v="39" actId="20577"/>
          <ac:spMkLst>
            <pc:docMk/>
            <pc:sldMk cId="1086324926" sldId="345"/>
            <ac:spMk id="3" creationId="{80F40A4B-1A6B-DA37-25B9-CA22C1A25B9E}"/>
          </ac:spMkLst>
        </pc:spChg>
        <pc:picChg chg="add mod">
          <ac:chgData name="松井　千尋" userId="070cd849-5272-468e-9b0f-203c19445137" providerId="ADAL" clId="{80FBBE8E-5B59-3241-A12B-DA9BF803B1D4}" dt="2024-01-22T01:12:32.217" v="40" actId="1076"/>
          <ac:picMkLst>
            <pc:docMk/>
            <pc:sldMk cId="1086324926" sldId="345"/>
            <ac:picMk id="4" creationId="{FFC8BE70-090F-5F3F-9ED9-C2B28F582759}"/>
          </ac:picMkLst>
        </pc:picChg>
      </pc:sldChg>
      <pc:sldChg chg="addSp delSp modSp add mod">
        <pc:chgData name="松井　千尋" userId="070cd849-5272-468e-9b0f-203c19445137" providerId="ADAL" clId="{80FBBE8E-5B59-3241-A12B-DA9BF803B1D4}" dt="2024-01-22T01:34:17.493" v="589" actId="20577"/>
        <pc:sldMkLst>
          <pc:docMk/>
          <pc:sldMk cId="2643563313" sldId="345"/>
        </pc:sldMkLst>
        <pc:spChg chg="mod">
          <ac:chgData name="松井　千尋" userId="070cd849-5272-468e-9b0f-203c19445137" providerId="ADAL" clId="{80FBBE8E-5B59-3241-A12B-DA9BF803B1D4}" dt="2024-01-22T01:16:15.448" v="103" actId="20577"/>
          <ac:spMkLst>
            <pc:docMk/>
            <pc:sldMk cId="2643563313" sldId="345"/>
            <ac:spMk id="2" creationId="{C74FBEAD-1B14-8AD4-5C55-403684A921BD}"/>
          </ac:spMkLst>
        </pc:spChg>
        <pc:spChg chg="mod">
          <ac:chgData name="松井　千尋" userId="070cd849-5272-468e-9b0f-203c19445137" providerId="ADAL" clId="{80FBBE8E-5B59-3241-A12B-DA9BF803B1D4}" dt="2024-01-22T01:34:17.493" v="589" actId="20577"/>
          <ac:spMkLst>
            <pc:docMk/>
            <pc:sldMk cId="2643563313" sldId="345"/>
            <ac:spMk id="3" creationId="{A39BCB87-A859-98A3-06A3-56ABC3626860}"/>
          </ac:spMkLst>
        </pc:spChg>
        <pc:spChg chg="del">
          <ac:chgData name="松井　千尋" userId="070cd849-5272-468e-9b0f-203c19445137" providerId="ADAL" clId="{80FBBE8E-5B59-3241-A12B-DA9BF803B1D4}" dt="2024-01-22T01:19:05.096" v="116" actId="478"/>
          <ac:spMkLst>
            <pc:docMk/>
            <pc:sldMk cId="2643563313" sldId="345"/>
            <ac:spMk id="19" creationId="{EBB3880A-D375-B4FB-93EC-9AFE19BD910E}"/>
          </ac:spMkLst>
        </pc:spChg>
        <pc:picChg chg="del mod">
          <ac:chgData name="松井　千尋" userId="070cd849-5272-468e-9b0f-203c19445137" providerId="ADAL" clId="{80FBBE8E-5B59-3241-A12B-DA9BF803B1D4}" dt="2024-01-22T01:20:12.183" v="224" actId="21"/>
          <ac:picMkLst>
            <pc:docMk/>
            <pc:sldMk cId="2643563313" sldId="345"/>
            <ac:picMk id="4" creationId="{29639E31-B2B7-A482-EA17-50847A681DDE}"/>
          </ac:picMkLst>
        </pc:picChg>
        <pc:picChg chg="add del mod">
          <ac:chgData name="松井　千尋" userId="070cd849-5272-468e-9b0f-203c19445137" providerId="ADAL" clId="{80FBBE8E-5B59-3241-A12B-DA9BF803B1D4}" dt="2024-01-22T01:17:54.852" v="107" actId="478"/>
          <ac:picMkLst>
            <pc:docMk/>
            <pc:sldMk cId="2643563313" sldId="345"/>
            <ac:picMk id="5" creationId="{D97322A7-C502-6A9B-947E-CDB454FEC032}"/>
          </ac:picMkLst>
        </pc:picChg>
        <pc:picChg chg="add del mod">
          <ac:chgData name="松井　千尋" userId="070cd849-5272-468e-9b0f-203c19445137" providerId="ADAL" clId="{80FBBE8E-5B59-3241-A12B-DA9BF803B1D4}" dt="2024-01-22T01:18:21.020" v="110" actId="478"/>
          <ac:picMkLst>
            <pc:docMk/>
            <pc:sldMk cId="2643563313" sldId="345"/>
            <ac:picMk id="6" creationId="{DFEBA018-C635-62B1-0925-2496AC39EA84}"/>
          </ac:picMkLst>
        </pc:picChg>
        <pc:picChg chg="add mod">
          <ac:chgData name="松井　千尋" userId="070cd849-5272-468e-9b0f-203c19445137" providerId="ADAL" clId="{80FBBE8E-5B59-3241-A12B-DA9BF803B1D4}" dt="2024-01-22T01:21:07.169" v="227" actId="1076"/>
          <ac:picMkLst>
            <pc:docMk/>
            <pc:sldMk cId="2643563313" sldId="345"/>
            <ac:picMk id="7" creationId="{A9B4DC8D-7316-5CB7-7671-B11CED08F14B}"/>
          </ac:picMkLst>
        </pc:picChg>
        <pc:picChg chg="add mod">
          <ac:chgData name="松井　千尋" userId="070cd849-5272-468e-9b0f-203c19445137" providerId="ADAL" clId="{80FBBE8E-5B59-3241-A12B-DA9BF803B1D4}" dt="2024-01-22T01:21:14.407" v="228" actId="1035"/>
          <ac:picMkLst>
            <pc:docMk/>
            <pc:sldMk cId="2643563313" sldId="345"/>
            <ac:picMk id="8" creationId="{7236564B-E96D-775A-8717-0408296E556F}"/>
          </ac:picMkLst>
        </pc:picChg>
        <pc:picChg chg="del mod">
          <ac:chgData name="松井　千尋" userId="070cd849-5272-468e-9b0f-203c19445137" providerId="ADAL" clId="{80FBBE8E-5B59-3241-A12B-DA9BF803B1D4}" dt="2024-01-22T01:19:24.267" v="138" actId="478"/>
          <ac:picMkLst>
            <pc:docMk/>
            <pc:sldMk cId="2643563313" sldId="345"/>
            <ac:picMk id="11" creationId="{6E81C9D2-7291-CD21-BBEF-3D526BFA1ED8}"/>
          </ac:picMkLst>
        </pc:picChg>
        <pc:picChg chg="del mod">
          <ac:chgData name="松井　千尋" userId="070cd849-5272-468e-9b0f-203c19445137" providerId="ADAL" clId="{80FBBE8E-5B59-3241-A12B-DA9BF803B1D4}" dt="2024-01-22T01:19:24.267" v="138" actId="478"/>
          <ac:picMkLst>
            <pc:docMk/>
            <pc:sldMk cId="2643563313" sldId="345"/>
            <ac:picMk id="12" creationId="{64DEF4D9-3D46-59CE-4E00-877A1AEF51E3}"/>
          </ac:picMkLst>
        </pc:picChg>
        <pc:picChg chg="del">
          <ac:chgData name="松井　千尋" userId="070cd849-5272-468e-9b0f-203c19445137" providerId="ADAL" clId="{80FBBE8E-5B59-3241-A12B-DA9BF803B1D4}" dt="2024-01-22T01:19:05.096" v="116" actId="478"/>
          <ac:picMkLst>
            <pc:docMk/>
            <pc:sldMk cId="2643563313" sldId="345"/>
            <ac:picMk id="17" creationId="{A503FCF7-745D-521A-73AB-0B5A6F5326AA}"/>
          </ac:picMkLst>
        </pc:picChg>
        <pc:picChg chg="del">
          <ac:chgData name="松井　千尋" userId="070cd849-5272-468e-9b0f-203c19445137" providerId="ADAL" clId="{80FBBE8E-5B59-3241-A12B-DA9BF803B1D4}" dt="2024-01-22T01:19:05.096" v="116" actId="478"/>
          <ac:picMkLst>
            <pc:docMk/>
            <pc:sldMk cId="2643563313" sldId="345"/>
            <ac:picMk id="18" creationId="{5BB7E1FC-DB9A-C1F5-7D09-70095C33314E}"/>
          </ac:picMkLst>
        </pc:picChg>
        <pc:picChg chg="del">
          <ac:chgData name="松井　千尋" userId="070cd849-5272-468e-9b0f-203c19445137" providerId="ADAL" clId="{80FBBE8E-5B59-3241-A12B-DA9BF803B1D4}" dt="2024-01-22T01:19:26.960" v="139" actId="478"/>
          <ac:picMkLst>
            <pc:docMk/>
            <pc:sldMk cId="2643563313" sldId="345"/>
            <ac:picMk id="20" creationId="{EB4609EF-8945-568E-4E89-2BB6DA4EAAC2}"/>
          </ac:picMkLst>
        </pc:picChg>
      </pc:sldChg>
      <pc:sldChg chg="modNotesTx">
        <pc:chgData name="松井　千尋" userId="070cd849-5272-468e-9b0f-203c19445137" providerId="ADAL" clId="{80FBBE8E-5B59-3241-A12B-DA9BF803B1D4}" dt="2024-01-22T02:36:40.216" v="2958" actId="20577"/>
        <pc:sldMkLst>
          <pc:docMk/>
          <pc:sldMk cId="3520107354" sldId="347"/>
        </pc:sldMkLst>
      </pc:sldChg>
      <pc:sldChg chg="modSp mod">
        <pc:chgData name="松井　千尋" userId="070cd849-5272-468e-9b0f-203c19445137" providerId="ADAL" clId="{80FBBE8E-5B59-3241-A12B-DA9BF803B1D4}" dt="2024-01-22T01:44:22.464" v="968" actId="20577"/>
        <pc:sldMkLst>
          <pc:docMk/>
          <pc:sldMk cId="1460185570" sldId="349"/>
        </pc:sldMkLst>
        <pc:spChg chg="mod">
          <ac:chgData name="松井　千尋" userId="070cd849-5272-468e-9b0f-203c19445137" providerId="ADAL" clId="{80FBBE8E-5B59-3241-A12B-DA9BF803B1D4}" dt="2024-01-22T01:44:22.464" v="968" actId="20577"/>
          <ac:spMkLst>
            <pc:docMk/>
            <pc:sldMk cId="1460185570" sldId="349"/>
            <ac:spMk id="3" creationId="{8D7CB3F2-492D-93E8-F2C3-C4E0AF6DB8A7}"/>
          </ac:spMkLst>
        </pc:spChg>
      </pc:sldChg>
      <pc:sldChg chg="addSp delSp modSp mod modNotesTx">
        <pc:chgData name="松井　千尋" userId="070cd849-5272-468e-9b0f-203c19445137" providerId="ADAL" clId="{80FBBE8E-5B59-3241-A12B-DA9BF803B1D4}" dt="2024-01-22T02:04:09.392" v="1464" actId="20577"/>
        <pc:sldMkLst>
          <pc:docMk/>
          <pc:sldMk cId="4259912176" sldId="350"/>
        </pc:sldMkLst>
        <pc:spChg chg="mod">
          <ac:chgData name="松井　千尋" userId="070cd849-5272-468e-9b0f-203c19445137" providerId="ADAL" clId="{80FBBE8E-5B59-3241-A12B-DA9BF803B1D4}" dt="2024-01-22T02:03:03.078" v="1411"/>
          <ac:spMkLst>
            <pc:docMk/>
            <pc:sldMk cId="4259912176" sldId="350"/>
            <ac:spMk id="3" creationId="{E811CAA9-F336-5F07-9B18-AF25F2F0FAD8}"/>
          </ac:spMkLst>
        </pc:spChg>
        <pc:spChg chg="add mod">
          <ac:chgData name="松井　千尋" userId="070cd849-5272-468e-9b0f-203c19445137" providerId="ADAL" clId="{80FBBE8E-5B59-3241-A12B-DA9BF803B1D4}" dt="2024-01-22T01:56:11.723" v="1375" actId="1036"/>
          <ac:spMkLst>
            <pc:docMk/>
            <pc:sldMk cId="4259912176" sldId="350"/>
            <ac:spMk id="4" creationId="{3C0772C5-FAE6-30E0-0C9B-9B16EFE4433C}"/>
          </ac:spMkLst>
        </pc:spChg>
        <pc:spChg chg="add mod">
          <ac:chgData name="松井　千尋" userId="070cd849-5272-468e-9b0f-203c19445137" providerId="ADAL" clId="{80FBBE8E-5B59-3241-A12B-DA9BF803B1D4}" dt="2024-01-22T02:03:41.829" v="1435" actId="1076"/>
          <ac:spMkLst>
            <pc:docMk/>
            <pc:sldMk cId="4259912176" sldId="350"/>
            <ac:spMk id="10" creationId="{C999CFA6-DC6E-BFCF-61A6-545C77E14CD5}"/>
          </ac:spMkLst>
        </pc:spChg>
        <pc:grpChg chg="add">
          <ac:chgData name="松井　千尋" userId="070cd849-5272-468e-9b0f-203c19445137" providerId="ADAL" clId="{80FBBE8E-5B59-3241-A12B-DA9BF803B1D4}" dt="2024-01-22T02:03:51.424" v="1436" actId="164"/>
          <ac:grpSpMkLst>
            <pc:docMk/>
            <pc:sldMk cId="4259912176" sldId="350"/>
            <ac:grpSpMk id="11" creationId="{4709A774-C74E-5492-BC46-845A635EED58}"/>
          </ac:grpSpMkLst>
        </pc:grpChg>
        <pc:picChg chg="add del mod">
          <ac:chgData name="松井　千尋" userId="070cd849-5272-468e-9b0f-203c19445137" providerId="ADAL" clId="{80FBBE8E-5B59-3241-A12B-DA9BF803B1D4}" dt="2024-01-22T02:00:50.194" v="1403" actId="21"/>
          <ac:picMkLst>
            <pc:docMk/>
            <pc:sldMk cId="4259912176" sldId="350"/>
            <ac:picMk id="5" creationId="{ED169A57-6025-3B3B-3790-A9E7C27E4330}"/>
          </ac:picMkLst>
        </pc:picChg>
        <pc:picChg chg="add del mod">
          <ac:chgData name="松井　千尋" userId="070cd849-5272-468e-9b0f-203c19445137" providerId="ADAL" clId="{80FBBE8E-5B59-3241-A12B-DA9BF803B1D4}" dt="2024-01-22T02:01:41.622" v="1410" actId="21"/>
          <ac:picMkLst>
            <pc:docMk/>
            <pc:sldMk cId="4259912176" sldId="350"/>
            <ac:picMk id="6" creationId="{0C7C170E-E0F6-C281-ED2C-54CEAAD687EA}"/>
          </ac:picMkLst>
        </pc:picChg>
        <pc:picChg chg="add del mod">
          <ac:chgData name="松井　千尋" userId="070cd849-5272-468e-9b0f-203c19445137" providerId="ADAL" clId="{80FBBE8E-5B59-3241-A12B-DA9BF803B1D4}" dt="2024-01-22T02:01:39.208" v="1409" actId="478"/>
          <ac:picMkLst>
            <pc:docMk/>
            <pc:sldMk cId="4259912176" sldId="350"/>
            <ac:picMk id="7" creationId="{27762BFC-BA04-0800-C4CC-939EFE9BF020}"/>
          </ac:picMkLst>
        </pc:picChg>
        <pc:picChg chg="add mod">
          <ac:chgData name="松井　千尋" userId="070cd849-5272-468e-9b0f-203c19445137" providerId="ADAL" clId="{80FBBE8E-5B59-3241-A12B-DA9BF803B1D4}" dt="2024-01-22T02:03:38.962" v="1434" actId="1076"/>
          <ac:picMkLst>
            <pc:docMk/>
            <pc:sldMk cId="4259912176" sldId="350"/>
            <ac:picMk id="8" creationId="{034E91E2-F0B4-2845-1770-AAFDF543E71B}"/>
          </ac:picMkLst>
        </pc:picChg>
        <pc:picChg chg="add mod">
          <ac:chgData name="松井　千尋" userId="070cd849-5272-468e-9b0f-203c19445137" providerId="ADAL" clId="{80FBBE8E-5B59-3241-A12B-DA9BF803B1D4}" dt="2024-01-22T02:03:05.230" v="1412" actId="1076"/>
          <ac:picMkLst>
            <pc:docMk/>
            <pc:sldMk cId="4259912176" sldId="350"/>
            <ac:picMk id="9" creationId="{FE71734A-4773-6840-EABC-D3A697B84F14}"/>
          </ac:picMkLst>
        </pc:picChg>
      </pc:sldChg>
      <pc:sldChg chg="addSp delSp modSp add del mod">
        <pc:chgData name="松井　千尋" userId="070cd849-5272-468e-9b0f-203c19445137" providerId="ADAL" clId="{80FBBE8E-5B59-3241-A12B-DA9BF803B1D4}" dt="2024-01-22T01:41:04.464" v="939" actId="2696"/>
        <pc:sldMkLst>
          <pc:docMk/>
          <pc:sldMk cId="710591854" sldId="351"/>
        </pc:sldMkLst>
        <pc:picChg chg="add mod">
          <ac:chgData name="松井　千尋" userId="070cd849-5272-468e-9b0f-203c19445137" providerId="ADAL" clId="{80FBBE8E-5B59-3241-A12B-DA9BF803B1D4}" dt="2024-01-22T01:37:14.890" v="801"/>
          <ac:picMkLst>
            <pc:docMk/>
            <pc:sldMk cId="710591854" sldId="351"/>
            <ac:picMk id="5" creationId="{EC1B4DE7-35ED-6460-B809-95AC35478CDE}"/>
          </ac:picMkLst>
        </pc:picChg>
        <pc:picChg chg="add mod">
          <ac:chgData name="松井　千尋" userId="070cd849-5272-468e-9b0f-203c19445137" providerId="ADAL" clId="{80FBBE8E-5B59-3241-A12B-DA9BF803B1D4}" dt="2024-01-22T01:37:14.890" v="801"/>
          <ac:picMkLst>
            <pc:docMk/>
            <pc:sldMk cId="710591854" sldId="351"/>
            <ac:picMk id="6" creationId="{D07EA7F7-5230-2CEB-6D1F-4F198EAB0B8F}"/>
          </ac:picMkLst>
        </pc:picChg>
        <pc:picChg chg="del">
          <ac:chgData name="松井　千尋" userId="070cd849-5272-468e-9b0f-203c19445137" providerId="ADAL" clId="{80FBBE8E-5B59-3241-A12B-DA9BF803B1D4}" dt="2024-01-22T01:39:31.163" v="866" actId="21"/>
          <ac:picMkLst>
            <pc:docMk/>
            <pc:sldMk cId="710591854" sldId="351"/>
            <ac:picMk id="20" creationId="{20D61E19-56A9-0722-40DD-5C06C8DB4738}"/>
          </ac:picMkLst>
        </pc:picChg>
      </pc:sldChg>
      <pc:sldChg chg="addSp delSp modSp new mod modNotesTx">
        <pc:chgData name="松井　千尋" userId="070cd849-5272-468e-9b0f-203c19445137" providerId="ADAL" clId="{80FBBE8E-5B59-3241-A12B-DA9BF803B1D4}" dt="2024-01-22T03:32:43.558" v="3345" actId="20577"/>
        <pc:sldMkLst>
          <pc:docMk/>
          <pc:sldMk cId="972322258" sldId="352"/>
        </pc:sldMkLst>
        <pc:spChg chg="mod">
          <ac:chgData name="松井　千尋" userId="070cd849-5272-468e-9b0f-203c19445137" providerId="ADAL" clId="{80FBBE8E-5B59-3241-A12B-DA9BF803B1D4}" dt="2024-01-22T01:34:07.017" v="588" actId="20577"/>
          <ac:spMkLst>
            <pc:docMk/>
            <pc:sldMk cId="972322258" sldId="352"/>
            <ac:spMk id="2" creationId="{77A48EB0-7DD8-2FBD-7BA7-6DA383BE415E}"/>
          </ac:spMkLst>
        </pc:spChg>
        <pc:spChg chg="mod">
          <ac:chgData name="松井　千尋" userId="070cd849-5272-468e-9b0f-203c19445137" providerId="ADAL" clId="{80FBBE8E-5B59-3241-A12B-DA9BF803B1D4}" dt="2024-01-22T03:31:51.960" v="3325" actId="20577"/>
          <ac:spMkLst>
            <pc:docMk/>
            <pc:sldMk cId="972322258" sldId="352"/>
            <ac:spMk id="3" creationId="{4516F106-848D-6588-911F-F8483A9659B6}"/>
          </ac:spMkLst>
        </pc:spChg>
        <pc:spChg chg="add mod">
          <ac:chgData name="松井　千尋" userId="070cd849-5272-468e-9b0f-203c19445137" providerId="ADAL" clId="{80FBBE8E-5B59-3241-A12B-DA9BF803B1D4}" dt="2024-01-22T01:41:00.652" v="938" actId="1036"/>
          <ac:spMkLst>
            <pc:docMk/>
            <pc:sldMk cId="972322258" sldId="352"/>
            <ac:spMk id="8" creationId="{F565072A-EE6F-9B0E-6059-E5B8EC329C58}"/>
          </ac:spMkLst>
        </pc:spChg>
        <pc:picChg chg="add mod">
          <ac:chgData name="松井　千尋" userId="070cd849-5272-468e-9b0f-203c19445137" providerId="ADAL" clId="{80FBBE8E-5B59-3241-A12B-DA9BF803B1D4}" dt="2024-01-22T01:41:00.652" v="938" actId="1036"/>
          <ac:picMkLst>
            <pc:docMk/>
            <pc:sldMk cId="972322258" sldId="352"/>
            <ac:picMk id="4" creationId="{7F83B31C-D581-5C1F-41BF-FFFFF796054D}"/>
          </ac:picMkLst>
        </pc:picChg>
        <pc:picChg chg="add mod">
          <ac:chgData name="松井　千尋" userId="070cd849-5272-468e-9b0f-203c19445137" providerId="ADAL" clId="{80FBBE8E-5B59-3241-A12B-DA9BF803B1D4}" dt="2024-01-22T01:41:00.652" v="938" actId="1036"/>
          <ac:picMkLst>
            <pc:docMk/>
            <pc:sldMk cId="972322258" sldId="352"/>
            <ac:picMk id="5" creationId="{7F1C66CE-AF1E-8465-9024-92C20F3D01F1}"/>
          </ac:picMkLst>
        </pc:picChg>
        <pc:picChg chg="add mod">
          <ac:chgData name="松井　千尋" userId="070cd849-5272-468e-9b0f-203c19445137" providerId="ADAL" clId="{80FBBE8E-5B59-3241-A12B-DA9BF803B1D4}" dt="2024-01-22T01:41:00.652" v="938" actId="1036"/>
          <ac:picMkLst>
            <pc:docMk/>
            <pc:sldMk cId="972322258" sldId="352"/>
            <ac:picMk id="6" creationId="{36CA7815-E2DC-BF0E-BB0F-040E186B7B08}"/>
          </ac:picMkLst>
        </pc:picChg>
        <pc:picChg chg="add del mod">
          <ac:chgData name="松井　千尋" userId="070cd849-5272-468e-9b0f-203c19445137" providerId="ADAL" clId="{80FBBE8E-5B59-3241-A12B-DA9BF803B1D4}" dt="2024-01-22T01:38:31.642" v="851" actId="21"/>
          <ac:picMkLst>
            <pc:docMk/>
            <pc:sldMk cId="972322258" sldId="352"/>
            <ac:picMk id="7" creationId="{01CAB8E0-8A39-8774-6C80-E8C4C304ECC1}"/>
          </ac:picMkLst>
        </pc:picChg>
        <pc:picChg chg="add mod">
          <ac:chgData name="松井　千尋" userId="070cd849-5272-468e-9b0f-203c19445137" providerId="ADAL" clId="{80FBBE8E-5B59-3241-A12B-DA9BF803B1D4}" dt="2024-01-22T01:41:00.652" v="938" actId="1036"/>
          <ac:picMkLst>
            <pc:docMk/>
            <pc:sldMk cId="972322258" sldId="352"/>
            <ac:picMk id="9" creationId="{98B34ADE-3049-83BF-4C78-269F86FF6C7E}"/>
          </ac:picMkLst>
        </pc:picChg>
        <pc:picChg chg="add mod">
          <ac:chgData name="松井　千尋" userId="070cd849-5272-468e-9b0f-203c19445137" providerId="ADAL" clId="{80FBBE8E-5B59-3241-A12B-DA9BF803B1D4}" dt="2024-01-22T01:41:00.652" v="938" actId="1036"/>
          <ac:picMkLst>
            <pc:docMk/>
            <pc:sldMk cId="972322258" sldId="352"/>
            <ac:picMk id="10" creationId="{AC5D0423-1B31-0EC9-CE5F-8E69D335DE37}"/>
          </ac:picMkLst>
        </pc:picChg>
        <pc:picChg chg="add mod">
          <ac:chgData name="松井　千尋" userId="070cd849-5272-468e-9b0f-203c19445137" providerId="ADAL" clId="{80FBBE8E-5B59-3241-A12B-DA9BF803B1D4}" dt="2024-01-22T03:20:34.109" v="3265" actId="1036"/>
          <ac:picMkLst>
            <pc:docMk/>
            <pc:sldMk cId="972322258" sldId="352"/>
            <ac:picMk id="11" creationId="{D3B88056-D97E-3F58-0511-6E66442364F5}"/>
          </ac:picMkLst>
        </pc:picChg>
      </pc:sldChg>
      <pc:sldChg chg="addSp delSp modSp add mod modNotesTx">
        <pc:chgData name="松井　千尋" userId="070cd849-5272-468e-9b0f-203c19445137" providerId="ADAL" clId="{80FBBE8E-5B59-3241-A12B-DA9BF803B1D4}" dt="2024-01-22T02:21:54.038" v="2267" actId="478"/>
        <pc:sldMkLst>
          <pc:docMk/>
          <pc:sldMk cId="944945360" sldId="353"/>
        </pc:sldMkLst>
        <pc:spChg chg="mod">
          <ac:chgData name="松井　千尋" userId="070cd849-5272-468e-9b0f-203c19445137" providerId="ADAL" clId="{80FBBE8E-5B59-3241-A12B-DA9BF803B1D4}" dt="2024-01-22T02:21:52.007" v="2266" actId="20577"/>
          <ac:spMkLst>
            <pc:docMk/>
            <pc:sldMk cId="944945360" sldId="353"/>
            <ac:spMk id="3" creationId="{A24525D0-C681-BA2A-CF40-8F23CF0CE62C}"/>
          </ac:spMkLst>
        </pc:spChg>
        <pc:spChg chg="del">
          <ac:chgData name="松井　千尋" userId="070cd849-5272-468e-9b0f-203c19445137" providerId="ADAL" clId="{80FBBE8E-5B59-3241-A12B-DA9BF803B1D4}" dt="2024-01-22T02:06:52.413" v="1590" actId="478"/>
          <ac:spMkLst>
            <pc:docMk/>
            <pc:sldMk cId="944945360" sldId="353"/>
            <ac:spMk id="4" creationId="{84CA99E9-DA51-F7BF-0E7D-7DC37957EACE}"/>
          </ac:spMkLst>
        </pc:spChg>
        <pc:spChg chg="add mod">
          <ac:chgData name="松井　千尋" userId="070cd849-5272-468e-9b0f-203c19445137" providerId="ADAL" clId="{80FBBE8E-5B59-3241-A12B-DA9BF803B1D4}" dt="2024-01-22T02:17:38.608" v="2235" actId="1035"/>
          <ac:spMkLst>
            <pc:docMk/>
            <pc:sldMk cId="944945360" sldId="353"/>
            <ac:spMk id="7" creationId="{B5C5EEB0-CE4B-C7B8-0CC3-2325EB3FC89D}"/>
          </ac:spMkLst>
        </pc:spChg>
        <pc:spChg chg="add mod">
          <ac:chgData name="松井　千尋" userId="070cd849-5272-468e-9b0f-203c19445137" providerId="ADAL" clId="{80FBBE8E-5B59-3241-A12B-DA9BF803B1D4}" dt="2024-01-22T02:17:38.608" v="2235" actId="1035"/>
          <ac:spMkLst>
            <pc:docMk/>
            <pc:sldMk cId="944945360" sldId="353"/>
            <ac:spMk id="12" creationId="{2DB6E109-A9A0-FA81-BAB3-85DC2B03CE78}"/>
          </ac:spMkLst>
        </pc:spChg>
        <pc:spChg chg="add mod">
          <ac:chgData name="松井　千尋" userId="070cd849-5272-468e-9b0f-203c19445137" providerId="ADAL" clId="{80FBBE8E-5B59-3241-A12B-DA9BF803B1D4}" dt="2024-01-22T02:17:38.608" v="2235" actId="1035"/>
          <ac:spMkLst>
            <pc:docMk/>
            <pc:sldMk cId="944945360" sldId="353"/>
            <ac:spMk id="13" creationId="{E83A9506-61CA-ABF6-D2A5-666FDF4F9435}"/>
          </ac:spMkLst>
        </pc:spChg>
        <pc:spChg chg="add mod">
          <ac:chgData name="松井　千尋" userId="070cd849-5272-468e-9b0f-203c19445137" providerId="ADAL" clId="{80FBBE8E-5B59-3241-A12B-DA9BF803B1D4}" dt="2024-01-22T02:17:38.608" v="2235" actId="1035"/>
          <ac:spMkLst>
            <pc:docMk/>
            <pc:sldMk cId="944945360" sldId="353"/>
            <ac:spMk id="14" creationId="{E6FF76D2-EC2F-F664-D3C2-FB83C2B71A84}"/>
          </ac:spMkLst>
        </pc:spChg>
        <pc:spChg chg="add mod">
          <ac:chgData name="松井　千尋" userId="070cd849-5272-468e-9b0f-203c19445137" providerId="ADAL" clId="{80FBBE8E-5B59-3241-A12B-DA9BF803B1D4}" dt="2024-01-22T02:17:38.608" v="2235" actId="1035"/>
          <ac:spMkLst>
            <pc:docMk/>
            <pc:sldMk cId="944945360" sldId="353"/>
            <ac:spMk id="16" creationId="{41FCC773-3B96-8D82-5506-9E059573155E}"/>
          </ac:spMkLst>
        </pc:spChg>
        <pc:spChg chg="add del mod">
          <ac:chgData name="松井　千尋" userId="070cd849-5272-468e-9b0f-203c19445137" providerId="ADAL" clId="{80FBBE8E-5B59-3241-A12B-DA9BF803B1D4}" dt="2024-01-22T02:21:38.221" v="2263" actId="478"/>
          <ac:spMkLst>
            <pc:docMk/>
            <pc:sldMk cId="944945360" sldId="353"/>
            <ac:spMk id="17" creationId="{0B6722B8-6A3E-442B-1C3E-96D254BE4B75}"/>
          </ac:spMkLst>
        </pc:spChg>
        <pc:spChg chg="add del mod">
          <ac:chgData name="松井　千尋" userId="070cd849-5272-468e-9b0f-203c19445137" providerId="ADAL" clId="{80FBBE8E-5B59-3241-A12B-DA9BF803B1D4}" dt="2024-01-22T02:20:42.463" v="2257" actId="478"/>
          <ac:spMkLst>
            <pc:docMk/>
            <pc:sldMk cId="944945360" sldId="353"/>
            <ac:spMk id="18" creationId="{E05FD831-5E8F-6DE9-E5F6-75966DCC7413}"/>
          </ac:spMkLst>
        </pc:spChg>
        <pc:spChg chg="add del mod">
          <ac:chgData name="松井　千尋" userId="070cd849-5272-468e-9b0f-203c19445137" providerId="ADAL" clId="{80FBBE8E-5B59-3241-A12B-DA9BF803B1D4}" dt="2024-01-22T02:20:42.463" v="2257" actId="478"/>
          <ac:spMkLst>
            <pc:docMk/>
            <pc:sldMk cId="944945360" sldId="353"/>
            <ac:spMk id="19" creationId="{7335CD8F-BAE1-566E-6099-BF364B12EB20}"/>
          </ac:spMkLst>
        </pc:spChg>
        <pc:spChg chg="add del mod">
          <ac:chgData name="松井　千尋" userId="070cd849-5272-468e-9b0f-203c19445137" providerId="ADAL" clId="{80FBBE8E-5B59-3241-A12B-DA9BF803B1D4}" dt="2024-01-22T02:20:44.759" v="2258" actId="478"/>
          <ac:spMkLst>
            <pc:docMk/>
            <pc:sldMk cId="944945360" sldId="353"/>
            <ac:spMk id="20" creationId="{6F413506-79AA-8544-4E77-286EC949F796}"/>
          </ac:spMkLst>
        </pc:spChg>
        <pc:grpChg chg="del">
          <ac:chgData name="松井　千尋" userId="070cd849-5272-468e-9b0f-203c19445137" providerId="ADAL" clId="{80FBBE8E-5B59-3241-A12B-DA9BF803B1D4}" dt="2024-01-22T02:06:52.413" v="1590" actId="478"/>
          <ac:grpSpMkLst>
            <pc:docMk/>
            <pc:sldMk cId="944945360" sldId="353"/>
            <ac:grpSpMk id="11" creationId="{793AE580-724E-B10F-04AF-4F762C9361F4}"/>
          </ac:grpSpMkLst>
        </pc:grpChg>
        <pc:grpChg chg="add del mod">
          <ac:chgData name="松井　千尋" userId="070cd849-5272-468e-9b0f-203c19445137" providerId="ADAL" clId="{80FBBE8E-5B59-3241-A12B-DA9BF803B1D4}" dt="2024-01-22T02:20:29.507" v="2255" actId="478"/>
          <ac:grpSpMkLst>
            <pc:docMk/>
            <pc:sldMk cId="944945360" sldId="353"/>
            <ac:grpSpMk id="21" creationId="{471B3099-573D-4C57-3524-AA569BEB6DC3}"/>
          </ac:grpSpMkLst>
        </pc:grpChg>
        <pc:picChg chg="add del">
          <ac:chgData name="松井　千尋" userId="070cd849-5272-468e-9b0f-203c19445137" providerId="ADAL" clId="{80FBBE8E-5B59-3241-A12B-DA9BF803B1D4}" dt="2024-01-22T02:12:51.131" v="1924" actId="478"/>
          <ac:picMkLst>
            <pc:docMk/>
            <pc:sldMk cId="944945360" sldId="353"/>
            <ac:picMk id="5" creationId="{91540478-0DD2-2341-9C19-D6BD0023FB18}"/>
          </ac:picMkLst>
        </pc:picChg>
        <pc:picChg chg="add del mod">
          <ac:chgData name="松井　千尋" userId="070cd849-5272-468e-9b0f-203c19445137" providerId="ADAL" clId="{80FBBE8E-5B59-3241-A12B-DA9BF803B1D4}" dt="2024-01-22T02:21:54.038" v="2267" actId="478"/>
          <ac:picMkLst>
            <pc:docMk/>
            <pc:sldMk cId="944945360" sldId="353"/>
            <ac:picMk id="6" creationId="{D0517B57-590E-0985-0659-571A49B03918}"/>
          </ac:picMkLst>
        </pc:picChg>
        <pc:picChg chg="add mod">
          <ac:chgData name="松井　千尋" userId="070cd849-5272-468e-9b0f-203c19445137" providerId="ADAL" clId="{80FBBE8E-5B59-3241-A12B-DA9BF803B1D4}" dt="2024-01-22T02:17:38.608" v="2235" actId="1035"/>
          <ac:picMkLst>
            <pc:docMk/>
            <pc:sldMk cId="944945360" sldId="353"/>
            <ac:picMk id="15" creationId="{7B0D67F3-CF31-36E5-F2B4-D60516F39D98}"/>
          </ac:picMkLst>
        </pc:picChg>
      </pc:sldChg>
      <pc:sldChg chg="add del">
        <pc:chgData name="松井　千尋" userId="070cd849-5272-468e-9b0f-203c19445137" providerId="ADAL" clId="{80FBBE8E-5B59-3241-A12B-DA9BF803B1D4}" dt="2024-01-22T02:25:21.120" v="2416" actId="2696"/>
        <pc:sldMkLst>
          <pc:docMk/>
          <pc:sldMk cId="3163062052" sldId="354"/>
        </pc:sldMkLst>
      </pc:sldChg>
      <pc:sldChg chg="addSp delSp modSp add mod">
        <pc:chgData name="松井　千尋" userId="070cd849-5272-468e-9b0f-203c19445137" providerId="ADAL" clId="{80FBBE8E-5B59-3241-A12B-DA9BF803B1D4}" dt="2024-01-22T02:29:18.639" v="2498" actId="1036"/>
        <pc:sldMkLst>
          <pc:docMk/>
          <pc:sldMk cId="2037004060" sldId="355"/>
        </pc:sldMkLst>
        <pc:spChg chg="mod">
          <ac:chgData name="松井　千尋" userId="070cd849-5272-468e-9b0f-203c19445137" providerId="ADAL" clId="{80FBBE8E-5B59-3241-A12B-DA9BF803B1D4}" dt="2024-01-22T02:29:11.769" v="2468" actId="20577"/>
          <ac:spMkLst>
            <pc:docMk/>
            <pc:sldMk cId="2037004060" sldId="355"/>
            <ac:spMk id="3" creationId="{D98D06BC-AF02-4F86-1243-A7037B1A87B1}"/>
          </ac:spMkLst>
        </pc:spChg>
        <pc:spChg chg="add mod">
          <ac:chgData name="松井　千尋" userId="070cd849-5272-468e-9b0f-203c19445137" providerId="ADAL" clId="{80FBBE8E-5B59-3241-A12B-DA9BF803B1D4}" dt="2024-01-22T02:29:18.639" v="2498" actId="1036"/>
          <ac:spMkLst>
            <pc:docMk/>
            <pc:sldMk cId="2037004060" sldId="355"/>
            <ac:spMk id="4" creationId="{6E66A11C-40CB-089E-7213-322BD6BEBD1A}"/>
          </ac:spMkLst>
        </pc:spChg>
        <pc:spChg chg="add mod">
          <ac:chgData name="松井　千尋" userId="070cd849-5272-468e-9b0f-203c19445137" providerId="ADAL" clId="{80FBBE8E-5B59-3241-A12B-DA9BF803B1D4}" dt="2024-01-22T02:29:18.639" v="2498" actId="1036"/>
          <ac:spMkLst>
            <pc:docMk/>
            <pc:sldMk cId="2037004060" sldId="355"/>
            <ac:spMk id="5" creationId="{81631292-B608-F170-0B13-C258B1DCE4D1}"/>
          </ac:spMkLst>
        </pc:spChg>
        <pc:spChg chg="add mod">
          <ac:chgData name="松井　千尋" userId="070cd849-5272-468e-9b0f-203c19445137" providerId="ADAL" clId="{80FBBE8E-5B59-3241-A12B-DA9BF803B1D4}" dt="2024-01-22T02:29:18.639" v="2498" actId="1036"/>
          <ac:spMkLst>
            <pc:docMk/>
            <pc:sldMk cId="2037004060" sldId="355"/>
            <ac:spMk id="7" creationId="{675EEDCF-31B0-A2D7-54BF-FD97053DAFD4}"/>
          </ac:spMkLst>
        </pc:spChg>
        <pc:spChg chg="mod">
          <ac:chgData name="松井　千尋" userId="070cd849-5272-468e-9b0f-203c19445137" providerId="ADAL" clId="{80FBBE8E-5B59-3241-A12B-DA9BF803B1D4}" dt="2024-01-22T02:29:18.639" v="2498" actId="1036"/>
          <ac:spMkLst>
            <pc:docMk/>
            <pc:sldMk cId="2037004060" sldId="355"/>
            <ac:spMk id="17" creationId="{BAFF3100-84F1-D7A2-C679-7A1EB5D913B7}"/>
          </ac:spMkLst>
        </pc:spChg>
        <pc:picChg chg="del mod">
          <ac:chgData name="松井　千尋" userId="070cd849-5272-468e-9b0f-203c19445137" providerId="ADAL" clId="{80FBBE8E-5B59-3241-A12B-DA9BF803B1D4}" dt="2024-01-22T02:24:22.020" v="2394" actId="478"/>
          <ac:picMkLst>
            <pc:docMk/>
            <pc:sldMk cId="2037004060" sldId="355"/>
            <ac:picMk id="6" creationId="{9916292A-8AF0-E0F6-D4DF-04A3C6B497A8}"/>
          </ac:picMkLst>
        </pc:picChg>
        <pc:picChg chg="add del mod">
          <ac:chgData name="松井　千尋" userId="070cd849-5272-468e-9b0f-203c19445137" providerId="ADAL" clId="{80FBBE8E-5B59-3241-A12B-DA9BF803B1D4}" dt="2024-01-22T02:29:08.491" v="2464" actId="478"/>
          <ac:picMkLst>
            <pc:docMk/>
            <pc:sldMk cId="2037004060" sldId="355"/>
            <ac:picMk id="8" creationId="{B3D2183A-FC5C-5199-3B75-DB0810DF6587}"/>
          </ac:picMkLst>
        </pc:picChg>
      </pc:sldChg>
      <pc:sldChg chg="delSp modSp add mod">
        <pc:chgData name="松井　千尋" userId="070cd849-5272-468e-9b0f-203c19445137" providerId="ADAL" clId="{80FBBE8E-5B59-3241-A12B-DA9BF803B1D4}" dt="2024-01-22T02:22:33.379" v="2276" actId="20577"/>
        <pc:sldMkLst>
          <pc:docMk/>
          <pc:sldMk cId="2941498993" sldId="356"/>
        </pc:sldMkLst>
        <pc:spChg chg="mod">
          <ac:chgData name="松井　千尋" userId="070cd849-5272-468e-9b0f-203c19445137" providerId="ADAL" clId="{80FBBE8E-5B59-3241-A12B-DA9BF803B1D4}" dt="2024-01-22T02:22:33.379" v="2276" actId="20577"/>
          <ac:spMkLst>
            <pc:docMk/>
            <pc:sldMk cId="2941498993" sldId="356"/>
            <ac:spMk id="3" creationId="{EACBADDA-4CFC-F5CC-BB65-487C00A06AF7}"/>
          </ac:spMkLst>
        </pc:spChg>
        <pc:picChg chg="del">
          <ac:chgData name="松井　千尋" userId="070cd849-5272-468e-9b0f-203c19445137" providerId="ADAL" clId="{80FBBE8E-5B59-3241-A12B-DA9BF803B1D4}" dt="2024-01-22T02:22:04.641" v="2270" actId="478"/>
          <ac:picMkLst>
            <pc:docMk/>
            <pc:sldMk cId="2941498993" sldId="356"/>
            <ac:picMk id="6" creationId="{7A3C1248-D82D-E424-AF45-DEDE1CDF2684}"/>
          </ac:picMkLst>
        </pc:picChg>
      </pc:sldChg>
      <pc:sldChg chg="modSp add del mod ord">
        <pc:chgData name="松井　千尋" userId="070cd849-5272-468e-9b0f-203c19445137" providerId="ADAL" clId="{80FBBE8E-5B59-3241-A12B-DA9BF803B1D4}" dt="2024-01-22T02:31:26.665" v="2620" actId="2696"/>
        <pc:sldMkLst>
          <pc:docMk/>
          <pc:sldMk cId="549606439" sldId="357"/>
        </pc:sldMkLst>
        <pc:spChg chg="mod">
          <ac:chgData name="松井　千尋" userId="070cd849-5272-468e-9b0f-203c19445137" providerId="ADAL" clId="{80FBBE8E-5B59-3241-A12B-DA9BF803B1D4}" dt="2024-01-22T02:30:44.821" v="2575" actId="20578"/>
          <ac:spMkLst>
            <pc:docMk/>
            <pc:sldMk cId="549606439" sldId="357"/>
            <ac:spMk id="3" creationId="{10B4A2EF-AAAF-4BEA-9DDA-DEE8E218C27B}"/>
          </ac:spMkLst>
        </pc:spChg>
        <pc:picChg chg="mod">
          <ac:chgData name="松井　千尋" userId="070cd849-5272-468e-9b0f-203c19445137" providerId="ADAL" clId="{80FBBE8E-5B59-3241-A12B-DA9BF803B1D4}" dt="2024-01-22T02:22:48.488" v="2302" actId="1035"/>
          <ac:picMkLst>
            <pc:docMk/>
            <pc:sldMk cId="549606439" sldId="357"/>
            <ac:picMk id="6" creationId="{5E43BC72-AE9F-F5F3-FAEA-BFAD7CB2FC3A}"/>
          </ac:picMkLst>
        </pc:picChg>
      </pc:sldChg>
      <pc:sldChg chg="addSp delSp modSp add mod">
        <pc:chgData name="松井　千尋" userId="070cd849-5272-468e-9b0f-203c19445137" providerId="ADAL" clId="{80FBBE8E-5B59-3241-A12B-DA9BF803B1D4}" dt="2024-01-22T02:29:51.036" v="2569" actId="1036"/>
        <pc:sldMkLst>
          <pc:docMk/>
          <pc:sldMk cId="1027569227" sldId="358"/>
        </pc:sldMkLst>
        <pc:spChg chg="mod">
          <ac:chgData name="松井　千尋" userId="070cd849-5272-468e-9b0f-203c19445137" providerId="ADAL" clId="{80FBBE8E-5B59-3241-A12B-DA9BF803B1D4}" dt="2024-01-22T02:29:31.325" v="2506" actId="20577"/>
          <ac:spMkLst>
            <pc:docMk/>
            <pc:sldMk cId="1027569227" sldId="358"/>
            <ac:spMk id="3" creationId="{CE02D27C-FC2D-83F2-975C-59631DAB7644}"/>
          </ac:spMkLst>
        </pc:spChg>
        <pc:spChg chg="add mod">
          <ac:chgData name="松井　千尋" userId="070cd849-5272-468e-9b0f-203c19445137" providerId="ADAL" clId="{80FBBE8E-5B59-3241-A12B-DA9BF803B1D4}" dt="2024-01-22T02:29:51.036" v="2569" actId="1036"/>
          <ac:spMkLst>
            <pc:docMk/>
            <pc:sldMk cId="1027569227" sldId="358"/>
            <ac:spMk id="5" creationId="{B533D10B-DA8B-48FA-5BE0-A2D27FBB8C2A}"/>
          </ac:spMkLst>
        </pc:spChg>
        <pc:spChg chg="add mod">
          <ac:chgData name="松井　千尋" userId="070cd849-5272-468e-9b0f-203c19445137" providerId="ADAL" clId="{80FBBE8E-5B59-3241-A12B-DA9BF803B1D4}" dt="2024-01-22T02:29:51.036" v="2569" actId="1036"/>
          <ac:spMkLst>
            <pc:docMk/>
            <pc:sldMk cId="1027569227" sldId="358"/>
            <ac:spMk id="7" creationId="{4AB3496A-FF54-2E7D-55DF-BA0AAE3213B9}"/>
          </ac:spMkLst>
        </pc:spChg>
        <pc:spChg chg="add mod">
          <ac:chgData name="松井　千尋" userId="070cd849-5272-468e-9b0f-203c19445137" providerId="ADAL" clId="{80FBBE8E-5B59-3241-A12B-DA9BF803B1D4}" dt="2024-01-22T02:29:51.036" v="2569" actId="1036"/>
          <ac:spMkLst>
            <pc:docMk/>
            <pc:sldMk cId="1027569227" sldId="358"/>
            <ac:spMk id="8" creationId="{78DA38E5-AF76-4B44-4597-A477572C782A}"/>
          </ac:spMkLst>
        </pc:spChg>
        <pc:spChg chg="add mod">
          <ac:chgData name="松井　千尋" userId="070cd849-5272-468e-9b0f-203c19445137" providerId="ADAL" clId="{80FBBE8E-5B59-3241-A12B-DA9BF803B1D4}" dt="2024-01-22T02:29:51.036" v="2569" actId="1036"/>
          <ac:spMkLst>
            <pc:docMk/>
            <pc:sldMk cId="1027569227" sldId="358"/>
            <ac:spMk id="9" creationId="{4FFBF9F0-5FBA-14B9-1F0A-541F44C0D18E}"/>
          </ac:spMkLst>
        </pc:spChg>
        <pc:spChg chg="add mod">
          <ac:chgData name="松井　千尋" userId="070cd849-5272-468e-9b0f-203c19445137" providerId="ADAL" clId="{80FBBE8E-5B59-3241-A12B-DA9BF803B1D4}" dt="2024-01-22T02:29:51.036" v="2569" actId="1036"/>
          <ac:spMkLst>
            <pc:docMk/>
            <pc:sldMk cId="1027569227" sldId="358"/>
            <ac:spMk id="11" creationId="{C326B76C-E8D3-8DED-D124-3DF468BD23B3}"/>
          </ac:spMkLst>
        </pc:spChg>
        <pc:spChg chg="add mod">
          <ac:chgData name="松井　千尋" userId="070cd849-5272-468e-9b0f-203c19445137" providerId="ADAL" clId="{80FBBE8E-5B59-3241-A12B-DA9BF803B1D4}" dt="2024-01-22T02:29:37.096" v="2528" actId="1035"/>
          <ac:spMkLst>
            <pc:docMk/>
            <pc:sldMk cId="1027569227" sldId="358"/>
            <ac:spMk id="12" creationId="{314F8443-E4C4-3E7A-FE13-7C343CCC205F}"/>
          </ac:spMkLst>
        </pc:spChg>
        <pc:spChg chg="del">
          <ac:chgData name="松井　千尋" userId="070cd849-5272-468e-9b0f-203c19445137" providerId="ADAL" clId="{80FBBE8E-5B59-3241-A12B-DA9BF803B1D4}" dt="2024-01-22T02:23:52.349" v="2386" actId="478"/>
          <ac:spMkLst>
            <pc:docMk/>
            <pc:sldMk cId="1027569227" sldId="358"/>
            <ac:spMk id="17" creationId="{CD724A78-46AC-5D08-1467-A3CEEA74B38B}"/>
          </ac:spMkLst>
        </pc:spChg>
        <pc:picChg chg="add del mod">
          <ac:chgData name="松井　千尋" userId="070cd849-5272-468e-9b0f-203c19445137" providerId="ADAL" clId="{80FBBE8E-5B59-3241-A12B-DA9BF803B1D4}" dt="2024-01-22T02:29:28.023" v="2502" actId="478"/>
          <ac:picMkLst>
            <pc:docMk/>
            <pc:sldMk cId="1027569227" sldId="358"/>
            <ac:picMk id="4" creationId="{6CD78179-E9C3-F547-F7A9-ED8C9086F7C1}"/>
          </ac:picMkLst>
        </pc:picChg>
        <pc:picChg chg="del mod">
          <ac:chgData name="松井　千尋" userId="070cd849-5272-468e-9b0f-203c19445137" providerId="ADAL" clId="{80FBBE8E-5B59-3241-A12B-DA9BF803B1D4}" dt="2024-01-22T02:24:25.440" v="2396" actId="478"/>
          <ac:picMkLst>
            <pc:docMk/>
            <pc:sldMk cId="1027569227" sldId="358"/>
            <ac:picMk id="6" creationId="{F77B67DC-3AD2-2A94-FE66-7782BE1E6F77}"/>
          </ac:picMkLst>
        </pc:picChg>
        <pc:picChg chg="add mod">
          <ac:chgData name="松井　千尋" userId="070cd849-5272-468e-9b0f-203c19445137" providerId="ADAL" clId="{80FBBE8E-5B59-3241-A12B-DA9BF803B1D4}" dt="2024-01-22T02:29:51.036" v="2569" actId="1036"/>
          <ac:picMkLst>
            <pc:docMk/>
            <pc:sldMk cId="1027569227" sldId="358"/>
            <ac:picMk id="10" creationId="{91B5E34D-7BAC-DCE1-1D04-40B8BD98C473}"/>
          </ac:picMkLst>
        </pc:picChg>
      </pc:sldChg>
      <pc:sldChg chg="addSp delSp modSp add del mod">
        <pc:chgData name="松井　千尋" userId="070cd849-5272-468e-9b0f-203c19445137" providerId="ADAL" clId="{80FBBE8E-5B59-3241-A12B-DA9BF803B1D4}" dt="2024-01-22T02:33:00.217" v="2695" actId="2696"/>
        <pc:sldMkLst>
          <pc:docMk/>
          <pc:sldMk cId="306833128" sldId="359"/>
        </pc:sldMkLst>
        <pc:spChg chg="mod">
          <ac:chgData name="松井　千尋" userId="070cd849-5272-468e-9b0f-203c19445137" providerId="ADAL" clId="{80FBBE8E-5B59-3241-A12B-DA9BF803B1D4}" dt="2024-01-22T02:30:51.034" v="2576"/>
          <ac:spMkLst>
            <pc:docMk/>
            <pc:sldMk cId="306833128" sldId="359"/>
            <ac:spMk id="3" creationId="{17ED3E72-E9AA-DC28-F998-9A7F6D215E82}"/>
          </ac:spMkLst>
        </pc:spChg>
        <pc:spChg chg="del">
          <ac:chgData name="松井　千尋" userId="070cd849-5272-468e-9b0f-203c19445137" providerId="ADAL" clId="{80FBBE8E-5B59-3241-A12B-DA9BF803B1D4}" dt="2024-01-22T02:31:06.503" v="2619" actId="478"/>
          <ac:spMkLst>
            <pc:docMk/>
            <pc:sldMk cId="306833128" sldId="359"/>
            <ac:spMk id="5" creationId="{BAA0D586-4695-779C-FC7E-C0AD44D77A27}"/>
          </ac:spMkLst>
        </pc:spChg>
        <pc:spChg chg="del">
          <ac:chgData name="松井　千尋" userId="070cd849-5272-468e-9b0f-203c19445137" providerId="ADAL" clId="{80FBBE8E-5B59-3241-A12B-DA9BF803B1D4}" dt="2024-01-22T02:31:06.503" v="2619" actId="478"/>
          <ac:spMkLst>
            <pc:docMk/>
            <pc:sldMk cId="306833128" sldId="359"/>
            <ac:spMk id="7" creationId="{500204D6-3860-ED8D-B49C-AC8B60F191E9}"/>
          </ac:spMkLst>
        </pc:spChg>
        <pc:spChg chg="del">
          <ac:chgData name="松井　千尋" userId="070cd849-5272-468e-9b0f-203c19445137" providerId="ADAL" clId="{80FBBE8E-5B59-3241-A12B-DA9BF803B1D4}" dt="2024-01-22T02:31:06.503" v="2619" actId="478"/>
          <ac:spMkLst>
            <pc:docMk/>
            <pc:sldMk cId="306833128" sldId="359"/>
            <ac:spMk id="8" creationId="{B7F046D0-A54D-0A84-20AC-6D92D1E6FC37}"/>
          </ac:spMkLst>
        </pc:spChg>
        <pc:spChg chg="del">
          <ac:chgData name="松井　千尋" userId="070cd849-5272-468e-9b0f-203c19445137" providerId="ADAL" clId="{80FBBE8E-5B59-3241-A12B-DA9BF803B1D4}" dt="2024-01-22T02:31:06.503" v="2619" actId="478"/>
          <ac:spMkLst>
            <pc:docMk/>
            <pc:sldMk cId="306833128" sldId="359"/>
            <ac:spMk id="9" creationId="{F1C9E5A2-76DF-6D36-DF67-35A756D0693D}"/>
          </ac:spMkLst>
        </pc:spChg>
        <pc:spChg chg="del">
          <ac:chgData name="松井　千尋" userId="070cd849-5272-468e-9b0f-203c19445137" providerId="ADAL" clId="{80FBBE8E-5B59-3241-A12B-DA9BF803B1D4}" dt="2024-01-22T02:31:06.503" v="2619" actId="478"/>
          <ac:spMkLst>
            <pc:docMk/>
            <pc:sldMk cId="306833128" sldId="359"/>
            <ac:spMk id="11" creationId="{F8795FF2-50FB-67B1-7E52-598401D1FCCB}"/>
          </ac:spMkLst>
        </pc:spChg>
        <pc:spChg chg="del">
          <ac:chgData name="松井　千尋" userId="070cd849-5272-468e-9b0f-203c19445137" providerId="ADAL" clId="{80FBBE8E-5B59-3241-A12B-DA9BF803B1D4}" dt="2024-01-22T02:30:33.534" v="2572" actId="478"/>
          <ac:spMkLst>
            <pc:docMk/>
            <pc:sldMk cId="306833128" sldId="359"/>
            <ac:spMk id="12" creationId="{FC38F81D-B930-1C75-BFFB-372630534A56}"/>
          </ac:spMkLst>
        </pc:spChg>
        <pc:picChg chg="add mod">
          <ac:chgData name="松井　千尋" userId="070cd849-5272-468e-9b0f-203c19445137" providerId="ADAL" clId="{80FBBE8E-5B59-3241-A12B-DA9BF803B1D4}" dt="2024-01-22T02:31:01.641" v="2618" actId="1036"/>
          <ac:picMkLst>
            <pc:docMk/>
            <pc:sldMk cId="306833128" sldId="359"/>
            <ac:picMk id="4" creationId="{670F2A89-614F-F2EA-2E71-96123C07386C}"/>
          </ac:picMkLst>
        </pc:picChg>
        <pc:picChg chg="del">
          <ac:chgData name="松井　千尋" userId="070cd849-5272-468e-9b0f-203c19445137" providerId="ADAL" clId="{80FBBE8E-5B59-3241-A12B-DA9BF803B1D4}" dt="2024-01-22T02:31:06.503" v="2619" actId="478"/>
          <ac:picMkLst>
            <pc:docMk/>
            <pc:sldMk cId="306833128" sldId="359"/>
            <ac:picMk id="10" creationId="{51B696CC-8E3A-7CE5-E04B-96E569FAA26E}"/>
          </ac:picMkLst>
        </pc:picChg>
      </pc:sldChg>
      <pc:sldChg chg="addSp delSp modSp add mod modNotesTx">
        <pc:chgData name="松井　千尋" userId="070cd849-5272-468e-9b0f-203c19445137" providerId="ADAL" clId="{80FBBE8E-5B59-3241-A12B-DA9BF803B1D4}" dt="2024-01-22T02:33:20.123" v="2700" actId="20577"/>
        <pc:sldMkLst>
          <pc:docMk/>
          <pc:sldMk cId="3572109111" sldId="360"/>
        </pc:sldMkLst>
        <pc:spChg chg="mod">
          <ac:chgData name="松井　千尋" userId="070cd849-5272-468e-9b0f-203c19445137" providerId="ADAL" clId="{80FBBE8E-5B59-3241-A12B-DA9BF803B1D4}" dt="2024-01-22T02:32:56.487" v="2694" actId="20577"/>
          <ac:spMkLst>
            <pc:docMk/>
            <pc:sldMk cId="3572109111" sldId="360"/>
            <ac:spMk id="3" creationId="{70F955F8-CD45-B6E6-2BC8-88F290065098}"/>
          </ac:spMkLst>
        </pc:spChg>
        <pc:spChg chg="del">
          <ac:chgData name="松井　千尋" userId="070cd849-5272-468e-9b0f-203c19445137" providerId="ADAL" clId="{80FBBE8E-5B59-3241-A12B-DA9BF803B1D4}" dt="2024-01-22T02:32:18.432" v="2639" actId="478"/>
          <ac:spMkLst>
            <pc:docMk/>
            <pc:sldMk cId="3572109111" sldId="360"/>
            <ac:spMk id="5" creationId="{341C52C6-9CD8-F310-8EA9-E6BC617742E2}"/>
          </ac:spMkLst>
        </pc:spChg>
        <pc:spChg chg="del">
          <ac:chgData name="松井　千尋" userId="070cd849-5272-468e-9b0f-203c19445137" providerId="ADAL" clId="{80FBBE8E-5B59-3241-A12B-DA9BF803B1D4}" dt="2024-01-22T02:32:18.432" v="2639" actId="478"/>
          <ac:spMkLst>
            <pc:docMk/>
            <pc:sldMk cId="3572109111" sldId="360"/>
            <ac:spMk id="7" creationId="{D3DDEE7F-09C6-806B-0750-56B4863C63DD}"/>
          </ac:spMkLst>
        </pc:spChg>
        <pc:spChg chg="del">
          <ac:chgData name="松井　千尋" userId="070cd849-5272-468e-9b0f-203c19445137" providerId="ADAL" clId="{80FBBE8E-5B59-3241-A12B-DA9BF803B1D4}" dt="2024-01-22T02:32:18.432" v="2639" actId="478"/>
          <ac:spMkLst>
            <pc:docMk/>
            <pc:sldMk cId="3572109111" sldId="360"/>
            <ac:spMk id="8" creationId="{891195E3-F284-026A-27A5-B297ED15E017}"/>
          </ac:spMkLst>
        </pc:spChg>
        <pc:spChg chg="del">
          <ac:chgData name="松井　千尋" userId="070cd849-5272-468e-9b0f-203c19445137" providerId="ADAL" clId="{80FBBE8E-5B59-3241-A12B-DA9BF803B1D4}" dt="2024-01-22T02:32:18.432" v="2639" actId="478"/>
          <ac:spMkLst>
            <pc:docMk/>
            <pc:sldMk cId="3572109111" sldId="360"/>
            <ac:spMk id="9" creationId="{E2378303-540F-7AF7-CF9F-AF8CCFBEDA55}"/>
          </ac:spMkLst>
        </pc:spChg>
        <pc:spChg chg="del">
          <ac:chgData name="松井　千尋" userId="070cd849-5272-468e-9b0f-203c19445137" providerId="ADAL" clId="{80FBBE8E-5B59-3241-A12B-DA9BF803B1D4}" dt="2024-01-22T02:32:18.432" v="2639" actId="478"/>
          <ac:spMkLst>
            <pc:docMk/>
            <pc:sldMk cId="3572109111" sldId="360"/>
            <ac:spMk id="11" creationId="{BD72F14C-0FCB-C2AD-586A-61751A754641}"/>
          </ac:spMkLst>
        </pc:spChg>
        <pc:spChg chg="del">
          <ac:chgData name="松井　千尋" userId="070cd849-5272-468e-9b0f-203c19445137" providerId="ADAL" clId="{80FBBE8E-5B59-3241-A12B-DA9BF803B1D4}" dt="2024-01-22T02:32:16.491" v="2638" actId="478"/>
          <ac:spMkLst>
            <pc:docMk/>
            <pc:sldMk cId="3572109111" sldId="360"/>
            <ac:spMk id="12" creationId="{91167910-BEF6-8A3C-66FB-7BF86473F991}"/>
          </ac:spMkLst>
        </pc:spChg>
        <pc:picChg chg="add mod">
          <ac:chgData name="松井　千尋" userId="070cd849-5272-468e-9b0f-203c19445137" providerId="ADAL" clId="{80FBBE8E-5B59-3241-A12B-DA9BF803B1D4}" dt="2024-01-22T02:32:50.950" v="2681" actId="1035"/>
          <ac:picMkLst>
            <pc:docMk/>
            <pc:sldMk cId="3572109111" sldId="360"/>
            <ac:picMk id="4" creationId="{1ACD3BAD-2FE0-7A30-40E5-E7BC2356D9FD}"/>
          </ac:picMkLst>
        </pc:picChg>
        <pc:picChg chg="del">
          <ac:chgData name="松井　千尋" userId="070cd849-5272-468e-9b0f-203c19445137" providerId="ADAL" clId="{80FBBE8E-5B59-3241-A12B-DA9BF803B1D4}" dt="2024-01-22T02:32:18.432" v="2639" actId="478"/>
          <ac:picMkLst>
            <pc:docMk/>
            <pc:sldMk cId="3572109111" sldId="360"/>
            <ac:picMk id="10" creationId="{A9DA6142-A5BF-E232-7893-4CB5FB2FB0A9}"/>
          </ac:picMkLst>
        </pc:picChg>
      </pc:sldChg>
      <pc:sldChg chg="modSp add mod">
        <pc:chgData name="松井　千尋" userId="070cd849-5272-468e-9b0f-203c19445137" providerId="ADAL" clId="{80FBBE8E-5B59-3241-A12B-DA9BF803B1D4}" dt="2024-01-22T02:35:18.888" v="2909" actId="20577"/>
        <pc:sldMkLst>
          <pc:docMk/>
          <pc:sldMk cId="680754002" sldId="361"/>
        </pc:sldMkLst>
        <pc:spChg chg="mod">
          <ac:chgData name="松井　千尋" userId="070cd849-5272-468e-9b0f-203c19445137" providerId="ADAL" clId="{80FBBE8E-5B59-3241-A12B-DA9BF803B1D4}" dt="2024-01-22T02:35:18.888" v="2909" actId="20577"/>
          <ac:spMkLst>
            <pc:docMk/>
            <pc:sldMk cId="680754002" sldId="361"/>
            <ac:spMk id="3" creationId="{91A4DBB1-37C5-6892-97BE-07E4F84BCCDB}"/>
          </ac:spMkLst>
        </pc:spChg>
      </pc:sldChg>
      <pc:sldChg chg="modSp add mod">
        <pc:chgData name="松井　千尋" userId="070cd849-5272-468e-9b0f-203c19445137" providerId="ADAL" clId="{80FBBE8E-5B59-3241-A12B-DA9BF803B1D4}" dt="2024-01-22T03:46:55.701" v="3687" actId="20577"/>
        <pc:sldMkLst>
          <pc:docMk/>
          <pc:sldMk cId="1844981828" sldId="362"/>
        </pc:sldMkLst>
        <pc:spChg chg="mod">
          <ac:chgData name="松井　千尋" userId="070cd849-5272-468e-9b0f-203c19445137" providerId="ADAL" clId="{80FBBE8E-5B59-3241-A12B-DA9BF803B1D4}" dt="2024-01-22T03:46:55.701" v="3687" actId="20577"/>
          <ac:spMkLst>
            <pc:docMk/>
            <pc:sldMk cId="1844981828" sldId="362"/>
            <ac:spMk id="3" creationId="{76C7EB10-6A87-80D6-C5F1-319D7D114DFB}"/>
          </ac:spMkLst>
        </pc:spChg>
      </pc:sldChg>
      <pc:sldChg chg="addSp modSp add mod">
        <pc:chgData name="松井　千尋" userId="070cd849-5272-468e-9b0f-203c19445137" providerId="ADAL" clId="{80FBBE8E-5B59-3241-A12B-DA9BF803B1D4}" dt="2024-01-22T03:50:04.901" v="3829" actId="1038"/>
        <pc:sldMkLst>
          <pc:docMk/>
          <pc:sldMk cId="1270568165" sldId="363"/>
        </pc:sldMkLst>
        <pc:spChg chg="mod">
          <ac:chgData name="松井　千尋" userId="070cd849-5272-468e-9b0f-203c19445137" providerId="ADAL" clId="{80FBBE8E-5B59-3241-A12B-DA9BF803B1D4}" dt="2024-01-22T03:49:52.144" v="3823" actId="207"/>
          <ac:spMkLst>
            <pc:docMk/>
            <pc:sldMk cId="1270568165" sldId="363"/>
            <ac:spMk id="3" creationId="{5A075EE7-149A-942B-2A10-58C9FE1482B2}"/>
          </ac:spMkLst>
        </pc:spChg>
        <pc:spChg chg="add mod">
          <ac:chgData name="松井　千尋" userId="070cd849-5272-468e-9b0f-203c19445137" providerId="ADAL" clId="{80FBBE8E-5B59-3241-A12B-DA9BF803B1D4}" dt="2024-01-22T03:50:04.901" v="3829" actId="1038"/>
          <ac:spMkLst>
            <pc:docMk/>
            <pc:sldMk cId="1270568165" sldId="363"/>
            <ac:spMk id="6" creationId="{837E2C50-863D-6938-D059-8AB30A68AF6F}"/>
          </ac:spMkLst>
        </pc:spChg>
      </pc:sldChg>
      <pc:sldChg chg="modSp new mod">
        <pc:chgData name="松井　千尋" userId="070cd849-5272-468e-9b0f-203c19445137" providerId="ADAL" clId="{80FBBE8E-5B59-3241-A12B-DA9BF803B1D4}" dt="2024-01-22T03:55:40.315" v="4247" actId="207"/>
        <pc:sldMkLst>
          <pc:docMk/>
          <pc:sldMk cId="2589070150" sldId="364"/>
        </pc:sldMkLst>
        <pc:spChg chg="mod">
          <ac:chgData name="松井　千尋" userId="070cd849-5272-468e-9b0f-203c19445137" providerId="ADAL" clId="{80FBBE8E-5B59-3241-A12B-DA9BF803B1D4}" dt="2024-01-22T03:51:17.183" v="3917" actId="20577"/>
          <ac:spMkLst>
            <pc:docMk/>
            <pc:sldMk cId="2589070150" sldId="364"/>
            <ac:spMk id="2" creationId="{843B022B-82AE-22F5-3A00-58D42BF43A21}"/>
          </ac:spMkLst>
        </pc:spChg>
        <pc:spChg chg="mod">
          <ac:chgData name="松井　千尋" userId="070cd849-5272-468e-9b0f-203c19445137" providerId="ADAL" clId="{80FBBE8E-5B59-3241-A12B-DA9BF803B1D4}" dt="2024-01-22T03:55:40.315" v="4247" actId="207"/>
          <ac:spMkLst>
            <pc:docMk/>
            <pc:sldMk cId="2589070150" sldId="364"/>
            <ac:spMk id="3" creationId="{F44B5CF5-01C7-6398-C502-8AF8F82BB7B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05CDA-9C43-8C45-AAA1-F867266F18AD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186CD-3CE3-B746-8E86-196CF1D7C8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1577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Spectrum generating algebra</a:t>
            </a:r>
          </a:p>
          <a:p>
            <a:r>
              <a:rPr kumimoji="1" lang="en-US" altLang="ja-JP" dirty="0"/>
              <a:t>More details for solvability mechanism?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8198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Hamiltonia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6773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8BAC4-7C15-AB2C-71A9-D9E7FE9A5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01B9113-F462-BE9B-5045-F270E52C00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4E6969F-D7FC-EEA0-8CDA-2C9431632F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6E340B-E515-E4B2-95D7-8980A85FF7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1334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7386F-BC7D-D798-6D0A-705D37097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4DBE15F-623F-6CEB-CC5F-5CA2FB9615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5EA725D-CEE0-B75D-A441-FCE837100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E</a:t>
            </a:r>
            <a:r>
              <a:rPr kumimoji="1" lang="ja-JP" altLang="en-US"/>
              <a:t>と</a:t>
            </a:r>
            <a:r>
              <a:rPr kumimoji="1" lang="en-US" altLang="ja-JP" dirty="0"/>
              <a:t>h0000</a:t>
            </a:r>
            <a:r>
              <a:rPr kumimoji="1" lang="ja-JP" altLang="en-US"/>
              <a:t>の関係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D89182-0965-A7BC-789E-71D16D2010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2599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84E19-03FA-F975-7FDF-48B92425A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CE9561F-11F4-E20B-538D-126C74914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2A05300-1767-ACDF-CB1F-ADDADFDB5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96F10AE-D7F7-C082-B2F9-576612FB1A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1413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F03C9-EAE5-6A6D-36DE-10CAFCA19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D7E93F5-BD17-D711-E117-B182A00C18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86C07FC-4DC3-3DC9-30EC-807C2579B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figure for oscillation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0C447-BE5D-1686-53B2-7A36259C47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3612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50C82-0DF3-8962-71CD-480845E48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E39DFAD-8CC2-2344-1073-7AE0A1CE2F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7431F15-505F-4503-56F0-40394B5D22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A14BAD-8E93-B31B-E30E-C5BB24453F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580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A59B9-682E-C1A7-3D3D-59D8E406F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159400F-17AB-CF19-4535-EBF6427C30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68C47E5-2809-34EF-ED71-E4F04C8A6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9EF7C2-369F-69BF-6125-99F3AA8C5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7495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5A258-CDB1-85F5-A251-7560A8222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D61DE27-F667-698E-FF4A-A76E81D979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05B4AEB-9C6C-A0BF-E927-31103E6E1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612A3E-0E5E-189B-EC0E-B56EA6C164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5850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1544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9758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Spectrum generating algebra</a:t>
            </a:r>
          </a:p>
          <a:p>
            <a:r>
              <a:rPr kumimoji="1" lang="en-US" altLang="ja-JP" dirty="0"/>
              <a:t>More details for solvability mechanism?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1449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393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Reference for “dark states”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15812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Reference for “dark states”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0572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Reference for “dark states”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05725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81883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XXC</a:t>
            </a:r>
            <a:r>
              <a:rPr kumimoji="1" lang="ja-JP" altLang="en-US"/>
              <a:t>の図！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3684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97647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1985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Tables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6944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Tables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5828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8DEA6-16E3-AAE1-9F5C-284284B57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2FFB6EA-9832-7518-E810-E8EF06FAC0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5108E60-94BC-2FF8-800E-8797D2B4DB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B57E5A-42C1-57F9-829C-F1C8385E7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60672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51228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7869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00244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4051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B7D26-F6F6-4579-1628-3EE3BC8C5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FF87411-63CA-846B-ACAE-1D3BA813BB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541F8F0-0ECA-790C-334D-7B7319B514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221A3A-5181-DD72-32DE-15813F56A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71769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79596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5843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8725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0935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8DEA6-16E3-AAE1-9F5C-284284B57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2FFB6EA-9832-7518-E810-E8EF06FAC0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5108E60-94BC-2FF8-800E-8797D2B4DB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B57E5A-42C1-57F9-829C-F1C8385E7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2056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8935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CFF38-872F-8990-5FB6-CC540970E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FAA65AE-5ECC-56C4-13C3-F9A0C53A2D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DDF20AC-11AF-0A58-DD37-EF677D2E36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0008CD-B55C-105D-EFC9-DABC4AB363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1354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Hamiltonia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1785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Hamiltonia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3326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Hamiltonia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186CD-3CE3-B746-8E86-196CF1D7C8EE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1602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46533" y="3085765"/>
            <a:ext cx="11262867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4400" cap="none" baseline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1192" y="5083111"/>
            <a:ext cx="10993547" cy="1217025"/>
          </a:xfrm>
        </p:spPr>
        <p:txBody>
          <a:bodyPr anchor="t">
            <a:normAutofit/>
          </a:bodyPr>
          <a:lstStyle>
            <a:lvl1pPr marL="0" indent="0" algn="r">
              <a:buNone/>
              <a:defRPr sz="2800" cap="none" baseline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274523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5" y="614407"/>
            <a:ext cx="11309339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168F5-AE93-F94D-9043-05BC33F1DDD4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5DC2B-5A0E-B249-9B07-9BE9F574B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1475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4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675729"/>
            <a:ext cx="2004164" cy="518307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6" y="675729"/>
            <a:ext cx="7896279" cy="5183073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5" y="5956141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46168F5-AE93-F94D-9043-05BC33F1DDD4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6" y="5951815"/>
            <a:ext cx="7896279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7" y="5956141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35DC2B-5A0E-B249-9B07-9BE9F574B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36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5" y="614407"/>
            <a:ext cx="11309339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>
            <a:lvl1pPr>
              <a:defRPr sz="4000" cap="none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5" y="2088859"/>
            <a:ext cx="11029615" cy="4454554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 dirty="0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 dirty="0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 dirty="0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 dirty="0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81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8" y="5141978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5" y="3043914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5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46168F5-AE93-F94D-9043-05BC33F1DDD4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35DC2B-5A0E-B249-9B07-9BE9F574B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874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4"/>
            <a:ext cx="5422391" cy="363304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4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168F5-AE93-F94D-9043-05BC33F1DDD4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5DC2B-5A0E-B249-9B07-9BE9F574B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514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1" y="2250896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8" y="2250896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11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168F5-AE93-F94D-9043-05BC33F1DDD4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5DC2B-5A0E-B249-9B07-9BE9F574B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6164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5" y="729658"/>
            <a:ext cx="11029616" cy="98833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168F5-AE93-F94D-9043-05BC33F1DDD4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5DC2B-5A0E-B249-9B07-9BE9F574B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7710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168F5-AE93-F94D-9043-05BC33F1DDD4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5DC2B-5A0E-B249-9B07-9BE9F574B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307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5" y="5262300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178" indent="0">
              <a:buNone/>
              <a:defRPr sz="11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46168F5-AE93-F94D-9043-05BC33F1DDD4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35DC2B-5A0E-B249-9B07-9BE9F574B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6076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78" indent="0">
              <a:buNone/>
              <a:defRPr sz="1600"/>
            </a:lvl2pPr>
            <a:lvl3pPr marL="914354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  <a:lvl6pPr marL="2285886" indent="0">
              <a:buNone/>
              <a:defRPr sz="1600"/>
            </a:lvl6pPr>
            <a:lvl7pPr marL="2743062" indent="0">
              <a:buNone/>
              <a:defRPr sz="1600"/>
            </a:lvl7pPr>
            <a:lvl8pPr marL="3200240" indent="0">
              <a:buNone/>
              <a:defRPr sz="1600"/>
            </a:lvl8pPr>
            <a:lvl9pPr marL="3657418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4" y="5260131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168F5-AE93-F94D-9043-05BC33F1DDD4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5DC2B-5A0E-B249-9B07-9BE9F574B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57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4" y="5956141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C46168F5-AE93-F94D-9043-05BC33F1DDD4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3" y="5951815"/>
            <a:ext cx="6917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2" y="5956141"/>
            <a:ext cx="1052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0035DC2B-5A0E-B249-9B07-9BE9F574B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/>
          <p:cNvSpPr/>
          <p:nvPr/>
        </p:nvSpPr>
        <p:spPr>
          <a:xfrm>
            <a:off x="446533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6987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</p:sldLayoutIdLst>
  <p:txStyles>
    <p:titleStyle>
      <a:lvl1pPr algn="l" defTabSz="457178" rtl="0" eaLnBrk="1" latinLnBrk="0" hangingPunct="1">
        <a:spcBef>
          <a:spcPct val="0"/>
        </a:spcBef>
        <a:buNone/>
        <a:defRPr kumimoji="1"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05984" indent="-305984" algn="l" defTabSz="457178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29968" indent="-305984" algn="l" defTabSz="457178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99956" indent="-269987" algn="l" defTabSz="457178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1938" indent="-233989" algn="l" defTabSz="457178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kumimoji="1"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1920" indent="-233989" algn="l" defTabSz="457178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kumimoji="1"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99906" indent="-228589" algn="l" defTabSz="457178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kumimoji="1"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199890" indent="-228589" algn="l" defTabSz="457178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kumimoji="1"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499876" indent="-228589" algn="l" defTabSz="457178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kumimoji="1"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799861" indent="-228589" algn="l" defTabSz="457178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kumimoji="1"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0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11" Type="http://schemas.openxmlformats.org/officeDocument/2006/relationships/image" Target="../media/image35.emf"/><Relationship Id="rId5" Type="http://schemas.openxmlformats.org/officeDocument/2006/relationships/image" Target="../media/image30.emf"/><Relationship Id="rId10" Type="http://schemas.openxmlformats.org/officeDocument/2006/relationships/image" Target="../media/image34.emf"/><Relationship Id="rId4" Type="http://schemas.openxmlformats.org/officeDocument/2006/relationships/image" Target="../media/image29.emf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28.emf"/><Relationship Id="rId7" Type="http://schemas.openxmlformats.org/officeDocument/2006/relationships/image" Target="../media/image31.emf"/><Relationship Id="rId12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11" Type="http://schemas.openxmlformats.org/officeDocument/2006/relationships/image" Target="../media/image16.emf"/><Relationship Id="rId5" Type="http://schemas.openxmlformats.org/officeDocument/2006/relationships/image" Target="../media/image29.emf"/><Relationship Id="rId10" Type="http://schemas.openxmlformats.org/officeDocument/2006/relationships/image" Target="../media/image6.png"/><Relationship Id="rId4" Type="http://schemas.openxmlformats.org/officeDocument/2006/relationships/image" Target="../media/image36.emf"/><Relationship Id="rId9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6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3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6.png"/><Relationship Id="rId7" Type="http://schemas.openxmlformats.org/officeDocument/2006/relationships/image" Target="../media/image51.emf"/><Relationship Id="rId12" Type="http://schemas.openxmlformats.org/officeDocument/2006/relationships/image" Target="../media/image5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11" Type="http://schemas.openxmlformats.org/officeDocument/2006/relationships/image" Target="../media/image33.png"/><Relationship Id="rId5" Type="http://schemas.openxmlformats.org/officeDocument/2006/relationships/image" Target="../media/image49.emf"/><Relationship Id="rId10" Type="http://schemas.openxmlformats.org/officeDocument/2006/relationships/image" Target="../media/image54.emf"/><Relationship Id="rId4" Type="http://schemas.openxmlformats.org/officeDocument/2006/relationships/image" Target="../media/image48.emf"/><Relationship Id="rId9" Type="http://schemas.openxmlformats.org/officeDocument/2006/relationships/image" Target="../media/image5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3.emf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11" Type="http://schemas.openxmlformats.org/officeDocument/2006/relationships/image" Target="../media/image6.png"/><Relationship Id="rId5" Type="http://schemas.openxmlformats.org/officeDocument/2006/relationships/image" Target="../media/image60.emf"/><Relationship Id="rId10" Type="http://schemas.openxmlformats.org/officeDocument/2006/relationships/image" Target="../media/image65.emf"/><Relationship Id="rId4" Type="http://schemas.openxmlformats.org/officeDocument/2006/relationships/image" Target="../media/image59.emf"/><Relationship Id="rId9" Type="http://schemas.openxmlformats.org/officeDocument/2006/relationships/image" Target="../media/image6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66.emf"/><Relationship Id="rId7" Type="http://schemas.openxmlformats.org/officeDocument/2006/relationships/image" Target="../media/image70.emf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11" Type="http://schemas.openxmlformats.org/officeDocument/2006/relationships/image" Target="../media/image74.emf"/><Relationship Id="rId5" Type="http://schemas.openxmlformats.org/officeDocument/2006/relationships/image" Target="../media/image68.emf"/><Relationship Id="rId10" Type="http://schemas.openxmlformats.org/officeDocument/2006/relationships/image" Target="../media/image73.emf"/><Relationship Id="rId4" Type="http://schemas.openxmlformats.org/officeDocument/2006/relationships/image" Target="../media/image67.emf"/><Relationship Id="rId9" Type="http://schemas.openxmlformats.org/officeDocument/2006/relationships/image" Target="../media/image7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75.emf"/><Relationship Id="rId7" Type="http://schemas.openxmlformats.org/officeDocument/2006/relationships/image" Target="../media/image7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10" Type="http://schemas.openxmlformats.org/officeDocument/2006/relationships/image" Target="../media/image6.png"/><Relationship Id="rId4" Type="http://schemas.openxmlformats.org/officeDocument/2006/relationships/image" Target="../media/image76.emf"/><Relationship Id="rId9" Type="http://schemas.openxmlformats.org/officeDocument/2006/relationships/image" Target="../media/image8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2.emf"/><Relationship Id="rId7" Type="http://schemas.openxmlformats.org/officeDocument/2006/relationships/image" Target="../media/image8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4" Type="http://schemas.openxmlformats.org/officeDocument/2006/relationships/image" Target="../media/image83.emf"/><Relationship Id="rId9" Type="http://schemas.openxmlformats.org/officeDocument/2006/relationships/image" Target="../media/image8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10" Type="http://schemas.openxmlformats.org/officeDocument/2006/relationships/image" Target="../media/image6.png"/><Relationship Id="rId4" Type="http://schemas.openxmlformats.org/officeDocument/2006/relationships/image" Target="../media/image89.emf"/><Relationship Id="rId9" Type="http://schemas.openxmlformats.org/officeDocument/2006/relationships/image" Target="../media/image9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88.emf"/><Relationship Id="rId7" Type="http://schemas.openxmlformats.org/officeDocument/2006/relationships/image" Target="../media/image96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emf"/><Relationship Id="rId11" Type="http://schemas.openxmlformats.org/officeDocument/2006/relationships/image" Target="../media/image6.png"/><Relationship Id="rId5" Type="http://schemas.openxmlformats.org/officeDocument/2006/relationships/image" Target="../media/image90.emf"/><Relationship Id="rId10" Type="http://schemas.openxmlformats.org/officeDocument/2006/relationships/image" Target="../media/image92.emf"/><Relationship Id="rId4" Type="http://schemas.openxmlformats.org/officeDocument/2006/relationships/image" Target="../media/image89.emf"/><Relationship Id="rId9" Type="http://schemas.openxmlformats.org/officeDocument/2006/relationships/image" Target="../media/image91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8.emf"/><Relationship Id="rId7" Type="http://schemas.openxmlformats.org/officeDocument/2006/relationships/image" Target="../media/image100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5" Type="http://schemas.openxmlformats.org/officeDocument/2006/relationships/image" Target="../media/image98.emf"/><Relationship Id="rId4" Type="http://schemas.openxmlformats.org/officeDocument/2006/relationships/image" Target="../media/image89.emf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8.emf"/><Relationship Id="rId7" Type="http://schemas.openxmlformats.org/officeDocument/2006/relationships/image" Target="../media/image100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5" Type="http://schemas.openxmlformats.org/officeDocument/2006/relationships/image" Target="../media/image98.emf"/><Relationship Id="rId4" Type="http://schemas.openxmlformats.org/officeDocument/2006/relationships/image" Target="../media/image89.emf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3" Type="http://schemas.openxmlformats.org/officeDocument/2006/relationships/image" Target="../media/image102.emf"/><Relationship Id="rId7" Type="http://schemas.openxmlformats.org/officeDocument/2006/relationships/image" Target="../media/image106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emf"/><Relationship Id="rId5" Type="http://schemas.openxmlformats.org/officeDocument/2006/relationships/image" Target="../media/image104.emf"/><Relationship Id="rId10" Type="http://schemas.openxmlformats.org/officeDocument/2006/relationships/image" Target="../media/image6.png"/><Relationship Id="rId4" Type="http://schemas.openxmlformats.org/officeDocument/2006/relationships/image" Target="../media/image103.emf"/><Relationship Id="rId9" Type="http://schemas.openxmlformats.org/officeDocument/2006/relationships/image" Target="../media/image10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0.emf"/><Relationship Id="rId4" Type="http://schemas.openxmlformats.org/officeDocument/2006/relationships/image" Target="../media/image109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emf"/><Relationship Id="rId3" Type="http://schemas.openxmlformats.org/officeDocument/2006/relationships/image" Target="../media/image43.emf"/><Relationship Id="rId7" Type="http://schemas.openxmlformats.org/officeDocument/2006/relationships/image" Target="../media/image11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emf"/><Relationship Id="rId5" Type="http://schemas.openxmlformats.org/officeDocument/2006/relationships/image" Target="../media/image111.emf"/><Relationship Id="rId10" Type="http://schemas.openxmlformats.org/officeDocument/2006/relationships/image" Target="../media/image6.png"/><Relationship Id="rId4" Type="http://schemas.openxmlformats.org/officeDocument/2006/relationships/image" Target="../media/image109.emf"/><Relationship Id="rId9" Type="http://schemas.openxmlformats.org/officeDocument/2006/relationships/image" Target="../media/image11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3" Type="http://schemas.openxmlformats.org/officeDocument/2006/relationships/image" Target="../media/image43.emf"/><Relationship Id="rId7" Type="http://schemas.openxmlformats.org/officeDocument/2006/relationships/image" Target="../media/image118.emf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emf"/><Relationship Id="rId11" Type="http://schemas.openxmlformats.org/officeDocument/2006/relationships/image" Target="../media/image122.emf"/><Relationship Id="rId5" Type="http://schemas.openxmlformats.org/officeDocument/2006/relationships/image" Target="../media/image116.emf"/><Relationship Id="rId10" Type="http://schemas.openxmlformats.org/officeDocument/2006/relationships/image" Target="../media/image121.emf"/><Relationship Id="rId4" Type="http://schemas.openxmlformats.org/officeDocument/2006/relationships/image" Target="../media/image109.emf"/><Relationship Id="rId9" Type="http://schemas.openxmlformats.org/officeDocument/2006/relationships/image" Target="../media/image12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emf"/><Relationship Id="rId5" Type="http://schemas.openxmlformats.org/officeDocument/2006/relationships/image" Target="../media/image125.emf"/><Relationship Id="rId4" Type="http://schemas.openxmlformats.org/officeDocument/2006/relationships/image" Target="../media/image12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3" Type="http://schemas.openxmlformats.org/officeDocument/2006/relationships/image" Target="../media/image127.emf"/><Relationship Id="rId7" Type="http://schemas.openxmlformats.org/officeDocument/2006/relationships/image" Target="../media/image13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emf"/><Relationship Id="rId11" Type="http://schemas.openxmlformats.org/officeDocument/2006/relationships/image" Target="../media/image135.emf"/><Relationship Id="rId5" Type="http://schemas.openxmlformats.org/officeDocument/2006/relationships/image" Target="../media/image129.emf"/><Relationship Id="rId10" Type="http://schemas.openxmlformats.org/officeDocument/2006/relationships/image" Target="../media/image134.emf"/><Relationship Id="rId4" Type="http://schemas.openxmlformats.org/officeDocument/2006/relationships/image" Target="../media/image128.emf"/><Relationship Id="rId9" Type="http://schemas.openxmlformats.org/officeDocument/2006/relationships/image" Target="../media/image13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emf"/><Relationship Id="rId5" Type="http://schemas.openxmlformats.org/officeDocument/2006/relationships/image" Target="../media/image136.emf"/><Relationship Id="rId4" Type="http://schemas.openxmlformats.org/officeDocument/2006/relationships/image" Target="../media/image128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3" Type="http://schemas.openxmlformats.org/officeDocument/2006/relationships/image" Target="../media/image138.emf"/><Relationship Id="rId7" Type="http://schemas.openxmlformats.org/officeDocument/2006/relationships/image" Target="../media/image14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emf"/><Relationship Id="rId11" Type="http://schemas.openxmlformats.org/officeDocument/2006/relationships/image" Target="../media/image146.emf"/><Relationship Id="rId5" Type="http://schemas.openxmlformats.org/officeDocument/2006/relationships/image" Target="../media/image140.emf"/><Relationship Id="rId10" Type="http://schemas.openxmlformats.org/officeDocument/2006/relationships/image" Target="../media/image145.emf"/><Relationship Id="rId4" Type="http://schemas.openxmlformats.org/officeDocument/2006/relationships/image" Target="../media/image139.emf"/><Relationship Id="rId9" Type="http://schemas.openxmlformats.org/officeDocument/2006/relationships/image" Target="../media/image14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emf"/><Relationship Id="rId3" Type="http://schemas.openxmlformats.org/officeDocument/2006/relationships/image" Target="../media/image138.emf"/><Relationship Id="rId7" Type="http://schemas.openxmlformats.org/officeDocument/2006/relationships/image" Target="../media/image14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emf"/><Relationship Id="rId11" Type="http://schemas.openxmlformats.org/officeDocument/2006/relationships/image" Target="../media/image148.emf"/><Relationship Id="rId5" Type="http://schemas.openxmlformats.org/officeDocument/2006/relationships/image" Target="../media/image140.emf"/><Relationship Id="rId10" Type="http://schemas.openxmlformats.org/officeDocument/2006/relationships/image" Target="../media/image144.emf"/><Relationship Id="rId4" Type="http://schemas.openxmlformats.org/officeDocument/2006/relationships/image" Target="../media/image139.emf"/><Relationship Id="rId9" Type="http://schemas.openxmlformats.org/officeDocument/2006/relationships/image" Target="../media/image143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emf"/><Relationship Id="rId3" Type="http://schemas.openxmlformats.org/officeDocument/2006/relationships/image" Target="../media/image149.emf"/><Relationship Id="rId7" Type="http://schemas.openxmlformats.org/officeDocument/2006/relationships/image" Target="../media/image15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emf"/><Relationship Id="rId5" Type="http://schemas.openxmlformats.org/officeDocument/2006/relationships/image" Target="../media/image143.emf"/><Relationship Id="rId4" Type="http://schemas.openxmlformats.org/officeDocument/2006/relationships/image" Target="../media/image150.emf"/><Relationship Id="rId9" Type="http://schemas.openxmlformats.org/officeDocument/2006/relationships/image" Target="../media/image154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emf"/><Relationship Id="rId3" Type="http://schemas.openxmlformats.org/officeDocument/2006/relationships/image" Target="../media/image6.png"/><Relationship Id="rId7" Type="http://schemas.openxmlformats.org/officeDocument/2006/relationships/image" Target="../media/image151.emf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emf"/><Relationship Id="rId5" Type="http://schemas.openxmlformats.org/officeDocument/2006/relationships/image" Target="../media/image150.emf"/><Relationship Id="rId4" Type="http://schemas.openxmlformats.org/officeDocument/2006/relationships/image" Target="../media/image149.emf"/><Relationship Id="rId9" Type="http://schemas.openxmlformats.org/officeDocument/2006/relationships/image" Target="../media/image154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emf"/><Relationship Id="rId3" Type="http://schemas.openxmlformats.org/officeDocument/2006/relationships/image" Target="../media/image88.emf"/><Relationship Id="rId7" Type="http://schemas.openxmlformats.org/officeDocument/2006/relationships/image" Target="../media/image130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emf"/><Relationship Id="rId5" Type="http://schemas.openxmlformats.org/officeDocument/2006/relationships/image" Target="../media/image6.png"/><Relationship Id="rId4" Type="http://schemas.openxmlformats.org/officeDocument/2006/relationships/image" Target="../media/image15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8.emf"/><Relationship Id="rId4" Type="http://schemas.openxmlformats.org/officeDocument/2006/relationships/image" Target="../media/image15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7" Type="http://schemas.openxmlformats.org/officeDocument/2006/relationships/image" Target="../media/image6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image" Target="../media/image160.emf"/><Relationship Id="rId4" Type="http://schemas.openxmlformats.org/officeDocument/2006/relationships/image" Target="../media/image15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emf"/><Relationship Id="rId5" Type="http://schemas.openxmlformats.org/officeDocument/2006/relationships/image" Target="../media/image161.emf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emf"/><Relationship Id="rId3" Type="http://schemas.openxmlformats.org/officeDocument/2006/relationships/image" Target="../media/image43.emf"/><Relationship Id="rId7" Type="http://schemas.openxmlformats.org/officeDocument/2006/relationships/image" Target="../media/image16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3.emf"/><Relationship Id="rId4" Type="http://schemas.openxmlformats.org/officeDocument/2006/relationships/image" Target="../media/image88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emf"/><Relationship Id="rId3" Type="http://schemas.openxmlformats.org/officeDocument/2006/relationships/image" Target="../media/image166.emf"/><Relationship Id="rId7" Type="http://schemas.openxmlformats.org/officeDocument/2006/relationships/image" Target="../media/image169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emf"/><Relationship Id="rId5" Type="http://schemas.openxmlformats.org/officeDocument/2006/relationships/image" Target="../media/image167.emf"/><Relationship Id="rId10" Type="http://schemas.openxmlformats.org/officeDocument/2006/relationships/image" Target="../media/image6.png"/><Relationship Id="rId4" Type="http://schemas.openxmlformats.org/officeDocument/2006/relationships/image" Target="../media/image88.emf"/><Relationship Id="rId9" Type="http://schemas.openxmlformats.org/officeDocument/2006/relationships/image" Target="../media/image171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emf"/><Relationship Id="rId5" Type="http://schemas.openxmlformats.org/officeDocument/2006/relationships/image" Target="../media/image174.emf"/><Relationship Id="rId4" Type="http://schemas.openxmlformats.org/officeDocument/2006/relationships/image" Target="../media/image17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7" Type="http://schemas.openxmlformats.org/officeDocument/2006/relationships/image" Target="../media/image17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5.emf"/><Relationship Id="rId4" Type="http://schemas.openxmlformats.org/officeDocument/2006/relationships/image" Target="../media/image17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7" Type="http://schemas.openxmlformats.org/officeDocument/2006/relationships/image" Target="../media/image17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5.emf"/><Relationship Id="rId4" Type="http://schemas.openxmlformats.org/officeDocument/2006/relationships/image" Target="../media/image17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7" Type="http://schemas.openxmlformats.org/officeDocument/2006/relationships/image" Target="../media/image17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5.emf"/><Relationship Id="rId4" Type="http://schemas.openxmlformats.org/officeDocument/2006/relationships/image" Target="../media/image174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emf"/><Relationship Id="rId3" Type="http://schemas.openxmlformats.org/officeDocument/2006/relationships/image" Target="../media/image172.emf"/><Relationship Id="rId7" Type="http://schemas.openxmlformats.org/officeDocument/2006/relationships/image" Target="../media/image17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5.emf"/><Relationship Id="rId4" Type="http://schemas.openxmlformats.org/officeDocument/2006/relationships/image" Target="../media/image174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5.emf"/><Relationship Id="rId3" Type="http://schemas.openxmlformats.org/officeDocument/2006/relationships/image" Target="../media/image177.emf"/><Relationship Id="rId7" Type="http://schemas.openxmlformats.org/officeDocument/2006/relationships/image" Target="../media/image180.emf"/><Relationship Id="rId12" Type="http://schemas.openxmlformats.org/officeDocument/2006/relationships/image" Target="../media/image18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emf"/><Relationship Id="rId11" Type="http://schemas.openxmlformats.org/officeDocument/2006/relationships/image" Target="../media/image183.emf"/><Relationship Id="rId5" Type="http://schemas.openxmlformats.org/officeDocument/2006/relationships/image" Target="../media/image179.emf"/><Relationship Id="rId10" Type="http://schemas.openxmlformats.org/officeDocument/2006/relationships/image" Target="../media/image182.emf"/><Relationship Id="rId4" Type="http://schemas.openxmlformats.org/officeDocument/2006/relationships/image" Target="../media/image178.emf"/><Relationship Id="rId9" Type="http://schemas.openxmlformats.org/officeDocument/2006/relationships/image" Target="../media/image18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emf"/><Relationship Id="rId13" Type="http://schemas.openxmlformats.org/officeDocument/2006/relationships/image" Target="../media/image195.emf"/><Relationship Id="rId3" Type="http://schemas.openxmlformats.org/officeDocument/2006/relationships/image" Target="../media/image6.png"/><Relationship Id="rId7" Type="http://schemas.openxmlformats.org/officeDocument/2006/relationships/image" Target="../media/image189.emf"/><Relationship Id="rId12" Type="http://schemas.openxmlformats.org/officeDocument/2006/relationships/image" Target="../media/image194.emf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9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emf"/><Relationship Id="rId11" Type="http://schemas.openxmlformats.org/officeDocument/2006/relationships/image" Target="../media/image193.emf"/><Relationship Id="rId5" Type="http://schemas.openxmlformats.org/officeDocument/2006/relationships/image" Target="../media/image187.emf"/><Relationship Id="rId15" Type="http://schemas.openxmlformats.org/officeDocument/2006/relationships/image" Target="../media/image179.emf"/><Relationship Id="rId10" Type="http://schemas.openxmlformats.org/officeDocument/2006/relationships/image" Target="../media/image192.emf"/><Relationship Id="rId4" Type="http://schemas.openxmlformats.org/officeDocument/2006/relationships/image" Target="../media/image186.emf"/><Relationship Id="rId9" Type="http://schemas.openxmlformats.org/officeDocument/2006/relationships/image" Target="../media/image191.emf"/><Relationship Id="rId14" Type="http://schemas.openxmlformats.org/officeDocument/2006/relationships/image" Target="../media/image178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emf"/><Relationship Id="rId13" Type="http://schemas.openxmlformats.org/officeDocument/2006/relationships/image" Target="../media/image201.emf"/><Relationship Id="rId18" Type="http://schemas.openxmlformats.org/officeDocument/2006/relationships/image" Target="../media/image206.emf"/><Relationship Id="rId3" Type="http://schemas.openxmlformats.org/officeDocument/2006/relationships/image" Target="../media/image6.png"/><Relationship Id="rId7" Type="http://schemas.openxmlformats.org/officeDocument/2006/relationships/image" Target="../media/image189.emf"/><Relationship Id="rId12" Type="http://schemas.openxmlformats.org/officeDocument/2006/relationships/image" Target="../media/image200.emf"/><Relationship Id="rId17" Type="http://schemas.openxmlformats.org/officeDocument/2006/relationships/image" Target="../media/image205.emf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0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emf"/><Relationship Id="rId11" Type="http://schemas.openxmlformats.org/officeDocument/2006/relationships/image" Target="../media/image199.emf"/><Relationship Id="rId5" Type="http://schemas.openxmlformats.org/officeDocument/2006/relationships/image" Target="../media/image187.emf"/><Relationship Id="rId15" Type="http://schemas.openxmlformats.org/officeDocument/2006/relationships/image" Target="../media/image203.emf"/><Relationship Id="rId10" Type="http://schemas.openxmlformats.org/officeDocument/2006/relationships/image" Target="../media/image198.emf"/><Relationship Id="rId19" Type="http://schemas.openxmlformats.org/officeDocument/2006/relationships/image" Target="../media/image207.emf"/><Relationship Id="rId4" Type="http://schemas.openxmlformats.org/officeDocument/2006/relationships/image" Target="../media/image197.emf"/><Relationship Id="rId9" Type="http://schemas.openxmlformats.org/officeDocument/2006/relationships/image" Target="../media/image190.emf"/><Relationship Id="rId14" Type="http://schemas.openxmlformats.org/officeDocument/2006/relationships/image" Target="../media/image202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emf"/><Relationship Id="rId13" Type="http://schemas.openxmlformats.org/officeDocument/2006/relationships/image" Target="../media/image200.emf"/><Relationship Id="rId18" Type="http://schemas.openxmlformats.org/officeDocument/2006/relationships/image" Target="../media/image215.emf"/><Relationship Id="rId26" Type="http://schemas.openxmlformats.org/officeDocument/2006/relationships/image" Target="../media/image223.emf"/><Relationship Id="rId3" Type="http://schemas.openxmlformats.org/officeDocument/2006/relationships/image" Target="../media/image6.png"/><Relationship Id="rId21" Type="http://schemas.openxmlformats.org/officeDocument/2006/relationships/image" Target="../media/image218.emf"/><Relationship Id="rId7" Type="http://schemas.openxmlformats.org/officeDocument/2006/relationships/image" Target="../media/image210.emf"/><Relationship Id="rId12" Type="http://schemas.openxmlformats.org/officeDocument/2006/relationships/image" Target="../media/image199.emf"/><Relationship Id="rId17" Type="http://schemas.openxmlformats.org/officeDocument/2006/relationships/image" Target="../media/image214.emf"/><Relationship Id="rId25" Type="http://schemas.openxmlformats.org/officeDocument/2006/relationships/image" Target="../media/image222.emf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213.emf"/><Relationship Id="rId20" Type="http://schemas.openxmlformats.org/officeDocument/2006/relationships/image" Target="../media/image217.emf"/><Relationship Id="rId29" Type="http://schemas.openxmlformats.org/officeDocument/2006/relationships/image" Target="../media/image2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emf"/><Relationship Id="rId11" Type="http://schemas.openxmlformats.org/officeDocument/2006/relationships/image" Target="../media/image198.emf"/><Relationship Id="rId24" Type="http://schemas.openxmlformats.org/officeDocument/2006/relationships/image" Target="../media/image221.emf"/><Relationship Id="rId5" Type="http://schemas.openxmlformats.org/officeDocument/2006/relationships/image" Target="../media/image208.emf"/><Relationship Id="rId15" Type="http://schemas.openxmlformats.org/officeDocument/2006/relationships/image" Target="../media/image212.emf"/><Relationship Id="rId23" Type="http://schemas.openxmlformats.org/officeDocument/2006/relationships/image" Target="../media/image220.emf"/><Relationship Id="rId28" Type="http://schemas.openxmlformats.org/officeDocument/2006/relationships/image" Target="../media/image224.emf"/><Relationship Id="rId10" Type="http://schemas.openxmlformats.org/officeDocument/2006/relationships/image" Target="../media/image189.emf"/><Relationship Id="rId19" Type="http://schemas.openxmlformats.org/officeDocument/2006/relationships/image" Target="../media/image216.emf"/><Relationship Id="rId4" Type="http://schemas.openxmlformats.org/officeDocument/2006/relationships/image" Target="../media/image190.emf"/><Relationship Id="rId9" Type="http://schemas.openxmlformats.org/officeDocument/2006/relationships/image" Target="../media/image188.emf"/><Relationship Id="rId14" Type="http://schemas.openxmlformats.org/officeDocument/2006/relationships/image" Target="../media/image211.emf"/><Relationship Id="rId22" Type="http://schemas.openxmlformats.org/officeDocument/2006/relationships/image" Target="../media/image219.emf"/><Relationship Id="rId27" Type="http://schemas.openxmlformats.org/officeDocument/2006/relationships/image" Target="../media/image203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emf"/><Relationship Id="rId3" Type="http://schemas.openxmlformats.org/officeDocument/2006/relationships/image" Target="../media/image6.png"/><Relationship Id="rId7" Type="http://schemas.openxmlformats.org/officeDocument/2006/relationships/image" Target="../media/image22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emf"/><Relationship Id="rId5" Type="http://schemas.openxmlformats.org/officeDocument/2006/relationships/image" Target="../media/image227.emf"/><Relationship Id="rId4" Type="http://schemas.openxmlformats.org/officeDocument/2006/relationships/image" Target="../media/image226.emf"/><Relationship Id="rId9" Type="http://schemas.openxmlformats.org/officeDocument/2006/relationships/image" Target="../media/image231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emf"/><Relationship Id="rId3" Type="http://schemas.openxmlformats.org/officeDocument/2006/relationships/image" Target="../media/image232.emf"/><Relationship Id="rId7" Type="http://schemas.openxmlformats.org/officeDocument/2006/relationships/image" Target="../media/image23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emf"/><Relationship Id="rId11" Type="http://schemas.openxmlformats.org/officeDocument/2006/relationships/image" Target="../media/image236.emf"/><Relationship Id="rId5" Type="http://schemas.openxmlformats.org/officeDocument/2006/relationships/image" Target="../media/image233.emf"/><Relationship Id="rId10" Type="http://schemas.openxmlformats.org/officeDocument/2006/relationships/image" Target="../media/image235.emf"/><Relationship Id="rId4" Type="http://schemas.openxmlformats.org/officeDocument/2006/relationships/image" Target="../media/image6.png"/><Relationship Id="rId9" Type="http://schemas.openxmlformats.org/officeDocument/2006/relationships/image" Target="../media/image234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41.emf"/><Relationship Id="rId3" Type="http://schemas.openxmlformats.org/officeDocument/2006/relationships/image" Target="../media/image177.emf"/><Relationship Id="rId7" Type="http://schemas.openxmlformats.org/officeDocument/2006/relationships/image" Target="../media/image180.emf"/><Relationship Id="rId12" Type="http://schemas.openxmlformats.org/officeDocument/2006/relationships/image" Target="../media/image24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emf"/><Relationship Id="rId11" Type="http://schemas.openxmlformats.org/officeDocument/2006/relationships/image" Target="../media/image239.emf"/><Relationship Id="rId5" Type="http://schemas.openxmlformats.org/officeDocument/2006/relationships/image" Target="../media/image179.emf"/><Relationship Id="rId10" Type="http://schemas.openxmlformats.org/officeDocument/2006/relationships/image" Target="../media/image238.emf"/><Relationship Id="rId4" Type="http://schemas.openxmlformats.org/officeDocument/2006/relationships/image" Target="../media/image178.emf"/><Relationship Id="rId9" Type="http://schemas.openxmlformats.org/officeDocument/2006/relationships/image" Target="../media/image237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46.emf"/><Relationship Id="rId3" Type="http://schemas.openxmlformats.org/officeDocument/2006/relationships/image" Target="../media/image177.emf"/><Relationship Id="rId7" Type="http://schemas.openxmlformats.org/officeDocument/2006/relationships/image" Target="../media/image180.emf"/><Relationship Id="rId12" Type="http://schemas.openxmlformats.org/officeDocument/2006/relationships/image" Target="../media/image24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emf"/><Relationship Id="rId11" Type="http://schemas.openxmlformats.org/officeDocument/2006/relationships/image" Target="../media/image244.emf"/><Relationship Id="rId5" Type="http://schemas.openxmlformats.org/officeDocument/2006/relationships/image" Target="../media/image179.emf"/><Relationship Id="rId10" Type="http://schemas.openxmlformats.org/officeDocument/2006/relationships/image" Target="../media/image243.emf"/><Relationship Id="rId4" Type="http://schemas.openxmlformats.org/officeDocument/2006/relationships/image" Target="../media/image178.emf"/><Relationship Id="rId9" Type="http://schemas.openxmlformats.org/officeDocument/2006/relationships/image" Target="../media/image242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emf"/><Relationship Id="rId3" Type="http://schemas.openxmlformats.org/officeDocument/2006/relationships/image" Target="../media/image6.png"/><Relationship Id="rId7" Type="http://schemas.openxmlformats.org/officeDocument/2006/relationships/image" Target="../media/image250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emf"/><Relationship Id="rId11" Type="http://schemas.openxmlformats.org/officeDocument/2006/relationships/image" Target="../media/image254.emf"/><Relationship Id="rId5" Type="http://schemas.openxmlformats.org/officeDocument/2006/relationships/image" Target="../media/image248.emf"/><Relationship Id="rId10" Type="http://schemas.openxmlformats.org/officeDocument/2006/relationships/image" Target="../media/image253.emf"/><Relationship Id="rId4" Type="http://schemas.openxmlformats.org/officeDocument/2006/relationships/image" Target="../media/image247.emf"/><Relationship Id="rId9" Type="http://schemas.openxmlformats.org/officeDocument/2006/relationships/image" Target="../media/image252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emf"/><Relationship Id="rId3" Type="http://schemas.openxmlformats.org/officeDocument/2006/relationships/image" Target="../media/image6.png"/><Relationship Id="rId7" Type="http://schemas.openxmlformats.org/officeDocument/2006/relationships/image" Target="../media/image25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emf"/><Relationship Id="rId5" Type="http://schemas.openxmlformats.org/officeDocument/2006/relationships/image" Target="../media/image256.emf"/><Relationship Id="rId4" Type="http://schemas.openxmlformats.org/officeDocument/2006/relationships/image" Target="../media/image255.emf"/><Relationship Id="rId9" Type="http://schemas.openxmlformats.org/officeDocument/2006/relationships/image" Target="../media/image260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emf"/><Relationship Id="rId7" Type="http://schemas.openxmlformats.org/officeDocument/2006/relationships/image" Target="../media/image26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emf"/><Relationship Id="rId5" Type="http://schemas.openxmlformats.org/officeDocument/2006/relationships/image" Target="../media/image263.emf"/><Relationship Id="rId4" Type="http://schemas.openxmlformats.org/officeDocument/2006/relationships/image" Target="../media/image26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emf"/><Relationship Id="rId3" Type="http://schemas.openxmlformats.org/officeDocument/2006/relationships/image" Target="../media/image6.png"/><Relationship Id="rId7" Type="http://schemas.openxmlformats.org/officeDocument/2006/relationships/image" Target="../media/image26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emf"/><Relationship Id="rId5" Type="http://schemas.openxmlformats.org/officeDocument/2006/relationships/image" Target="../media/image267.emf"/><Relationship Id="rId10" Type="http://schemas.openxmlformats.org/officeDocument/2006/relationships/image" Target="../media/image272.emf"/><Relationship Id="rId4" Type="http://schemas.openxmlformats.org/officeDocument/2006/relationships/image" Target="../media/image266.emf"/><Relationship Id="rId9" Type="http://schemas.openxmlformats.org/officeDocument/2006/relationships/image" Target="../media/image271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emf"/><Relationship Id="rId3" Type="http://schemas.openxmlformats.org/officeDocument/2006/relationships/image" Target="../media/image6.png"/><Relationship Id="rId7" Type="http://schemas.openxmlformats.org/officeDocument/2006/relationships/image" Target="../media/image27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emf"/><Relationship Id="rId5" Type="http://schemas.openxmlformats.org/officeDocument/2006/relationships/image" Target="../media/image274.emf"/><Relationship Id="rId10" Type="http://schemas.openxmlformats.org/officeDocument/2006/relationships/image" Target="../media/image279.emf"/><Relationship Id="rId4" Type="http://schemas.openxmlformats.org/officeDocument/2006/relationships/image" Target="../media/image273.emf"/><Relationship Id="rId9" Type="http://schemas.openxmlformats.org/officeDocument/2006/relationships/image" Target="../media/image278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2.emf"/><Relationship Id="rId4" Type="http://schemas.openxmlformats.org/officeDocument/2006/relationships/image" Target="../media/image281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10" Type="http://schemas.openxmlformats.org/officeDocument/2006/relationships/image" Target="../media/image26.emf"/><Relationship Id="rId4" Type="http://schemas.openxmlformats.org/officeDocument/2006/relationships/image" Target="../media/image21.emf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FE9F60-C8C7-DCA2-B520-4D0871BE5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2" y="1053319"/>
            <a:ext cx="10993549" cy="1450599"/>
          </a:xfrm>
        </p:spPr>
        <p:txBody>
          <a:bodyPr>
            <a:normAutofit/>
          </a:bodyPr>
          <a:lstStyle/>
          <a:p>
            <a:r>
              <a:rPr lang="en" altLang="ja-JP" b="0" i="0" u="none" strike="noStrike" dirty="0">
                <a:effectLst/>
                <a:latin typeface="+mj-lt"/>
              </a:rPr>
              <a:t>A variety of partially solvable models: </a:t>
            </a:r>
            <a:br>
              <a:rPr lang="en" altLang="ja-JP" b="0" i="0" u="none" strike="noStrike" dirty="0">
                <a:effectLst/>
                <a:latin typeface="+mj-lt"/>
              </a:rPr>
            </a:br>
            <a:r>
              <a:rPr lang="en" altLang="ja-JP" b="0" i="0" u="none" strike="noStrike" dirty="0">
                <a:effectLst/>
                <a:latin typeface="+mj-lt"/>
              </a:rPr>
              <a:t>From closed spin chains to open spin chains</a:t>
            </a:r>
            <a:endParaRPr lang="ja-JP" altLang="en-US" cap="none">
              <a:latin typeface="+mj-lt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CEACAE1-000A-1F02-E233-C78AFFAE6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226" y="5306284"/>
            <a:ext cx="10993547" cy="661513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latin typeface="+mj-lt"/>
              </a:rPr>
              <a:t>Chihiro Matsui (The University of Tokyo)</a:t>
            </a:r>
            <a:endParaRPr lang="en-US" altLang="ja-JP" dirty="0">
              <a:latin typeface="+mj-lt"/>
            </a:endParaRPr>
          </a:p>
          <a:p>
            <a:endParaRPr kumimoji="1" lang="en-US" altLang="ja-JP" dirty="0">
              <a:latin typeface="+mj-lt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DC322E-22DC-6F36-28A3-52F5B666E21F}"/>
              </a:ext>
            </a:extLst>
          </p:cNvPr>
          <p:cNvSpPr txBox="1"/>
          <p:nvPr/>
        </p:nvSpPr>
        <p:spPr>
          <a:xfrm>
            <a:off x="3490857" y="2469816"/>
            <a:ext cx="8444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[Phys. Rev. B 109, 104307 (2024), arXiv:2409.03208, Work in progress with KPP]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8" name="図 7" descr="ロゴ, 会社名&#10;&#10;自動的に生成された説明">
            <a:extLst>
              <a:ext uri="{FF2B5EF4-FFF2-40B4-BE49-F238E27FC236}">
                <a16:creationId xmlns:a16="http://schemas.microsoft.com/office/drawing/2014/main" id="{024A7101-231C-DB24-EEBD-DF8FB2978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415" y="528099"/>
            <a:ext cx="1901485" cy="1038449"/>
          </a:xfrm>
          <a:prstGeom prst="rect">
            <a:avLst/>
          </a:prstGeom>
        </p:spPr>
      </p:pic>
      <p:sp>
        <p:nvSpPr>
          <p:cNvPr id="7" name="字幕 2">
            <a:extLst>
              <a:ext uri="{FF2B5EF4-FFF2-40B4-BE49-F238E27FC236}">
                <a16:creationId xmlns:a16="http://schemas.microsoft.com/office/drawing/2014/main" id="{3F3D4E8D-813A-2631-1233-2DE4D37E170B}"/>
              </a:ext>
            </a:extLst>
          </p:cNvPr>
          <p:cNvSpPr txBox="1">
            <a:spLocks/>
          </p:cNvSpPr>
          <p:nvPr/>
        </p:nvSpPr>
        <p:spPr>
          <a:xfrm>
            <a:off x="599226" y="3503261"/>
            <a:ext cx="10993547" cy="11099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r" defTabSz="457178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kumimoji="1" sz="2800" kern="1200" cap="none" baseline="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178" indent="0" algn="ctr" defTabSz="457178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457178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457178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457178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457178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457178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457178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457178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" altLang="ja-JP" sz="2800" dirty="0"/>
              <a:t>Mathematical Physics for Quantum Science </a:t>
            </a:r>
          </a:p>
          <a:p>
            <a:r>
              <a:rPr kumimoji="1" lang="en" altLang="ja-JP" sz="2800" dirty="0"/>
              <a:t>@Hangzhou, Nov. 1-10</a:t>
            </a:r>
            <a:endParaRPr kumimoji="1" lang="ja-JP" altLang="en-US" sz="2800"/>
          </a:p>
          <a:p>
            <a:endParaRPr lang="en-US" altLang="ja-JP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6150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C5C6D-9935-A276-1B23-C1DC84CD2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E933D3-C1AA-FB7C-CD9A-3A5CECD85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Thermalization &amp; QMBS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0F955F8-CD45-B6E6-2BC8-88F290065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5" y="2088859"/>
            <a:ext cx="11029615" cy="4628934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QMBS exhibit</a:t>
            </a:r>
          </a:p>
          <a:p>
            <a:pPr lvl="1"/>
            <a:r>
              <a:rPr lang="en-US" altLang="ja-JP" dirty="0"/>
              <a:t>Persistent oscillation in local observables. </a:t>
            </a:r>
          </a:p>
          <a:p>
            <a:pPr lvl="1"/>
            <a:r>
              <a:rPr lang="en-US" altLang="ja-JP" dirty="0"/>
              <a:t>Relatively small entanglement entropy            </a:t>
            </a:r>
            <a:br>
              <a:rPr lang="en-US" altLang="ja-JP" dirty="0"/>
            </a:br>
            <a:r>
              <a:rPr lang="en-US" altLang="ja-JP" dirty="0"/>
              <a:t>compared to those of thermal states              . </a:t>
            </a:r>
          </a:p>
          <a:p>
            <a:r>
              <a:rPr lang="en-US" altLang="ja-JP" dirty="0"/>
              <a:t>Matrix product states</a:t>
            </a:r>
          </a:p>
          <a:p>
            <a:pPr lvl="1"/>
            <a:r>
              <a:rPr lang="en-US" altLang="ja-JP" dirty="0"/>
              <a:t>Have entanglement entropy estimated by their </a:t>
            </a:r>
            <a:br>
              <a:rPr lang="en-US" altLang="ja-JP" dirty="0"/>
            </a:br>
            <a:r>
              <a:rPr lang="en-US" altLang="ja-JP" dirty="0"/>
              <a:t>bond dimensions     from above.                     </a:t>
            </a:r>
          </a:p>
          <a:p>
            <a:pPr lvl="1"/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With a finite bond dimension is a good benchmark 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rgbClr val="FF0000"/>
                </a:solidFill>
              </a:rPr>
              <a:t>for finding QMBS. 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ACD3BAD-2FE0-7A30-40E5-E7BC2356D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98818"/>
            <a:ext cx="762000" cy="2667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52152D7-80DD-664D-0CFD-E93071DC681E}"/>
              </a:ext>
            </a:extLst>
          </p:cNvPr>
          <p:cNvSpPr txBox="1"/>
          <p:nvPr/>
        </p:nvSpPr>
        <p:spPr>
          <a:xfrm>
            <a:off x="6744418" y="6162272"/>
            <a:ext cx="5447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[Chandran et al. (2003); Ann. Rev. 14, 443 (Fig. 1c)]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CF897CC-E75E-96F0-CF3D-E8D6773F1112}"/>
              </a:ext>
            </a:extLst>
          </p:cNvPr>
          <p:cNvSpPr txBox="1"/>
          <p:nvPr/>
        </p:nvSpPr>
        <p:spPr>
          <a:xfrm>
            <a:off x="7947977" y="5051338"/>
            <a:ext cx="39612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Half-chain entanglement entropy of </a:t>
            </a:r>
          </a:p>
          <a:p>
            <a:r>
              <a:rPr kumimoji="1" lang="en-US" altLang="ja-JP" sz="2000" dirty="0"/>
              <a:t>the spin-1 XY model </a:t>
            </a:r>
          </a:p>
          <a:p>
            <a:r>
              <a:rPr kumimoji="1" lang="en-US" altLang="ja-JP" sz="2000" dirty="0"/>
              <a:t>in zero-magnetization sector. </a:t>
            </a:r>
            <a:endParaRPr kumimoji="1" lang="ja-JP" altLang="en-US" sz="200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4196E2C-7FD6-AA7A-6521-F3A921837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198" y="3518619"/>
            <a:ext cx="838200" cy="2667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5BA4ED2-E325-311C-BB3E-DDBA566D5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2580" y="4918118"/>
            <a:ext cx="152400" cy="177800"/>
          </a:xfrm>
          <a:prstGeom prst="rect">
            <a:avLst/>
          </a:prstGeom>
        </p:spPr>
      </p:pic>
      <p:pic>
        <p:nvPicPr>
          <p:cNvPr id="12" name="図 11" descr="グラフ, 散布図&#10;&#10;自動的に生成された説明">
            <a:extLst>
              <a:ext uri="{FF2B5EF4-FFF2-40B4-BE49-F238E27FC236}">
                <a16:creationId xmlns:a16="http://schemas.microsoft.com/office/drawing/2014/main" id="{1AB3C297-3D88-A407-2141-987C205D2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4375" y="2373466"/>
            <a:ext cx="4287045" cy="27081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0FFDEB5-9E54-B4EC-5B94-B3351EE9C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0413" y="5214489"/>
            <a:ext cx="2273300" cy="279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C28150F-C756-37C6-85F3-A5523F119C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8525" y="5255659"/>
            <a:ext cx="774700" cy="241300"/>
          </a:xfrm>
          <a:prstGeom prst="rect">
            <a:avLst/>
          </a:prstGeom>
        </p:spPr>
      </p:pic>
      <p:pic>
        <p:nvPicPr>
          <p:cNvPr id="10" name="図 9" descr="ロゴ, 会社名&#10;&#10;自動的に生成された説明">
            <a:extLst>
              <a:ext uri="{FF2B5EF4-FFF2-40B4-BE49-F238E27FC236}">
                <a16:creationId xmlns:a16="http://schemas.microsoft.com/office/drawing/2014/main" id="{05F6109C-17BA-1CCA-D631-110527D5B1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36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A6778D-0BA4-6918-0BF7-870E6F79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Outline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5A82E9-A729-BDCD-B1D5-5FD7B8264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What is “partial solvability”?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Definition of partial solvability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Thermalization &amp; quantum many-body scars (QMBS)</a:t>
            </a:r>
          </a:p>
          <a:p>
            <a:r>
              <a:rPr lang="en-US" altLang="ja-JP" dirty="0"/>
              <a:t>Closed partially solvable models</a:t>
            </a:r>
          </a:p>
          <a:p>
            <a:pPr lvl="1"/>
            <a:r>
              <a:rPr lang="en-US" altLang="ja-JP" dirty="0"/>
              <a:t>Restricted spectrum generating algebra (</a:t>
            </a:r>
            <a:r>
              <a:rPr lang="en-US" altLang="ja-JP" dirty="0" err="1"/>
              <a:t>rSGA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Hilbert space fragmentation (HSF)</a:t>
            </a:r>
          </a:p>
          <a:p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Open partially solvable models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Restricted spectrum generating algebra (</a:t>
            </a:r>
            <a:r>
              <a:rPr lang="en-US" altLang="ja-JP" dirty="0" err="1">
                <a:solidFill>
                  <a:schemeClr val="bg1">
                    <a:lumMod val="75000"/>
                  </a:schemeClr>
                </a:solidFill>
              </a:rPr>
              <a:t>rSGA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Hilbert space fragmentation (HSF)</a:t>
            </a:r>
            <a:endParaRPr kumimoji="1" lang="en-US" altLang="ja-JP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Concluding remarks</a:t>
            </a:r>
            <a:endParaRPr kumimoji="1" lang="ja-JP" altLang="en-US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図 6" descr="ロゴ, 会社名&#10;&#10;自動的に生成された説明">
            <a:extLst>
              <a:ext uri="{FF2B5EF4-FFF2-40B4-BE49-F238E27FC236}">
                <a16:creationId xmlns:a16="http://schemas.microsoft.com/office/drawing/2014/main" id="{D405E24D-B40B-1A54-9C8D-EAC94B632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41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5EA1F6-A9A4-D89B-25E2-301EC60D1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Restricted Spectrum Generating Algebra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E52E9E-99E2-A089-7208-9B9B41B35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Restricted spectrum-generating </a:t>
            </a:r>
            <a:r>
              <a:rPr lang="en-US" altLang="ja-JP" dirty="0"/>
              <a:t>a</a:t>
            </a:r>
            <a:r>
              <a:rPr kumimoji="1" lang="en-US" altLang="ja-JP" dirty="0"/>
              <a:t>lgebra (</a:t>
            </a:r>
            <a:r>
              <a:rPr kumimoji="1" lang="en-US" altLang="ja-JP" dirty="0" err="1"/>
              <a:t>rSGA</a:t>
            </a:r>
            <a:r>
              <a:rPr kumimoji="1" lang="en-US" altLang="ja-JP" dirty="0"/>
              <a:t>)</a:t>
            </a:r>
          </a:p>
          <a:p>
            <a:pPr lvl="1"/>
            <a:r>
              <a:rPr kumimoji="1" lang="en-US" altLang="ja-JP" dirty="0"/>
              <a:t>Partial dynamical symmetry</a:t>
            </a:r>
          </a:p>
          <a:p>
            <a:pPr marL="323984" lvl="1" indent="0">
              <a:buNone/>
            </a:pPr>
            <a:endParaRPr lang="en-US" altLang="ja-JP" dirty="0"/>
          </a:p>
          <a:p>
            <a:pPr lvl="1"/>
            <a:r>
              <a:rPr kumimoji="1" lang="en-US" altLang="ja-JP" dirty="0"/>
              <a:t>The </a:t>
            </a:r>
            <a:r>
              <a:rPr lang="en-US" altLang="ja-JP" dirty="0"/>
              <a:t>solvable subspace is systematically constructed if         is an energy eigenstate: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endParaRPr kumimoji="1" lang="en-US" altLang="ja-JP" dirty="0"/>
          </a:p>
          <a:p>
            <a:pPr lvl="1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C789E9-95F1-6C1E-E299-6E46F1021CE1}"/>
              </a:ext>
            </a:extLst>
          </p:cNvPr>
          <p:cNvSpPr txBox="1"/>
          <p:nvPr/>
        </p:nvSpPr>
        <p:spPr>
          <a:xfrm>
            <a:off x="7869312" y="2165508"/>
            <a:ext cx="3502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[Arno et al. (1988), Yang (1989)]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7E9C73F-5550-F9FF-7E20-49816143FACF}"/>
              </a:ext>
            </a:extLst>
          </p:cNvPr>
          <p:cNvSpPr txBox="1"/>
          <p:nvPr/>
        </p:nvSpPr>
        <p:spPr>
          <a:xfrm>
            <a:off x="7869312" y="2492896"/>
            <a:ext cx="280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Moudgalya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(2018)]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785989F-1FA3-9548-D64B-E1A98DF84627}"/>
              </a:ext>
            </a:extLst>
          </p:cNvPr>
          <p:cNvGrpSpPr/>
          <p:nvPr/>
        </p:nvGrpSpPr>
        <p:grpSpPr>
          <a:xfrm>
            <a:off x="7355529" y="3234562"/>
            <a:ext cx="2340261" cy="461665"/>
            <a:chOff x="6228195" y="3727856"/>
            <a:chExt cx="2340261" cy="461665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B75D2B9F-97BF-FDF8-7748-8D3859E64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8195" y="3835749"/>
              <a:ext cx="215900" cy="279400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DBF5E654-C335-CF30-6DF1-C84422D17D8A}"/>
                </a:ext>
              </a:extLst>
            </p:cNvPr>
            <p:cNvSpPr txBox="1"/>
            <p:nvPr/>
          </p:nvSpPr>
          <p:spPr>
            <a:xfrm>
              <a:off x="6434859" y="3727856"/>
              <a:ext cx="2133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: Local operator</a:t>
              </a:r>
              <a:endParaRPr kumimoji="1" lang="ja-JP" altLang="en-US" sz="2400"/>
            </a:p>
          </p:txBody>
        </p:sp>
      </p:grpSp>
      <p:pic>
        <p:nvPicPr>
          <p:cNvPr id="28" name="図 27">
            <a:extLst>
              <a:ext uri="{FF2B5EF4-FFF2-40B4-BE49-F238E27FC236}">
                <a16:creationId xmlns:a16="http://schemas.microsoft.com/office/drawing/2014/main" id="{AC3D055B-F7D7-AA3E-3419-0710B04C7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513" y="3787512"/>
            <a:ext cx="444500" cy="29210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492F9D24-01DA-AEA2-C19C-AACBE26CF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193" y="4259836"/>
            <a:ext cx="5422900" cy="2921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AD31652-F47D-2DFB-4BEE-2C8FE289C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193" y="3285039"/>
            <a:ext cx="3873500" cy="4064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B166A38-8B64-2D09-465B-487D83187A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547" y="3364020"/>
            <a:ext cx="1473200" cy="279400"/>
          </a:xfrm>
          <a:prstGeom prst="rect">
            <a:avLst/>
          </a:prstGeom>
        </p:spPr>
      </p:pic>
      <p:pic>
        <p:nvPicPr>
          <p:cNvPr id="10" name="図 9" descr="グラフ, ヒストグラム&#10;&#10;自動的に生成された説明">
            <a:extLst>
              <a:ext uri="{FF2B5EF4-FFF2-40B4-BE49-F238E27FC236}">
                <a16:creationId xmlns:a16="http://schemas.microsoft.com/office/drawing/2014/main" id="{F667ED21-AE5E-EC5A-8B33-3590F987CA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3147" y="4135445"/>
            <a:ext cx="3783526" cy="237486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E1B0EA2-C27D-DD84-F5F3-497D9B6208B3}"/>
              </a:ext>
            </a:extLst>
          </p:cNvPr>
          <p:cNvSpPr txBox="1"/>
          <p:nvPr/>
        </p:nvSpPr>
        <p:spPr>
          <a:xfrm>
            <a:off x="6291329" y="6396521"/>
            <a:ext cx="5468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[Chandran et al. (2023); Ann. Rev. 14, 443 (Fig. 1d)]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2B4D478-5B8E-A58B-B80F-2836354ED207}"/>
              </a:ext>
            </a:extLst>
          </p:cNvPr>
          <p:cNvSpPr txBox="1"/>
          <p:nvPr/>
        </p:nvSpPr>
        <p:spPr>
          <a:xfrm>
            <a:off x="1988613" y="6107048"/>
            <a:ext cx="6044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Strong revivals observed in dynamics of </a:t>
            </a:r>
            <a:r>
              <a:rPr kumimoji="1" lang="en-US" altLang="ja-JP" sz="2000" dirty="0" err="1"/>
              <a:t>Loschmidt</a:t>
            </a:r>
            <a:r>
              <a:rPr kumimoji="1" lang="en-US" altLang="ja-JP" sz="2000" dirty="0"/>
              <a:t> echo </a:t>
            </a:r>
          </a:p>
          <a:p>
            <a:r>
              <a:rPr kumimoji="1" lang="en-US" altLang="ja-JP" sz="2000" dirty="0"/>
              <a:t>for the spin-1 XY from each initial state. </a:t>
            </a:r>
            <a:endParaRPr kumimoji="1" lang="ja-JP" altLang="en-US" sz="2000"/>
          </a:p>
        </p:txBody>
      </p:sp>
      <p:pic>
        <p:nvPicPr>
          <p:cNvPr id="13" name="図 12" descr="ロゴ, 会社名&#10;&#10;自動的に生成された説明">
            <a:extLst>
              <a:ext uri="{FF2B5EF4-FFF2-40B4-BE49-F238E27FC236}">
                <a16:creationId xmlns:a16="http://schemas.microsoft.com/office/drawing/2014/main" id="{6D0C29B9-3EE3-8351-4491-8F271B5C10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B1E578E-225E-4D45-DAA6-B8251C34B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4247" y="4718969"/>
            <a:ext cx="3924300" cy="3175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B14E8DEA-AE2C-A3D6-33B4-FC21AA4E0B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0193" y="5136373"/>
            <a:ext cx="495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93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E13496D-FC43-411A-A148-BA08454F1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487921-DD7E-7070-C5DB-E9609E012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Restricted Spectrum Generating Algebra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292C0B6-A23E-6BEB-7B79-338027E83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Restricted spectrum-generating </a:t>
            </a:r>
            <a:r>
              <a:rPr lang="en-US" altLang="ja-JP" dirty="0"/>
              <a:t>a</a:t>
            </a:r>
            <a:r>
              <a:rPr kumimoji="1" lang="en-US" altLang="ja-JP" dirty="0"/>
              <a:t>lgebra (</a:t>
            </a:r>
            <a:r>
              <a:rPr kumimoji="1" lang="en-US" altLang="ja-JP" dirty="0" err="1"/>
              <a:t>rSGA</a:t>
            </a:r>
            <a:r>
              <a:rPr kumimoji="1" lang="en-US" altLang="ja-JP" dirty="0"/>
              <a:t>)</a:t>
            </a:r>
          </a:p>
          <a:p>
            <a:pPr lvl="1"/>
            <a:r>
              <a:rPr kumimoji="1" lang="en-US" altLang="ja-JP" dirty="0"/>
              <a:t>Partial dynamical symmetry</a:t>
            </a:r>
          </a:p>
          <a:p>
            <a:pPr marL="323984" lvl="1" indent="0">
              <a:buNone/>
            </a:pPr>
            <a:endParaRPr lang="en-US" altLang="ja-JP" dirty="0"/>
          </a:p>
          <a:p>
            <a:pPr lvl="1"/>
            <a:r>
              <a:rPr kumimoji="1" lang="en-US" altLang="ja-JP" dirty="0"/>
              <a:t>The </a:t>
            </a:r>
            <a:r>
              <a:rPr lang="en-US" altLang="ja-JP" dirty="0"/>
              <a:t>solvable subspace is systematically constructed if         is an energy eigenstate:</a:t>
            </a:r>
          </a:p>
          <a:p>
            <a:pPr lvl="1"/>
            <a:endParaRPr lang="en-US" altLang="ja-JP" dirty="0"/>
          </a:p>
          <a:p>
            <a:pPr lvl="1"/>
            <a:r>
              <a:rPr lang="en-US" altLang="ja-JP" dirty="0"/>
              <a:t>                                       is the invariant subspace of     . </a:t>
            </a:r>
            <a:endParaRPr kumimoji="1" lang="en-US" altLang="ja-JP" dirty="0"/>
          </a:p>
          <a:p>
            <a:pPr lvl="2"/>
            <a:endParaRPr lang="en-US" altLang="ja-JP" dirty="0"/>
          </a:p>
          <a:p>
            <a:endParaRPr kumimoji="1" lang="en-US" altLang="ja-JP" dirty="0"/>
          </a:p>
          <a:p>
            <a:pPr lvl="1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B6A4FE-7883-93C5-83ED-58A561FD679C}"/>
              </a:ext>
            </a:extLst>
          </p:cNvPr>
          <p:cNvSpPr txBox="1"/>
          <p:nvPr/>
        </p:nvSpPr>
        <p:spPr>
          <a:xfrm>
            <a:off x="7869312" y="2165508"/>
            <a:ext cx="3502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[Arno et al. (1988), Yang (1989)]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6F827AE-987A-01B3-5525-C1EBA36297DB}"/>
              </a:ext>
            </a:extLst>
          </p:cNvPr>
          <p:cNvSpPr txBox="1"/>
          <p:nvPr/>
        </p:nvSpPr>
        <p:spPr>
          <a:xfrm>
            <a:off x="7869312" y="2492896"/>
            <a:ext cx="280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Moudgalya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(2018)]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5C63E3C-A1A8-EE07-392E-F9726845BE3C}"/>
              </a:ext>
            </a:extLst>
          </p:cNvPr>
          <p:cNvGrpSpPr/>
          <p:nvPr/>
        </p:nvGrpSpPr>
        <p:grpSpPr>
          <a:xfrm>
            <a:off x="7355529" y="3234562"/>
            <a:ext cx="2340261" cy="461665"/>
            <a:chOff x="6228195" y="3727856"/>
            <a:chExt cx="2340261" cy="461665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B3458E9A-C7A1-3E9F-CA84-7784B22E8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8195" y="3835749"/>
              <a:ext cx="215900" cy="279400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BDB90665-C2C5-4915-C15A-E8E58765AF57}"/>
                </a:ext>
              </a:extLst>
            </p:cNvPr>
            <p:cNvSpPr txBox="1"/>
            <p:nvPr/>
          </p:nvSpPr>
          <p:spPr>
            <a:xfrm>
              <a:off x="6434859" y="3727856"/>
              <a:ext cx="2133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: Local operator</a:t>
              </a:r>
              <a:endParaRPr kumimoji="1" lang="ja-JP" altLang="en-US" sz="2400"/>
            </a:p>
          </p:txBody>
        </p: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52DDD5D0-0794-2AD1-0149-7993144D3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76" y="4856760"/>
            <a:ext cx="241300" cy="20320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DB714075-79AB-26F8-8FF0-23C56F354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513" y="3787512"/>
            <a:ext cx="444500" cy="29210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5E2A4DE8-D0D9-86D4-A095-701C559BE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193" y="4259836"/>
            <a:ext cx="5422900" cy="2921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FCD5D60-E920-4C18-E8F6-EEED58C7D2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0193" y="3285039"/>
            <a:ext cx="3873500" cy="406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DFF753D-8952-ECB2-B1C6-21E5202387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3325" y="4839508"/>
            <a:ext cx="2540000" cy="2921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2237872-6CCC-BA98-CFBF-27E107A4FE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8547" y="3364020"/>
            <a:ext cx="1473200" cy="279400"/>
          </a:xfrm>
          <a:prstGeom prst="rect">
            <a:avLst/>
          </a:prstGeom>
        </p:spPr>
      </p:pic>
      <p:pic>
        <p:nvPicPr>
          <p:cNvPr id="13" name="図 12" descr="ロゴ, 会社名&#10;&#10;自動的に生成された説明">
            <a:extLst>
              <a:ext uri="{FF2B5EF4-FFF2-40B4-BE49-F238E27FC236}">
                <a16:creationId xmlns:a16="http://schemas.microsoft.com/office/drawing/2014/main" id="{C440D21E-0051-F1F1-A5D5-3F25C5A967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7D41F0A-E8D3-46A3-B94A-E92C7DA8DD09}"/>
              </a:ext>
            </a:extLst>
          </p:cNvPr>
          <p:cNvGrpSpPr/>
          <p:nvPr/>
        </p:nvGrpSpPr>
        <p:grpSpPr>
          <a:xfrm>
            <a:off x="8761449" y="4227648"/>
            <a:ext cx="2448001" cy="2448002"/>
            <a:chOff x="8755818" y="3759311"/>
            <a:chExt cx="2448001" cy="244800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93920490-2C43-C962-8FD7-B8C54440A6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5818" y="3759311"/>
              <a:ext cx="2448000" cy="2448000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964CC182-3C9D-EB01-1EB0-2686D7B1ED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1915" y="3765409"/>
              <a:ext cx="676069" cy="676069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014FC3E6-FCB4-609E-C691-B06A6AC45F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37984" y="4441478"/>
              <a:ext cx="1765835" cy="176583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9850AF6E-DAF1-CCDD-80DE-A1AF25FCA110}"/>
                </a:ext>
              </a:extLst>
            </p:cNvPr>
            <p:cNvSpPr/>
            <p:nvPr/>
          </p:nvSpPr>
          <p:spPr>
            <a:xfrm>
              <a:off x="8755818" y="3759311"/>
              <a:ext cx="682166" cy="68216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A953A4C7-19B6-F83B-8B61-995AD28407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1915" y="3765409"/>
              <a:ext cx="676069" cy="676069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CFEAC706-FCAD-9A06-3A1C-53692E89E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28600" y="4012065"/>
              <a:ext cx="300000" cy="21600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BA1AAEDC-1224-AF32-E163-DEB2058BC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62124" y="5161547"/>
              <a:ext cx="492391" cy="2834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1030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78605-EC3A-D4EE-0CE0-268FE993A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AA184A-0379-F06F-4B49-1807E6BEA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Restricted Spectrum Generating Algebra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4907C5-04DD-C11E-28F1-16913EB7D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Simple example: free fermion model</a:t>
            </a:r>
          </a:p>
          <a:p>
            <a:pPr marL="323984" lvl="1" indent="0">
              <a:buNone/>
            </a:pPr>
            <a:endParaRPr kumimoji="1" lang="en-US" altLang="ja-JP" dirty="0"/>
          </a:p>
          <a:p>
            <a:pPr marL="323984" lvl="1" indent="0">
              <a:buNone/>
            </a:pPr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r>
              <a:rPr kumimoji="1" lang="en-US" altLang="ja-JP" dirty="0"/>
              <a:t>“Spectrum generating algebra” (SGA)</a:t>
            </a:r>
          </a:p>
          <a:p>
            <a:pPr lvl="1"/>
            <a:endParaRPr lang="en-US" altLang="ja-JP" dirty="0"/>
          </a:p>
          <a:p>
            <a:pPr lvl="1"/>
            <a:r>
              <a:rPr kumimoji="1" lang="en-US" altLang="ja-JP" dirty="0"/>
              <a:t>Energy eigenstates</a:t>
            </a:r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  <a:p>
            <a:endParaRPr kumimoji="1" lang="en-US" altLang="ja-JP" dirty="0"/>
          </a:p>
          <a:p>
            <a:pPr lvl="1"/>
            <a:endParaRPr kumimoji="1" lang="ja-JP" altLang="en-US"/>
          </a:p>
        </p:txBody>
      </p:sp>
      <p:pic>
        <p:nvPicPr>
          <p:cNvPr id="5" name="図 4" descr="ロゴ, 会社名&#10;&#10;自動的に生成された説明">
            <a:extLst>
              <a:ext uri="{FF2B5EF4-FFF2-40B4-BE49-F238E27FC236}">
                <a16:creationId xmlns:a16="http://schemas.microsoft.com/office/drawing/2014/main" id="{566DAC05-707F-7853-8912-BFE8D0AF6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944E0F1-A248-E5FA-27B0-EEDBA3980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264" y="3454173"/>
            <a:ext cx="4991100" cy="3683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6B793F5-E821-C933-E1A0-33FD2A027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264" y="2730815"/>
            <a:ext cx="1917700" cy="6223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E584A8D-51F4-B0D2-5DF5-2F464A18B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619" y="5762144"/>
            <a:ext cx="6273800" cy="3937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89915F8-9F5D-61DB-7135-F04DB8495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4664" y="4726228"/>
            <a:ext cx="1765300" cy="36830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C66B6C9-2AB1-FD59-F926-9F0D0A0129B6}"/>
              </a:ext>
            </a:extLst>
          </p:cNvPr>
          <p:cNvSpPr txBox="1"/>
          <p:nvPr/>
        </p:nvSpPr>
        <p:spPr>
          <a:xfrm>
            <a:off x="3407093" y="4740585"/>
            <a:ext cx="4964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</a:rPr>
              <a:t>⇒</a:t>
            </a:r>
            <a:r>
              <a:rPr kumimoji="1" lang="en-US" altLang="ja-JP" sz="2000" dirty="0">
                <a:solidFill>
                  <a:srgbClr val="FF0000"/>
                </a:solidFill>
              </a:rPr>
              <a:t> Provides the spectrum for a tower of states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D9E36023-5FFC-6F57-42DD-712ED28030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3593" y="5106271"/>
            <a:ext cx="32512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28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78605-EC3A-D4EE-0CE0-268FE993A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AA184A-0379-F06F-4B49-1807E6BEA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Restricted Spectrum Generating Algebra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4907C5-04DD-C11E-28F1-16913EB7D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Example of </a:t>
            </a:r>
            <a:r>
              <a:rPr kumimoji="1" lang="en-US" altLang="ja-JP" dirty="0" err="1"/>
              <a:t>rSGA</a:t>
            </a:r>
            <a:r>
              <a:rPr kumimoji="1" lang="en-US" altLang="ja-JP" dirty="0"/>
              <a:t>: perturbed spin-1 XY model</a:t>
            </a:r>
          </a:p>
          <a:p>
            <a:pPr marL="323984" lvl="1" indent="0">
              <a:buNone/>
            </a:pPr>
            <a:endParaRPr kumimoji="1" lang="en-US" altLang="ja-JP" dirty="0"/>
          </a:p>
          <a:p>
            <a:pPr lvl="1"/>
            <a:endParaRPr lang="en-US" altLang="ja-JP" dirty="0"/>
          </a:p>
          <a:p>
            <a:pPr marL="323984" lvl="1" indent="0">
              <a:buNone/>
            </a:pPr>
            <a:endParaRPr lang="en-US" altLang="ja-JP" dirty="0"/>
          </a:p>
          <a:p>
            <a:pPr lvl="1"/>
            <a:r>
              <a:rPr kumimoji="1" lang="en-US" altLang="ja-JP" dirty="0"/>
              <a:t>Spin-1 operators</a:t>
            </a:r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r>
              <a:rPr kumimoji="1" lang="en-US" altLang="ja-JP" dirty="0"/>
              <a:t>Non-integrable spin-1 chain. (Not all energy eigenstates are solvable. ) </a:t>
            </a:r>
            <a:endParaRPr lang="en-US" altLang="ja-JP" dirty="0"/>
          </a:p>
          <a:p>
            <a:endParaRPr kumimoji="1" lang="en-US" altLang="ja-JP" dirty="0"/>
          </a:p>
          <a:p>
            <a:pPr lvl="1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C53BF23-5E27-406C-54B3-D98A8A48D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205" y="2553529"/>
            <a:ext cx="3619500" cy="7366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A5E4CB7-0AAD-8643-B24D-F1C73E5A3F4F}"/>
              </a:ext>
            </a:extLst>
          </p:cNvPr>
          <p:cNvSpPr txBox="1"/>
          <p:nvPr/>
        </p:nvSpPr>
        <p:spPr>
          <a:xfrm>
            <a:off x="7454707" y="2144344"/>
            <a:ext cx="2553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Schecter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(2019)]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354EFBB-648F-C310-96CB-5BD16973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229" y="2746201"/>
            <a:ext cx="1549400" cy="3048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E3BC49A-E094-FE02-7CF6-1335FF6E8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629" y="2759146"/>
            <a:ext cx="2844800" cy="304800"/>
          </a:xfrm>
          <a:prstGeom prst="rect">
            <a:avLst/>
          </a:prstGeom>
        </p:spPr>
      </p:pic>
      <p:pic>
        <p:nvPicPr>
          <p:cNvPr id="5" name="図 4" descr="ロゴ, 会社名&#10;&#10;自動的に生成された説明">
            <a:extLst>
              <a:ext uri="{FF2B5EF4-FFF2-40B4-BE49-F238E27FC236}">
                <a16:creationId xmlns:a16="http://schemas.microsoft.com/office/drawing/2014/main" id="{566DAC05-707F-7853-8912-BFE8D0AF6C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84DE0F8-530C-F7F4-97E5-EF1A8EF56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6205" y="3476012"/>
            <a:ext cx="6121400" cy="5842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3BC53C6-A535-C2C8-9D39-7C4A64938C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6205" y="4740733"/>
            <a:ext cx="7772400" cy="87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07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78605-EC3A-D4EE-0CE0-268FE993A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AA184A-0379-F06F-4B49-1807E6BEA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Restricted Spectrum Generating Algebra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4907C5-04DD-C11E-28F1-16913EB7D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Example of </a:t>
            </a:r>
            <a:r>
              <a:rPr kumimoji="1" lang="en-US" altLang="ja-JP" dirty="0" err="1"/>
              <a:t>rSGA</a:t>
            </a:r>
            <a:r>
              <a:rPr kumimoji="1" lang="en-US" altLang="ja-JP" dirty="0"/>
              <a:t>: perturbed spin-1 XY model</a:t>
            </a:r>
          </a:p>
          <a:p>
            <a:pPr lvl="1"/>
            <a:r>
              <a:rPr lang="en-US" altLang="ja-JP" dirty="0"/>
              <a:t>Trivial energy eigenstate</a:t>
            </a:r>
          </a:p>
          <a:p>
            <a:pPr marL="323984" lvl="1" indent="0">
              <a:buNone/>
            </a:pPr>
            <a:endParaRPr lang="en-US" altLang="ja-JP" dirty="0"/>
          </a:p>
          <a:p>
            <a:pPr lvl="1"/>
            <a:r>
              <a:rPr kumimoji="1" lang="en-US" altLang="ja-JP" dirty="0"/>
              <a:t>Subspace of quasiparticle (bimagnon) excitations</a:t>
            </a:r>
            <a:br>
              <a:rPr kumimoji="1" lang="en-US" altLang="ja-JP" dirty="0"/>
            </a:br>
            <a:br>
              <a:rPr kumimoji="1" lang="en-US" altLang="ja-JP" dirty="0"/>
            </a:br>
            <a:br>
              <a:rPr lang="en-US" altLang="ja-JP" dirty="0"/>
            </a:br>
            <a:r>
              <a:rPr lang="en-US" altLang="ja-JP" dirty="0"/>
              <a:t>is the solvable subspace due to the spectrum </a:t>
            </a:r>
            <a:br>
              <a:rPr lang="en-US" altLang="ja-JP" dirty="0"/>
            </a:br>
            <a:r>
              <a:rPr lang="en-US" altLang="ja-JP" dirty="0"/>
              <a:t>generating algebra</a:t>
            </a:r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  <a:p>
            <a:endParaRPr kumimoji="1" lang="en-US" altLang="ja-JP" dirty="0"/>
          </a:p>
          <a:p>
            <a:pPr lvl="1"/>
            <a:endParaRPr kumimoji="1" lang="ja-JP" altLang="en-US"/>
          </a:p>
        </p:txBody>
      </p:sp>
      <p:pic>
        <p:nvPicPr>
          <p:cNvPr id="5" name="図 4" descr="ロゴ, 会社名&#10;&#10;自動的に生成された説明">
            <a:extLst>
              <a:ext uri="{FF2B5EF4-FFF2-40B4-BE49-F238E27FC236}">
                <a16:creationId xmlns:a16="http://schemas.microsoft.com/office/drawing/2014/main" id="{566DAC05-707F-7853-8912-BFE8D0AF6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6A47A0C-BFEA-1ED2-E57D-FBEEAE488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713" y="3209380"/>
            <a:ext cx="4178300" cy="2921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0BC6151-38BB-3229-D2B8-A83E9079F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713" y="4241250"/>
            <a:ext cx="5969000" cy="381000"/>
          </a:xfrm>
          <a:prstGeom prst="rect">
            <a:avLst/>
          </a:prstGeom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20FA5EE0-5E25-FDD0-A526-A7B0073DC87C}"/>
              </a:ext>
            </a:extLst>
          </p:cNvPr>
          <p:cNvGrpSpPr/>
          <p:nvPr/>
        </p:nvGrpSpPr>
        <p:grpSpPr>
          <a:xfrm>
            <a:off x="7452217" y="4267771"/>
            <a:ext cx="3696133" cy="2439239"/>
            <a:chOff x="7452217" y="4267771"/>
            <a:chExt cx="3696133" cy="2439239"/>
          </a:xfrm>
        </p:grpSpPr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65E8A203-5DC4-921A-8E77-9AA01848675F}"/>
                </a:ext>
              </a:extLst>
            </p:cNvPr>
            <p:cNvCxnSpPr>
              <a:cxnSpLocks/>
            </p:cNvCxnSpPr>
            <p:nvPr/>
          </p:nvCxnSpPr>
          <p:spPr>
            <a:xfrm>
              <a:off x="7854153" y="6614119"/>
              <a:ext cx="2130675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E5ED64B8-B57C-3AF6-4EDD-47E2F1D820B6}"/>
                </a:ext>
              </a:extLst>
            </p:cNvPr>
            <p:cNvCxnSpPr>
              <a:cxnSpLocks/>
            </p:cNvCxnSpPr>
            <p:nvPr/>
          </p:nvCxnSpPr>
          <p:spPr>
            <a:xfrm>
              <a:off x="7854151" y="6137568"/>
              <a:ext cx="213067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EF4093F1-D58C-F643-0504-DB4C8F6D513F}"/>
                </a:ext>
              </a:extLst>
            </p:cNvPr>
            <p:cNvCxnSpPr>
              <a:cxnSpLocks/>
            </p:cNvCxnSpPr>
            <p:nvPr/>
          </p:nvCxnSpPr>
          <p:spPr>
            <a:xfrm>
              <a:off x="7854150" y="5674482"/>
              <a:ext cx="213067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C258ABD6-1873-348C-990D-E7FC8FB4268F}"/>
                </a:ext>
              </a:extLst>
            </p:cNvPr>
            <p:cNvCxnSpPr>
              <a:cxnSpLocks/>
            </p:cNvCxnSpPr>
            <p:nvPr/>
          </p:nvCxnSpPr>
          <p:spPr>
            <a:xfrm>
              <a:off x="7854149" y="5228890"/>
              <a:ext cx="2130679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3C1B534C-9085-243C-F8A7-ACA8691489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3368" y="4641954"/>
              <a:ext cx="0" cy="206505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03381258-7EE3-DAF7-6DF2-D30E0EF9C977}"/>
                </a:ext>
              </a:extLst>
            </p:cNvPr>
            <p:cNvSpPr txBox="1"/>
            <p:nvPr/>
          </p:nvSpPr>
          <p:spPr>
            <a:xfrm>
              <a:off x="7452217" y="4267771"/>
              <a:ext cx="8944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Energy</a:t>
              </a:r>
              <a:endParaRPr kumimoji="1" lang="ja-JP" altLang="en-US" sz="2000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9BE1CC65-E0C4-CEC7-3CE2-1E59044F4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5643" y="6336964"/>
              <a:ext cx="1638300" cy="2413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5D9C8381-03E2-9513-F631-55FD3A453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18088" y="4644936"/>
              <a:ext cx="38100" cy="215900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C40045C8-8A6F-EF7B-18E7-362999086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3785" y="5829481"/>
              <a:ext cx="2781300" cy="266700"/>
            </a:xfrm>
            <a:prstGeom prst="rect">
              <a:avLst/>
            </a:prstGeom>
          </p:spPr>
        </p:pic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37ED1CB6-D996-9517-B25E-76661D1B1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08250" y="5355558"/>
              <a:ext cx="3340100" cy="266700"/>
            </a:xfrm>
            <a:prstGeom prst="rect">
              <a:avLst/>
            </a:prstGeom>
          </p:spPr>
        </p:pic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CA1E9F66-A09D-065E-6924-DE76ECF5F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08250" y="4912920"/>
              <a:ext cx="3340100" cy="266700"/>
            </a:xfrm>
            <a:prstGeom prst="rect">
              <a:avLst/>
            </a:prstGeom>
          </p:spPr>
        </p:pic>
      </p:grpSp>
      <p:pic>
        <p:nvPicPr>
          <p:cNvPr id="44" name="図 43" descr="グラフ, ヒストグラム&#10;&#10;自動的に生成された説明">
            <a:extLst>
              <a:ext uri="{FF2B5EF4-FFF2-40B4-BE49-F238E27FC236}">
                <a16:creationId xmlns:a16="http://schemas.microsoft.com/office/drawing/2014/main" id="{E36FAA3E-A4A4-EB81-1FA4-69568C82D7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4385" y="1892904"/>
            <a:ext cx="3003434" cy="1885210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A8ADE53-B661-2708-FCBE-27CCD337D8D9}"/>
              </a:ext>
            </a:extLst>
          </p:cNvPr>
          <p:cNvSpPr txBox="1"/>
          <p:nvPr/>
        </p:nvSpPr>
        <p:spPr>
          <a:xfrm>
            <a:off x="8951085" y="3696170"/>
            <a:ext cx="3067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[Chandran et al. (2023); </a:t>
            </a:r>
          </a:p>
          <a:p>
            <a:r>
              <a:rPr kumimoji="1" lang="en-US" altLang="ja-JP" sz="2000" dirty="0">
                <a:solidFill>
                  <a:srgbClr val="0070C0"/>
                </a:solidFill>
              </a:rPr>
              <a:t>  Ann. Rev. 14, 443 (Fig. 1d)]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9BA1037-90C4-4E81-0C38-7CF85EC1F36B}"/>
              </a:ext>
            </a:extLst>
          </p:cNvPr>
          <p:cNvSpPr txBox="1"/>
          <p:nvPr/>
        </p:nvSpPr>
        <p:spPr>
          <a:xfrm>
            <a:off x="6060797" y="2455836"/>
            <a:ext cx="2553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Schecter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(2019)]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310CF61-5162-17F2-F984-124CDB9EA6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6713" y="5698130"/>
            <a:ext cx="28448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52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78605-EC3A-D4EE-0CE0-268FE993A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AA184A-0379-F06F-4B49-1807E6BEA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Restricted Spectrum Generating Algebra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4907C5-04DD-C11E-28F1-16913EB7D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Example of </a:t>
            </a:r>
            <a:r>
              <a:rPr kumimoji="1" lang="en-US" altLang="ja-JP" dirty="0" err="1"/>
              <a:t>rSGA</a:t>
            </a:r>
            <a:r>
              <a:rPr kumimoji="1" lang="en-US" altLang="ja-JP" dirty="0"/>
              <a:t>: AKLT-type model</a:t>
            </a:r>
          </a:p>
          <a:p>
            <a:pPr marL="323984" lvl="1" indent="0">
              <a:buNone/>
            </a:pPr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r>
              <a:rPr kumimoji="1" lang="en-US" altLang="ja-JP" dirty="0"/>
              <a:t>Non-integrable spin-1 chain. (Not all energy eigenstates are solvable. ) </a:t>
            </a:r>
          </a:p>
          <a:p>
            <a:pPr lvl="1"/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ground state and some excitation states were known to be solvable for AKLT. </a:t>
            </a:r>
          </a:p>
          <a:p>
            <a:pPr lvl="1"/>
            <a:endParaRPr lang="en-US" altLang="ja-JP" dirty="0"/>
          </a:p>
          <a:p>
            <a:endParaRPr kumimoji="1" lang="en-US" altLang="ja-JP" dirty="0"/>
          </a:p>
          <a:p>
            <a:pPr lvl="1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C53BF23-5E27-406C-54B3-D98A8A48D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205" y="2553529"/>
            <a:ext cx="3619500" cy="7366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DE641A5-D92C-DE93-792D-AB37F2FF7103}"/>
              </a:ext>
            </a:extLst>
          </p:cNvPr>
          <p:cNvSpPr txBox="1"/>
          <p:nvPr/>
        </p:nvSpPr>
        <p:spPr>
          <a:xfrm>
            <a:off x="7448281" y="6156182"/>
            <a:ext cx="3929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[Affleck et al. (1987),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Arovas</a:t>
            </a:r>
            <a:r>
              <a:rPr kumimoji="1" lang="en-US" altLang="ja-JP" sz="2000" dirty="0">
                <a:solidFill>
                  <a:srgbClr val="0070C0"/>
                </a:solidFill>
              </a:rPr>
              <a:t> (1989)]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A5E4CB7-0AAD-8643-B24D-F1C73E5A3F4F}"/>
              </a:ext>
            </a:extLst>
          </p:cNvPr>
          <p:cNvSpPr txBox="1"/>
          <p:nvPr/>
        </p:nvSpPr>
        <p:spPr>
          <a:xfrm>
            <a:off x="6048228" y="2153419"/>
            <a:ext cx="402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Moudgalya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(2018), CM (2024)]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B04FFA4-6129-E4EE-84B2-B11FE06600B4}"/>
              </a:ext>
            </a:extLst>
          </p:cNvPr>
          <p:cNvSpPr txBox="1"/>
          <p:nvPr/>
        </p:nvSpPr>
        <p:spPr>
          <a:xfrm>
            <a:off x="7559897" y="4904773"/>
            <a:ext cx="3809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: ALKT at                                             . 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354EFBB-648F-C310-96CB-5BD16973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229" y="2746201"/>
            <a:ext cx="1549400" cy="3048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E3BC49A-E094-FE02-7CF6-1335FF6E8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629" y="2759146"/>
            <a:ext cx="2844800" cy="3048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E776D14-3C61-913E-A4F1-573211C84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6364" y="3430270"/>
            <a:ext cx="6264077" cy="182943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2C4F67A-7C0D-0B2E-6712-C0C70175A6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4768" y="4928837"/>
            <a:ext cx="2425700" cy="342900"/>
          </a:xfrm>
          <a:prstGeom prst="rect">
            <a:avLst/>
          </a:prstGeom>
        </p:spPr>
      </p:pic>
      <p:pic>
        <p:nvPicPr>
          <p:cNvPr id="5" name="図 4" descr="ロゴ, 会社名&#10;&#10;自動的に生成された説明">
            <a:extLst>
              <a:ext uri="{FF2B5EF4-FFF2-40B4-BE49-F238E27FC236}">
                <a16:creationId xmlns:a16="http://schemas.microsoft.com/office/drawing/2014/main" id="{566DAC05-707F-7853-8912-BFE8D0AF6C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52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80029-875C-E0CA-D3D5-35B67AE7E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36FFC7-F9EA-AEE1-0EBA-17856DD68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Restricted Spectrum Generating Algebra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9F8085-AE0E-4DF3-D37C-5F810F0D5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5" y="2088859"/>
            <a:ext cx="11029615" cy="4665902"/>
          </a:xfrm>
        </p:spPr>
        <p:txBody>
          <a:bodyPr>
            <a:normAutofit/>
          </a:bodyPr>
          <a:lstStyle/>
          <a:p>
            <a:r>
              <a:rPr lang="en-US" altLang="ja-JP" dirty="0"/>
              <a:t>Example </a:t>
            </a:r>
            <a:r>
              <a:rPr kumimoji="1" lang="en-US" altLang="ja-JP" dirty="0"/>
              <a:t>of </a:t>
            </a:r>
            <a:r>
              <a:rPr kumimoji="1" lang="en-US" altLang="ja-JP" dirty="0" err="1"/>
              <a:t>rSGA</a:t>
            </a:r>
            <a:r>
              <a:rPr kumimoji="1" lang="en-US" altLang="ja-JP" dirty="0"/>
              <a:t>: AKLT-type m</a:t>
            </a:r>
            <a:r>
              <a:rPr kumimoji="1" lang="en-US" altLang="ja-JP" sz="3000" dirty="0"/>
              <a:t>odel</a:t>
            </a:r>
          </a:p>
          <a:p>
            <a:pPr lvl="1"/>
            <a:r>
              <a:rPr lang="en-US" altLang="ja-JP" dirty="0"/>
              <a:t>The exact zero-energy state is </a:t>
            </a:r>
            <a:r>
              <a:rPr kumimoji="1" lang="en-US" altLang="ja-JP" dirty="0"/>
              <a:t>written by the matrix product state:</a:t>
            </a:r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  <a:p>
            <a:pPr marL="323984" lvl="1" indent="0">
              <a:buNone/>
            </a:pPr>
            <a:endParaRPr kumimoji="1" lang="en-US" altLang="ja-JP" dirty="0"/>
          </a:p>
          <a:p>
            <a:pPr lvl="1"/>
            <a:r>
              <a:rPr kumimoji="1" lang="en-US" altLang="ja-JP" dirty="0"/>
              <a:t>                         is determined by the boundary condition.  </a:t>
            </a:r>
            <a:br>
              <a:rPr kumimoji="1" lang="en-US" altLang="ja-JP" dirty="0"/>
            </a:br>
            <a:r>
              <a:rPr kumimoji="1" lang="en-US" altLang="ja-JP" dirty="0"/>
              <a:t>(                </a:t>
            </a:r>
            <a:r>
              <a:rPr kumimoji="1" lang="en-US" altLang="ja-JP" dirty="0">
                <a:solidFill>
                  <a:srgbClr val="FF0000"/>
                </a:solidFill>
              </a:rPr>
              <a:t>for the periodic boundary</a:t>
            </a:r>
            <a:r>
              <a:rPr kumimoji="1" lang="en-US" altLang="ja-JP" dirty="0"/>
              <a:t>;                        for an open boundary)</a:t>
            </a:r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D68892E-48B1-1986-538F-12D52B73C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717" y="3229418"/>
            <a:ext cx="7772400" cy="108671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3DD41BD-3550-AB0D-2739-08C9665DA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0904" y="3247890"/>
            <a:ext cx="977900" cy="3302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41F1F65-6E3D-F7CF-26A7-6BAACFB62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733" y="6284485"/>
            <a:ext cx="1385990" cy="2376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CED545A-417D-31FF-D447-BA2C7B181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5604" y="5869892"/>
            <a:ext cx="1619326" cy="31596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ED7915-D755-27C5-C4BB-24D41B7CA12F}"/>
              </a:ext>
            </a:extLst>
          </p:cNvPr>
          <p:cNvSpPr txBox="1"/>
          <p:nvPr/>
        </p:nvSpPr>
        <p:spPr>
          <a:xfrm>
            <a:off x="7986909" y="4699963"/>
            <a:ext cx="1773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: Pauli matrices</a:t>
            </a:r>
            <a:endParaRPr kumimoji="1" lang="ja-JP" altLang="en-US" sz="200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D82C55E-5970-71E1-9006-57E71BBCD3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6631" y="4746754"/>
            <a:ext cx="1473200" cy="279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DCA8B76-4B3A-437B-34D1-954C915E5A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9360" y="4751026"/>
            <a:ext cx="3340100" cy="3048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12A7DFE-D982-7FE3-3CC9-1E91D26A69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6717" y="4486172"/>
            <a:ext cx="1473200" cy="9271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0BDCAF5-621A-847E-0836-6732376535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2710" y="6269341"/>
            <a:ext cx="963598" cy="237600"/>
          </a:xfrm>
          <a:prstGeom prst="rect">
            <a:avLst/>
          </a:prstGeom>
        </p:spPr>
      </p:pic>
      <p:pic>
        <p:nvPicPr>
          <p:cNvPr id="10" name="図 9" descr="ロゴ, 会社名&#10;&#10;自動的に生成された説明">
            <a:extLst>
              <a:ext uri="{FF2B5EF4-FFF2-40B4-BE49-F238E27FC236}">
                <a16:creationId xmlns:a16="http://schemas.microsoft.com/office/drawing/2014/main" id="{3D65CDE3-4505-78F0-748B-2EE0FBCAC1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E7AFEC3-B9E7-8770-068C-4D0CDCA26497}"/>
              </a:ext>
            </a:extLst>
          </p:cNvPr>
          <p:cNvSpPr txBox="1"/>
          <p:nvPr/>
        </p:nvSpPr>
        <p:spPr>
          <a:xfrm>
            <a:off x="6048228" y="2153419"/>
            <a:ext cx="402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Moudgalya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(2018), CM (2024)]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49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3E877-97DE-4FBA-638F-8EF567E6B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EFDAC9-EEDB-C961-FC03-AB306D3BD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Restricted Spectrum Generating Algebra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ADC41B-A7B7-D91C-2FF5-F4ACFBA97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Example of </a:t>
            </a:r>
            <a:r>
              <a:rPr kumimoji="1" lang="en-US" altLang="ja-JP" dirty="0" err="1"/>
              <a:t>rSGA</a:t>
            </a:r>
            <a:r>
              <a:rPr kumimoji="1" lang="en-US" altLang="ja-JP" dirty="0"/>
              <a:t>: AKLT-type model</a:t>
            </a:r>
          </a:p>
          <a:p>
            <a:pPr lvl="1"/>
            <a:r>
              <a:rPr lang="en-US" altLang="ja-JP" dirty="0"/>
              <a:t>The exact zero-energy state is </a:t>
            </a:r>
            <a:r>
              <a:rPr kumimoji="1" lang="en-US" altLang="ja-JP" dirty="0"/>
              <a:t>written by the matrix product state:</a:t>
            </a:r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r>
              <a:rPr lang="en-US" altLang="ja-JP" dirty="0"/>
              <a:t>Quasiparticle-picture for the excitation states: </a:t>
            </a:r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20FD6CD-3E65-7E32-C2E4-2F31BD771445}"/>
              </a:ext>
            </a:extLst>
          </p:cNvPr>
          <p:cNvGrpSpPr>
            <a:grpSpLocks noChangeAspect="1"/>
          </p:cNvGrpSpPr>
          <p:nvPr/>
        </p:nvGrpSpPr>
        <p:grpSpPr>
          <a:xfrm>
            <a:off x="1371534" y="3249501"/>
            <a:ext cx="3769591" cy="778438"/>
            <a:chOff x="1744519" y="3177311"/>
            <a:chExt cx="4286826" cy="885250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B4EC7B58-AF27-3B01-1052-F706E3E3F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4519" y="3177311"/>
              <a:ext cx="3797300" cy="35560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E1C7646B-8AC2-AF03-8422-328B74552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6100" y="3712333"/>
              <a:ext cx="4215245" cy="350228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7A16F96-CB10-1A15-E950-28F7771D41C0}"/>
              </a:ext>
            </a:extLst>
          </p:cNvPr>
          <p:cNvSpPr txBox="1"/>
          <p:nvPr/>
        </p:nvSpPr>
        <p:spPr>
          <a:xfrm>
            <a:off x="5141125" y="3675133"/>
            <a:ext cx="3402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: Local divergence condition/</a:t>
            </a:r>
          </a:p>
          <a:p>
            <a:r>
              <a:rPr kumimoji="1" lang="en-US" altLang="ja-JP" sz="2000" dirty="0">
                <a:solidFill>
                  <a:srgbClr val="FF0000"/>
                </a:solidFill>
              </a:rPr>
              <a:t>  Frustration-free condition for 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F9661805-9FE1-724E-FF10-FEA2CAD29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891" y="6388398"/>
            <a:ext cx="2636846" cy="292983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B345622F-0783-3300-E636-288971BC5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534" y="5855945"/>
            <a:ext cx="7772400" cy="473789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BF17A2E-6701-1795-2E2E-5E70DCD8D786}"/>
              </a:ext>
            </a:extLst>
          </p:cNvPr>
          <p:cNvSpPr txBox="1"/>
          <p:nvPr/>
        </p:nvSpPr>
        <p:spPr>
          <a:xfrm>
            <a:off x="4468213" y="6318782"/>
            <a:ext cx="5099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: No double/adjacent occupations are allowed. 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020B59C-0D96-999B-1482-4FD54B5F8C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4814" y="5224750"/>
            <a:ext cx="1747999" cy="29870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28F68F0-792A-4A48-615A-B956396C38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9855" y="4022221"/>
            <a:ext cx="711200" cy="254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59DB228-52E1-0231-E306-A5F3FA814652}"/>
              </a:ext>
            </a:extLst>
          </p:cNvPr>
          <p:cNvSpPr txBox="1"/>
          <p:nvPr/>
        </p:nvSpPr>
        <p:spPr>
          <a:xfrm>
            <a:off x="6048228" y="2153419"/>
            <a:ext cx="402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Moudgalya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(2018), CM (2024)]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75798F-9875-1C56-B486-A56F938802A9}"/>
              </a:ext>
            </a:extLst>
          </p:cNvPr>
          <p:cNvSpPr txBox="1"/>
          <p:nvPr/>
        </p:nvSpPr>
        <p:spPr>
          <a:xfrm>
            <a:off x="6664526" y="4746890"/>
            <a:ext cx="4784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: Creates a quasiparticle with momentum    .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440E585-016C-2E80-ED04-0E0479C6A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6307" y="4905814"/>
            <a:ext cx="152400" cy="1270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727F880-91E1-D1BA-91BA-A35E39E32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0620" y="4776287"/>
            <a:ext cx="2798463" cy="3312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063D9B4-DF7E-EF8E-A28B-607876FFD2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4478" y="4780215"/>
            <a:ext cx="7772400" cy="1017066"/>
          </a:xfrm>
          <a:prstGeom prst="rect">
            <a:avLst/>
          </a:prstGeom>
        </p:spPr>
      </p:pic>
      <p:pic>
        <p:nvPicPr>
          <p:cNvPr id="4" name="図 3" descr="ロゴ, 会社名&#10;&#10;自動的に生成された説明">
            <a:extLst>
              <a:ext uri="{FF2B5EF4-FFF2-40B4-BE49-F238E27FC236}">
                <a16:creationId xmlns:a16="http://schemas.microsoft.com/office/drawing/2014/main" id="{EDE446F4-AEE9-14D4-C2B2-3E745C4320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79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2EF0E7-198E-86CF-E507-982994A57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Collaborators</a:t>
            </a:r>
            <a:endParaRPr kumimoji="1" lang="ja-JP" altLang="en-US"/>
          </a:p>
        </p:txBody>
      </p:sp>
      <p:pic>
        <p:nvPicPr>
          <p:cNvPr id="5" name="図 4" descr="メガネを掛けた男性&#10;&#10;自動的に生成された説明">
            <a:extLst>
              <a:ext uri="{FF2B5EF4-FFF2-40B4-BE49-F238E27FC236}">
                <a16:creationId xmlns:a16="http://schemas.microsoft.com/office/drawing/2014/main" id="{1215DC78-ED45-051E-611F-CD53F9CB6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4328" y="2456571"/>
            <a:ext cx="2072640" cy="2700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図 6" descr="人, 屋内, 持つ, 若い が含まれている画像&#10;&#10;自動的に生成された説明">
            <a:extLst>
              <a:ext uri="{FF2B5EF4-FFF2-40B4-BE49-F238E27FC236}">
                <a16:creationId xmlns:a16="http://schemas.microsoft.com/office/drawing/2014/main" id="{52E4FD96-AE13-AC95-4237-EB9D1382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967" r="32483" b="39834"/>
          <a:stretch/>
        </p:blipFill>
        <p:spPr>
          <a:xfrm>
            <a:off x="653652" y="2456572"/>
            <a:ext cx="2190492" cy="2700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図 8" descr="人, 衣料, 男, 女性 が含まれている画像&#10;&#10;自動的に生成された説明">
            <a:extLst>
              <a:ext uri="{FF2B5EF4-FFF2-40B4-BE49-F238E27FC236}">
                <a16:creationId xmlns:a16="http://schemas.microsoft.com/office/drawing/2014/main" id="{C0462835-85DC-11E1-FDE7-787AA47819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9243"/>
          <a:stretch/>
        </p:blipFill>
        <p:spPr>
          <a:xfrm>
            <a:off x="3625452" y="2456571"/>
            <a:ext cx="2190492" cy="2700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図 10" descr="メガネを掛けた男&#10;&#10;自動的に生成された説明">
            <a:extLst>
              <a:ext uri="{FF2B5EF4-FFF2-40B4-BE49-F238E27FC236}">
                <a16:creationId xmlns:a16="http://schemas.microsoft.com/office/drawing/2014/main" id="{34788920-FAC1-2E99-230A-BEBCB426D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452" y="2458406"/>
            <a:ext cx="1626612" cy="2714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4D93076-8E0C-6D57-EEFC-4F68AF75F823}"/>
              </a:ext>
            </a:extLst>
          </p:cNvPr>
          <p:cNvSpPr txBox="1"/>
          <p:nvPr/>
        </p:nvSpPr>
        <p:spPr>
          <a:xfrm>
            <a:off x="9121600" y="5368497"/>
            <a:ext cx="27649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" altLang="ja-JP" sz="2000" dirty="0"/>
              <a:t>Naoto Tsuji</a:t>
            </a:r>
          </a:p>
          <a:p>
            <a:pPr algn="ctr"/>
            <a:r>
              <a:rPr kumimoji="1" lang="en" altLang="ja-JP" sz="2000" dirty="0"/>
              <a:t>(The University of Tokyo)</a:t>
            </a:r>
            <a:endParaRPr kumimoji="1" lang="ja-JP" altLang="en-US" sz="20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656E83F-D0F7-9886-C515-7CA6811D9F3B}"/>
              </a:ext>
            </a:extLst>
          </p:cNvPr>
          <p:cNvSpPr txBox="1"/>
          <p:nvPr/>
        </p:nvSpPr>
        <p:spPr>
          <a:xfrm>
            <a:off x="366436" y="5365532"/>
            <a:ext cx="27649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" altLang="ja-JP" sz="2000" dirty="0" err="1"/>
              <a:t>Hosho</a:t>
            </a:r>
            <a:r>
              <a:rPr kumimoji="1" lang="en" altLang="ja-JP" sz="2000" dirty="0"/>
              <a:t> Katsura</a:t>
            </a:r>
          </a:p>
          <a:p>
            <a:pPr algn="ctr"/>
            <a:r>
              <a:rPr kumimoji="1" lang="en" altLang="ja-JP" sz="2000" dirty="0"/>
              <a:t>(The University of Tokyo)</a:t>
            </a:r>
            <a:endParaRPr kumimoji="1" lang="ja-JP" altLang="en-US" sz="20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C626273-AC43-46D3-782F-BE93B1D12C1D}"/>
              </a:ext>
            </a:extLst>
          </p:cNvPr>
          <p:cNvSpPr txBox="1"/>
          <p:nvPr/>
        </p:nvSpPr>
        <p:spPr>
          <a:xfrm>
            <a:off x="3527326" y="5365532"/>
            <a:ext cx="2386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" altLang="ja-JP" sz="2000" dirty="0"/>
              <a:t>Chiara </a:t>
            </a:r>
            <a:r>
              <a:rPr kumimoji="1" lang="en" altLang="ja-JP" sz="2000" dirty="0" err="1"/>
              <a:t>Paletta</a:t>
            </a:r>
            <a:endParaRPr kumimoji="1" lang="en" altLang="ja-JP" sz="2000" dirty="0"/>
          </a:p>
          <a:p>
            <a:pPr algn="ctr"/>
            <a:r>
              <a:rPr kumimoji="1" lang="en" altLang="ja-JP" sz="2000" dirty="0"/>
              <a:t>(Ljubljana University)</a:t>
            </a:r>
            <a:endParaRPr kumimoji="1" lang="ja-JP" altLang="en-US" sz="20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E082404-090E-4C9A-14E3-88FB20B465C4}"/>
              </a:ext>
            </a:extLst>
          </p:cNvPr>
          <p:cNvSpPr txBox="1"/>
          <p:nvPr/>
        </p:nvSpPr>
        <p:spPr>
          <a:xfrm>
            <a:off x="6060372" y="5365532"/>
            <a:ext cx="29724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" altLang="ja-JP" sz="2000" dirty="0" err="1"/>
              <a:t>Balazs</a:t>
            </a:r>
            <a:r>
              <a:rPr kumimoji="1" lang="en" altLang="ja-JP" sz="2000" dirty="0"/>
              <a:t> </a:t>
            </a:r>
            <a:r>
              <a:rPr kumimoji="1" lang="en" altLang="ja-JP" sz="2000" dirty="0" err="1"/>
              <a:t>Pozsgay</a:t>
            </a:r>
            <a:endParaRPr kumimoji="1" lang="en" altLang="ja-JP" sz="2000" dirty="0"/>
          </a:p>
          <a:p>
            <a:pPr algn="ctr"/>
            <a:r>
              <a:rPr kumimoji="1" lang="en" altLang="ja-JP" sz="2000" dirty="0"/>
              <a:t>(Eötvös </a:t>
            </a:r>
            <a:r>
              <a:rPr kumimoji="1" lang="en" altLang="ja-JP" sz="2000" dirty="0" err="1"/>
              <a:t>Loránd</a:t>
            </a:r>
            <a:r>
              <a:rPr kumimoji="1" lang="en" altLang="ja-JP" sz="2000" dirty="0"/>
              <a:t> University)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3454692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BEAD5-4796-C93B-AE65-B3CB02CB7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38DACB-362A-C75D-BA43-B63141C9B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Restricted Spectrum Generating Algebra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12F821-4B2F-1E96-6E94-68B8B6087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Example of </a:t>
            </a:r>
            <a:r>
              <a:rPr kumimoji="1" lang="en-US" altLang="ja-JP" dirty="0" err="1"/>
              <a:t>rSGA</a:t>
            </a:r>
            <a:r>
              <a:rPr kumimoji="1" lang="en-US" altLang="ja-JP" dirty="0"/>
              <a:t>: AKLT-type model</a:t>
            </a:r>
          </a:p>
          <a:p>
            <a:pPr lvl="1"/>
            <a:r>
              <a:rPr lang="en-US" altLang="ja-JP" dirty="0"/>
              <a:t>Restricted spectrum-generating algebra:</a:t>
            </a:r>
          </a:p>
          <a:p>
            <a:pPr lvl="1"/>
            <a:endParaRPr lang="en-US" altLang="ja-JP" dirty="0"/>
          </a:p>
          <a:p>
            <a:pPr marL="323984" lvl="1" indent="0">
              <a:buNone/>
            </a:pPr>
            <a:endParaRPr lang="en-US" altLang="ja-JP" dirty="0"/>
          </a:p>
          <a:p>
            <a:pPr lvl="1"/>
            <a:r>
              <a:rPr lang="en-US" altLang="ja-JP" dirty="0"/>
              <a:t>Embedded equally-spaced energy spectrum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C3F037A-C0BC-8259-A991-FE06E5D95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591" y="4756135"/>
            <a:ext cx="3344374" cy="178727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38A6BB3-4E52-2A58-FC5B-77FC0CFBBC12}"/>
              </a:ext>
            </a:extLst>
          </p:cNvPr>
          <p:cNvSpPr txBox="1"/>
          <p:nvPr/>
        </p:nvSpPr>
        <p:spPr>
          <a:xfrm>
            <a:off x="4119991" y="5115580"/>
            <a:ext cx="4871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: Embedded equally-spaced spectrum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  </a:t>
            </a:r>
            <a:r>
              <a:rPr kumimoji="1" lang="ja-JP" altLang="en-US" sz="2000">
                <a:solidFill>
                  <a:srgbClr val="FF0000"/>
                </a:solidFill>
              </a:rPr>
              <a:t>⇒</a:t>
            </a:r>
            <a:r>
              <a:rPr kumimoji="1" lang="en-US" altLang="ja-JP" sz="2000" dirty="0">
                <a:solidFill>
                  <a:srgbClr val="FF0000"/>
                </a:solidFill>
              </a:rPr>
              <a:t> Identical &amp; non-interacting quasiparticles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1FF82B6-CAB3-315E-C880-BB45E18D8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591" y="3709737"/>
            <a:ext cx="6604000" cy="3683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0C30DD3-CAD6-F9A7-1BE3-7383E7FF7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591" y="3238500"/>
            <a:ext cx="2565400" cy="381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F6166E0-2DC5-21A0-ADFB-CDBFEFDA39B3}"/>
              </a:ext>
            </a:extLst>
          </p:cNvPr>
          <p:cNvSpPr txBox="1"/>
          <p:nvPr/>
        </p:nvSpPr>
        <p:spPr>
          <a:xfrm>
            <a:off x="6048228" y="2153419"/>
            <a:ext cx="402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Moudgalya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(2018), CM (2024)]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04495FD6-3DFD-E170-5455-543779F2A59E}"/>
              </a:ext>
            </a:extLst>
          </p:cNvPr>
          <p:cNvCxnSpPr>
            <a:cxnSpLocks/>
          </p:cNvCxnSpPr>
          <p:nvPr/>
        </p:nvCxnSpPr>
        <p:spPr>
          <a:xfrm>
            <a:off x="10040304" y="6288301"/>
            <a:ext cx="94936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9382F43-A9EE-ACB7-52DA-33069DA64B91}"/>
              </a:ext>
            </a:extLst>
          </p:cNvPr>
          <p:cNvCxnSpPr>
            <a:cxnSpLocks/>
          </p:cNvCxnSpPr>
          <p:nvPr/>
        </p:nvCxnSpPr>
        <p:spPr>
          <a:xfrm>
            <a:off x="10040304" y="5902818"/>
            <a:ext cx="94936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3665D019-66B3-433F-FF7B-F5699806C85F}"/>
              </a:ext>
            </a:extLst>
          </p:cNvPr>
          <p:cNvCxnSpPr>
            <a:cxnSpLocks/>
          </p:cNvCxnSpPr>
          <p:nvPr/>
        </p:nvCxnSpPr>
        <p:spPr>
          <a:xfrm>
            <a:off x="10040304" y="5501063"/>
            <a:ext cx="94936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7E01C4E-BB82-AE07-BBCD-DD188957340B}"/>
              </a:ext>
            </a:extLst>
          </p:cNvPr>
          <p:cNvCxnSpPr>
            <a:cxnSpLocks/>
          </p:cNvCxnSpPr>
          <p:nvPr/>
        </p:nvCxnSpPr>
        <p:spPr>
          <a:xfrm>
            <a:off x="10040304" y="5115580"/>
            <a:ext cx="94936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A54D9F0E-8687-5542-A47D-4608469A76D7}"/>
              </a:ext>
            </a:extLst>
          </p:cNvPr>
          <p:cNvCxnSpPr/>
          <p:nvPr/>
        </p:nvCxnSpPr>
        <p:spPr>
          <a:xfrm flipV="1">
            <a:off x="9765323" y="4835157"/>
            <a:ext cx="0" cy="16255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54F0D9-2038-3849-72CC-81BA5AD64EDE}"/>
              </a:ext>
            </a:extLst>
          </p:cNvPr>
          <p:cNvSpPr txBox="1"/>
          <p:nvPr/>
        </p:nvSpPr>
        <p:spPr>
          <a:xfrm>
            <a:off x="9455457" y="4420945"/>
            <a:ext cx="89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Energy</a:t>
            </a:r>
            <a:endParaRPr kumimoji="1" lang="ja-JP" altLang="en-US" sz="200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1F6631E-F1BF-B150-BBF1-51464B8BF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3987" y="6203392"/>
            <a:ext cx="127000" cy="1778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E1DE115-7FCF-2B04-1263-6FF9E40E8B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2626" y="5817344"/>
            <a:ext cx="152400" cy="1905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A0AA42D-18C6-2130-D160-C228134AE8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0209" y="5405170"/>
            <a:ext cx="266700" cy="1905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DA3C3FE-0FD9-BC35-2929-5C662073D3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7509" y="5009346"/>
            <a:ext cx="279400" cy="190500"/>
          </a:xfrm>
          <a:prstGeom prst="rect">
            <a:avLst/>
          </a:prstGeom>
        </p:spPr>
      </p:pic>
      <p:pic>
        <p:nvPicPr>
          <p:cNvPr id="19" name="図 18" descr="ロゴ, 会社名&#10;&#10;自動的に生成された説明">
            <a:extLst>
              <a:ext uri="{FF2B5EF4-FFF2-40B4-BE49-F238E27FC236}">
                <a16:creationId xmlns:a16="http://schemas.microsoft.com/office/drawing/2014/main" id="{66585319-E143-2F86-E5B6-7462CA457F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35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80D2E-0F9A-A14D-AC44-DD0343DF4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844BB3-FC2C-0934-8061-D2E103731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Beyond </a:t>
            </a:r>
            <a:r>
              <a:rPr lang="en-US" altLang="ja-JP" dirty="0" err="1"/>
              <a:t>rSGA</a:t>
            </a:r>
            <a:r>
              <a:rPr lang="en-US" altLang="ja-JP" dirty="0"/>
              <a:t>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EC11C40-395F-6E71-47BF-328750441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Generalization of the AKLT-type model</a:t>
            </a:r>
          </a:p>
          <a:p>
            <a:pPr lvl="1"/>
            <a:r>
              <a:rPr lang="en-US" altLang="ja-JP" dirty="0"/>
              <a:t>Quasiparticle-excitation states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marL="323984" lvl="1" indent="0">
              <a:buNone/>
            </a:pPr>
            <a:endParaRPr lang="en-US" altLang="ja-JP" dirty="0"/>
          </a:p>
          <a:p>
            <a:pPr lvl="1"/>
            <a:endParaRPr lang="en-US" altLang="ja-JP" dirty="0"/>
          </a:p>
          <a:p>
            <a:pPr lvl="1"/>
            <a:r>
              <a:rPr lang="en-US" altLang="ja-JP" dirty="0"/>
              <a:t>Repulsive property is lost. </a:t>
            </a:r>
          </a:p>
          <a:p>
            <a:pPr marL="323984" lvl="1" indent="0">
              <a:buNone/>
            </a:pPr>
            <a:endParaRPr lang="en-US" altLang="ja-JP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97BEE593-412F-476A-B230-95E7DA89DC1E}"/>
              </a:ext>
            </a:extLst>
          </p:cNvPr>
          <p:cNvGrpSpPr/>
          <p:nvPr/>
        </p:nvGrpSpPr>
        <p:grpSpPr>
          <a:xfrm>
            <a:off x="1704519" y="3175784"/>
            <a:ext cx="4034891" cy="812800"/>
            <a:chOff x="5730254" y="5598350"/>
            <a:chExt cx="4034891" cy="81280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2322CAB-4816-EB27-27DA-13CD0F9E0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1145" y="5598350"/>
              <a:ext cx="2794000" cy="81280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F5CB58D-12AB-188A-6E8F-F1A6C3543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0254" y="5814083"/>
              <a:ext cx="1206500" cy="330200"/>
            </a:xfrm>
            <a:prstGeom prst="rect">
              <a:avLst/>
            </a:prstGeom>
          </p:spPr>
        </p:pic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71C2AB-291B-D44A-5E16-95C317EB80E4}"/>
              </a:ext>
            </a:extLst>
          </p:cNvPr>
          <p:cNvSpPr txBox="1"/>
          <p:nvPr/>
        </p:nvSpPr>
        <p:spPr>
          <a:xfrm>
            <a:off x="6331941" y="3382129"/>
            <a:ext cx="2471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: Carrying momentum</a:t>
            </a:r>
            <a:endParaRPr kumimoji="1" lang="ja-JP" altLang="en-US" sz="200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B20ECA1-E20C-35D4-33D0-7F0912BE6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7375" y="3531750"/>
            <a:ext cx="152400" cy="1270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28C308F-55CD-279D-880D-CAC6B5EEEB00}"/>
              </a:ext>
            </a:extLst>
          </p:cNvPr>
          <p:cNvGrpSpPr/>
          <p:nvPr/>
        </p:nvGrpSpPr>
        <p:grpSpPr>
          <a:xfrm>
            <a:off x="3327400" y="4416041"/>
            <a:ext cx="5545963" cy="812800"/>
            <a:chOff x="3327400" y="4675121"/>
            <a:chExt cx="5545963" cy="812800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43B9EC41-3E2D-24A1-D0CD-D90E1583D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27400" y="4675121"/>
              <a:ext cx="2768600" cy="812800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DF33EF1-1C4D-1BCC-B489-D5EEF43E92CC}"/>
                </a:ext>
              </a:extLst>
            </p:cNvPr>
            <p:cNvSpPr txBox="1"/>
            <p:nvPr/>
          </p:nvSpPr>
          <p:spPr>
            <a:xfrm>
              <a:off x="6331941" y="4881466"/>
              <a:ext cx="2471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: Carrying momentum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E323B48F-2D84-EE12-8E60-4C48559C2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46363" y="4986271"/>
              <a:ext cx="127000" cy="190500"/>
            </a:xfrm>
            <a:prstGeom prst="rect">
              <a:avLst/>
            </a:prstGeom>
          </p:spPr>
        </p:pic>
      </p:grpSp>
      <p:sp>
        <p:nvSpPr>
          <p:cNvPr id="20" name="下矢印 19">
            <a:extLst>
              <a:ext uri="{FF2B5EF4-FFF2-40B4-BE49-F238E27FC236}">
                <a16:creationId xmlns:a16="http://schemas.microsoft.com/office/drawing/2014/main" id="{7290407A-F762-8EE6-05D6-5C4B34248B4B}"/>
              </a:ext>
            </a:extLst>
          </p:cNvPr>
          <p:cNvSpPr>
            <a:spLocks noChangeAspect="1"/>
          </p:cNvSpPr>
          <p:nvPr/>
        </p:nvSpPr>
        <p:spPr>
          <a:xfrm>
            <a:off x="4574768" y="4047209"/>
            <a:ext cx="216000" cy="24994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164B45D-196E-F036-48E8-C2CE2C38BF91}"/>
              </a:ext>
            </a:extLst>
          </p:cNvPr>
          <p:cNvSpPr txBox="1"/>
          <p:nvPr/>
        </p:nvSpPr>
        <p:spPr>
          <a:xfrm>
            <a:off x="6581249" y="2158025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 (2024)]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6" name="図 5" descr="ロゴ, 会社名&#10;&#10;自動的に生成された説明">
            <a:extLst>
              <a:ext uri="{FF2B5EF4-FFF2-40B4-BE49-F238E27FC236}">
                <a16:creationId xmlns:a16="http://schemas.microsoft.com/office/drawing/2014/main" id="{91B71574-69C9-2571-B6EF-7895DA58C1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946F9DD-0A6A-FA4D-8574-86925EA20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4519" y="5775431"/>
            <a:ext cx="35687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09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BC3D4-FBA5-600A-715C-2F26834A3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6BFF2E-AB1A-743A-E297-66881F559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Beyond </a:t>
            </a:r>
            <a:r>
              <a:rPr kumimoji="1" lang="en-US" altLang="ja-JP" dirty="0" err="1"/>
              <a:t>rSGA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6E10DB-6EC7-9254-30D7-BECFD0432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Perturbed XXC model</a:t>
            </a:r>
          </a:p>
          <a:p>
            <a:endParaRPr lang="en-US" altLang="ja-JP" dirty="0"/>
          </a:p>
          <a:p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r>
              <a:rPr lang="en-US" altLang="ja-JP" dirty="0"/>
              <a:t>                                       is solvable subspace of     . </a:t>
            </a:r>
          </a:p>
          <a:p>
            <a:pPr lvl="1"/>
            <a:endParaRPr lang="en-US" altLang="ja-JP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AA9FCAE-6F7A-453B-14D1-FAD42C009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610" y="2665835"/>
            <a:ext cx="3619500" cy="7366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5377595-CE5F-F52D-2B56-44A433201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769" y="3590808"/>
            <a:ext cx="8884491" cy="647700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20C6D525-918C-78AE-056E-C861542ADCF9}"/>
              </a:ext>
            </a:extLst>
          </p:cNvPr>
          <p:cNvCxnSpPr>
            <a:cxnSpLocks/>
          </p:cNvCxnSpPr>
          <p:nvPr/>
        </p:nvCxnSpPr>
        <p:spPr>
          <a:xfrm>
            <a:off x="2995862" y="4010912"/>
            <a:ext cx="46923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6221ECE-1661-4193-C316-6A62A7819D60}"/>
              </a:ext>
            </a:extLst>
          </p:cNvPr>
          <p:cNvSpPr txBox="1"/>
          <p:nvPr/>
        </p:nvSpPr>
        <p:spPr>
          <a:xfrm>
            <a:off x="4132925" y="4038453"/>
            <a:ext cx="256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XXC model (integrable)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EFAE0D-5039-ABE5-A5F2-30D969F26560}"/>
              </a:ext>
            </a:extLst>
          </p:cNvPr>
          <p:cNvSpPr txBox="1"/>
          <p:nvPr/>
        </p:nvSpPr>
        <p:spPr>
          <a:xfrm>
            <a:off x="4145804" y="2161818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 (2024)]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BF15D19-0F8D-CE7F-7E9B-4045067D9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689" y="4481170"/>
            <a:ext cx="241300" cy="2032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4B7C87D-3C68-2894-92DE-B5796CE5B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275" y="5101372"/>
            <a:ext cx="5575300" cy="58420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5B27D7C-2F70-EF35-FBC9-8BF5AD9D03F7}"/>
              </a:ext>
            </a:extLst>
          </p:cNvPr>
          <p:cNvSpPr txBox="1"/>
          <p:nvPr/>
        </p:nvSpPr>
        <p:spPr>
          <a:xfrm>
            <a:off x="8810356" y="5482927"/>
            <a:ext cx="1933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: Bethe-like state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A402DC5-40F4-63F0-09C1-8534C901B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828" y="4471003"/>
            <a:ext cx="2540925" cy="29603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028216F-4E08-5088-FA96-821BC9335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9823" y="5090542"/>
            <a:ext cx="4775200" cy="4318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8A8E156-E85F-FF57-B6E5-7FE0F01236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1961" y="5913223"/>
            <a:ext cx="1792966" cy="70742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8F8D98E-0325-5567-90AF-67A716D9A9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9892" y="5833508"/>
            <a:ext cx="5000519" cy="858913"/>
          </a:xfrm>
          <a:prstGeom prst="rect">
            <a:avLst/>
          </a:prstGeom>
        </p:spPr>
      </p:pic>
      <p:pic>
        <p:nvPicPr>
          <p:cNvPr id="14" name="図 13" descr="ロゴ, 会社名&#10;&#10;自動的に生成された説明">
            <a:extLst>
              <a:ext uri="{FF2B5EF4-FFF2-40B4-BE49-F238E27FC236}">
                <a16:creationId xmlns:a16="http://schemas.microsoft.com/office/drawing/2014/main" id="{6801A0B7-716A-F594-8051-45E7600C01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57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424889-B96A-242C-0E81-D0E9A9FD5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Beyond </a:t>
            </a:r>
            <a:r>
              <a:rPr kumimoji="1" lang="en-US" altLang="ja-JP" dirty="0" err="1"/>
              <a:t>rSGA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4BFA0B-889B-9D3A-E727-4E6E83D0E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Perturbed XXC model</a:t>
            </a:r>
          </a:p>
          <a:p>
            <a:endParaRPr lang="en-US" altLang="ja-JP" dirty="0"/>
          </a:p>
          <a:p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r>
              <a:rPr lang="en-US" altLang="ja-JP" dirty="0"/>
              <a:t>                                       is solvable subspace of     . </a:t>
            </a:r>
          </a:p>
          <a:p>
            <a:pPr lvl="1"/>
            <a:endParaRPr lang="en-US" altLang="ja-JP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14BD291-FB59-243F-265A-97D86D79B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610" y="2665835"/>
            <a:ext cx="3619500" cy="7366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316B941-41BE-CAB5-FE04-7D2DA3679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769" y="3590808"/>
            <a:ext cx="8884491" cy="647700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3798AB41-4F05-6232-146C-C7F611C180C2}"/>
              </a:ext>
            </a:extLst>
          </p:cNvPr>
          <p:cNvCxnSpPr>
            <a:cxnSpLocks/>
          </p:cNvCxnSpPr>
          <p:nvPr/>
        </p:nvCxnSpPr>
        <p:spPr>
          <a:xfrm>
            <a:off x="2995862" y="4010912"/>
            <a:ext cx="46923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E67A7A4-E486-92EE-26E2-1296B144C8DA}"/>
              </a:ext>
            </a:extLst>
          </p:cNvPr>
          <p:cNvSpPr txBox="1"/>
          <p:nvPr/>
        </p:nvSpPr>
        <p:spPr>
          <a:xfrm>
            <a:off x="4132925" y="4038453"/>
            <a:ext cx="256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XXC model (integrable)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84A9FD0-EA4F-5F57-7E9D-C7B5A419B2AC}"/>
              </a:ext>
            </a:extLst>
          </p:cNvPr>
          <p:cNvSpPr txBox="1"/>
          <p:nvPr/>
        </p:nvSpPr>
        <p:spPr>
          <a:xfrm>
            <a:off x="4145804" y="2161818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 (2024)]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B7B9E1D-4449-D056-32A4-D2A006B6B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689" y="4481170"/>
            <a:ext cx="241300" cy="2032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675C7A5-D546-29F5-45DA-BD19BE819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275" y="5101372"/>
            <a:ext cx="5575300" cy="5842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CC83F41-950D-805C-0577-9F2739A9A3CF}"/>
              </a:ext>
            </a:extLst>
          </p:cNvPr>
          <p:cNvSpPr txBox="1"/>
          <p:nvPr/>
        </p:nvSpPr>
        <p:spPr>
          <a:xfrm>
            <a:off x="8132271" y="5962278"/>
            <a:ext cx="2823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: Bethe-ansatz equations 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  for s=1/2 XXX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E51AAC9-8171-D832-B7A6-AC96CA37C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275" y="5816330"/>
            <a:ext cx="6786996" cy="765894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4AD5085-8C85-E36F-AF9D-F3BAA4A32B7B}"/>
              </a:ext>
            </a:extLst>
          </p:cNvPr>
          <p:cNvSpPr txBox="1"/>
          <p:nvPr/>
        </p:nvSpPr>
        <p:spPr>
          <a:xfrm>
            <a:off x="8810356" y="5482927"/>
            <a:ext cx="1933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: Bethe-like state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53408BA1-B9AA-5F0A-2CEC-C476235ACE62}"/>
              </a:ext>
            </a:extLst>
          </p:cNvPr>
          <p:cNvGrpSpPr/>
          <p:nvPr/>
        </p:nvGrpSpPr>
        <p:grpSpPr>
          <a:xfrm>
            <a:off x="7440778" y="4538076"/>
            <a:ext cx="4349896" cy="487825"/>
            <a:chOff x="7440778" y="4538076"/>
            <a:chExt cx="4349896" cy="487825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E2656E7A-2F87-37BB-170F-04EAEDB42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0778" y="4538076"/>
              <a:ext cx="279400" cy="241300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F1559326-6E6A-8950-1FEF-72F91AC99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11274" y="4551523"/>
              <a:ext cx="279400" cy="241300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39AD2730-FC55-F99C-5FB2-B14687883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76165" y="4538076"/>
              <a:ext cx="279400" cy="241300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8CC1B2A0-9816-4E78-2AAD-EC7DFF69F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36997" y="4538076"/>
              <a:ext cx="279400" cy="241300"/>
            </a:xfrm>
            <a:prstGeom prst="rect">
              <a:avLst/>
            </a:prstGeom>
          </p:spPr>
        </p:pic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67778172-79E2-6DFD-AE1F-7D87C1A85419}"/>
                </a:ext>
              </a:extLst>
            </p:cNvPr>
            <p:cNvCxnSpPr/>
            <p:nvPr/>
          </p:nvCxnSpPr>
          <p:spPr>
            <a:xfrm>
              <a:off x="7582803" y="4808029"/>
              <a:ext cx="0" cy="2160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553D61AC-F56C-C51C-ADED-6B63550BB4E6}"/>
                </a:ext>
              </a:extLst>
            </p:cNvPr>
            <p:cNvCxnSpPr/>
            <p:nvPr/>
          </p:nvCxnSpPr>
          <p:spPr>
            <a:xfrm>
              <a:off x="8915865" y="4796454"/>
              <a:ext cx="0" cy="2160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8B2C5D15-3984-C87A-BF98-984A870476EA}"/>
                </a:ext>
              </a:extLst>
            </p:cNvPr>
            <p:cNvCxnSpPr/>
            <p:nvPr/>
          </p:nvCxnSpPr>
          <p:spPr>
            <a:xfrm>
              <a:off x="10276697" y="4808029"/>
              <a:ext cx="0" cy="2160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CE123C97-DC1F-B813-B5EC-F037FDDF7907}"/>
                </a:ext>
              </a:extLst>
            </p:cNvPr>
            <p:cNvCxnSpPr/>
            <p:nvPr/>
          </p:nvCxnSpPr>
          <p:spPr>
            <a:xfrm>
              <a:off x="11650974" y="4809901"/>
              <a:ext cx="0" cy="2160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8D0C756D-5CE3-937C-0678-0CCA1CE4FA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828" y="4471003"/>
            <a:ext cx="2540925" cy="29603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9F99191-9BC7-E41E-A6E8-1286AE1BD4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9823" y="5090542"/>
            <a:ext cx="4775200" cy="431800"/>
          </a:xfrm>
          <a:prstGeom prst="rect">
            <a:avLst/>
          </a:prstGeom>
        </p:spPr>
      </p:pic>
      <p:pic>
        <p:nvPicPr>
          <p:cNvPr id="11" name="図 10" descr="ロゴ, 会社名&#10;&#10;自動的に生成された説明">
            <a:extLst>
              <a:ext uri="{FF2B5EF4-FFF2-40B4-BE49-F238E27FC236}">
                <a16:creationId xmlns:a16="http://schemas.microsoft.com/office/drawing/2014/main" id="{9592FD6F-AE76-EC9B-419F-78238F0760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3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D4074-7464-7E6B-11E1-7926EAFBA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0BE85E-3EB9-F4CF-5808-0502254FF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Beyond </a:t>
            </a:r>
            <a:r>
              <a:rPr kumimoji="1" lang="en-US" altLang="ja-JP" dirty="0" err="1"/>
              <a:t>rSGA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6D5AA9-34E6-67D1-144D-29B3A1FC8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Perturbed</a:t>
            </a:r>
            <a:r>
              <a:rPr kumimoji="1" lang="en-US" altLang="ja-JP" dirty="0"/>
              <a:t> XXC model</a:t>
            </a:r>
          </a:p>
          <a:p>
            <a:endParaRPr lang="en-US" altLang="ja-JP" dirty="0"/>
          </a:p>
          <a:p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r>
              <a:rPr lang="en-US" altLang="ja-JP" dirty="0"/>
              <a:t>                                       is solvable subspace of     . </a:t>
            </a:r>
          </a:p>
          <a:p>
            <a:pPr lvl="1"/>
            <a:endParaRPr lang="en-US" altLang="ja-JP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38FC3B6-FFAB-2C90-4CC5-8A2ADB769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610" y="2665835"/>
            <a:ext cx="3619500" cy="7366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3F3456A-F24E-7426-C888-DF0881F65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769" y="3590808"/>
            <a:ext cx="8884491" cy="6477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C0D2F57-9ABF-46BE-CA88-49C66F9EAD63}"/>
              </a:ext>
            </a:extLst>
          </p:cNvPr>
          <p:cNvSpPr txBox="1"/>
          <p:nvPr/>
        </p:nvSpPr>
        <p:spPr>
          <a:xfrm>
            <a:off x="4145804" y="2161818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 (2024)]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694A176-C406-61D4-35ED-74942FC97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689" y="4481170"/>
            <a:ext cx="241300" cy="203200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E84C7D6-6FAB-172A-E224-079544025AD9}"/>
              </a:ext>
            </a:extLst>
          </p:cNvPr>
          <p:cNvGrpSpPr/>
          <p:nvPr/>
        </p:nvGrpSpPr>
        <p:grpSpPr>
          <a:xfrm>
            <a:off x="1577341" y="4783678"/>
            <a:ext cx="7694818" cy="727478"/>
            <a:chOff x="1341004" y="5654683"/>
            <a:chExt cx="7694818" cy="727478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3FA6EEC9-FA1C-DA14-4D79-36CA06CD6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9011" y="5654683"/>
              <a:ext cx="3216811" cy="727478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21BDEF4F-89D9-6379-4CF0-61F407C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1004" y="5851044"/>
              <a:ext cx="3216811" cy="272804"/>
            </a:xfrm>
            <a:prstGeom prst="rect">
              <a:avLst/>
            </a:prstGeom>
          </p:spPr>
        </p:pic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82CC6DD-7019-7674-8C5D-E1D9893E079F}"/>
              </a:ext>
            </a:extLst>
          </p:cNvPr>
          <p:cNvSpPr txBox="1"/>
          <p:nvPr/>
        </p:nvSpPr>
        <p:spPr>
          <a:xfrm>
            <a:off x="5966583" y="5511156"/>
            <a:ext cx="56773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Embedded s=1/2 XXX spectrum (not equally-spaced)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ja-JP" altLang="en-US" sz="2000">
                <a:solidFill>
                  <a:srgbClr val="FF0000"/>
                </a:solidFill>
              </a:rPr>
              <a:t>⇒</a:t>
            </a:r>
            <a:r>
              <a:rPr kumimoji="1" lang="en-US" altLang="ja-JP" sz="2000" dirty="0">
                <a:solidFill>
                  <a:srgbClr val="FF0000"/>
                </a:solidFill>
              </a:rPr>
              <a:t> Interacting quasiparticles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8340B9D3-AE07-B0EE-BD9E-1F320DA732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583" y="5484490"/>
            <a:ext cx="3759200" cy="11938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BF91FF1-F396-800F-E6F2-6C95EBE302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828" y="4471003"/>
            <a:ext cx="2540925" cy="296030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071354E-EDEB-981B-A93E-42C2C572BDCA}"/>
              </a:ext>
            </a:extLst>
          </p:cNvPr>
          <p:cNvCxnSpPr>
            <a:cxnSpLocks/>
          </p:cNvCxnSpPr>
          <p:nvPr/>
        </p:nvCxnSpPr>
        <p:spPr>
          <a:xfrm>
            <a:off x="2995862" y="4010912"/>
            <a:ext cx="46923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6329AE9-D2AC-F40D-5364-700767FFF990}"/>
              </a:ext>
            </a:extLst>
          </p:cNvPr>
          <p:cNvSpPr txBox="1"/>
          <p:nvPr/>
        </p:nvSpPr>
        <p:spPr>
          <a:xfrm>
            <a:off x="4132925" y="4038453"/>
            <a:ext cx="256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XXC model (integrable)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11" name="図 10" descr="ロゴ, 会社名&#10;&#10;自動的に生成された説明">
            <a:extLst>
              <a:ext uri="{FF2B5EF4-FFF2-40B4-BE49-F238E27FC236}">
                <a16:creationId xmlns:a16="http://schemas.microsoft.com/office/drawing/2014/main" id="{7D460145-1FAC-5D17-1577-D4E2A4FAD0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78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82C53-B48D-65BB-30FD-C249FA645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6160B7-F6AC-6C99-DC3F-A7ACA187C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Beyond </a:t>
            </a:r>
            <a:r>
              <a:rPr kumimoji="1" lang="en-US" altLang="ja-JP" dirty="0" err="1"/>
              <a:t>rSGA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A8061B-2F41-DCEB-1D9C-FCEC715B1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Perturbed XXC model</a:t>
            </a:r>
          </a:p>
          <a:p>
            <a:endParaRPr lang="en-US" altLang="ja-JP" dirty="0"/>
          </a:p>
          <a:p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r>
              <a:rPr lang="en-US" altLang="ja-JP" dirty="0"/>
              <a:t>                                       is solvable subspace of     . </a:t>
            </a:r>
          </a:p>
          <a:p>
            <a:pPr lvl="1"/>
            <a:endParaRPr lang="en-US" altLang="ja-JP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374136-162B-7CCB-214A-FD241FBB7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610" y="2665835"/>
            <a:ext cx="3619500" cy="7366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D31F1C8-C5C3-4363-91F9-063FE3A9B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769" y="3590808"/>
            <a:ext cx="8884491" cy="6477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5ADA62E-6333-EED5-62A8-73A201A2EB59}"/>
              </a:ext>
            </a:extLst>
          </p:cNvPr>
          <p:cNvSpPr txBox="1"/>
          <p:nvPr/>
        </p:nvSpPr>
        <p:spPr>
          <a:xfrm>
            <a:off x="4145804" y="2161818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 (2024)]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A89FA3C-DC17-7B1D-B0CE-8C98B7EF9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689" y="4481170"/>
            <a:ext cx="241300" cy="203200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B4EB109-C2E0-4840-F08B-6CD17BA19A74}"/>
              </a:ext>
            </a:extLst>
          </p:cNvPr>
          <p:cNvGrpSpPr/>
          <p:nvPr/>
        </p:nvGrpSpPr>
        <p:grpSpPr>
          <a:xfrm>
            <a:off x="1577341" y="4783678"/>
            <a:ext cx="7694818" cy="727478"/>
            <a:chOff x="1341004" y="5654683"/>
            <a:chExt cx="7694818" cy="727478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319C7892-D6C8-7612-0A34-3F2E85B9B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9011" y="5654683"/>
              <a:ext cx="3216811" cy="727478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F1BB3787-78C9-9E02-71A2-ED5DF95F8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1004" y="5851044"/>
              <a:ext cx="3216811" cy="272804"/>
            </a:xfrm>
            <a:prstGeom prst="rect">
              <a:avLst/>
            </a:prstGeom>
          </p:spPr>
        </p:pic>
      </p:grpSp>
      <p:pic>
        <p:nvPicPr>
          <p:cNvPr id="30" name="図 29">
            <a:extLst>
              <a:ext uri="{FF2B5EF4-FFF2-40B4-BE49-F238E27FC236}">
                <a16:creationId xmlns:a16="http://schemas.microsoft.com/office/drawing/2014/main" id="{540F1E3D-B9E0-B236-1757-7059219076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583" y="5484490"/>
            <a:ext cx="3759200" cy="1193800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958E8A5-99A8-35F8-6911-721C9B6262A3}"/>
              </a:ext>
            </a:extLst>
          </p:cNvPr>
          <p:cNvSpPr txBox="1"/>
          <p:nvPr/>
        </p:nvSpPr>
        <p:spPr>
          <a:xfrm>
            <a:off x="5966583" y="6221005"/>
            <a:ext cx="4049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Why? </a:t>
            </a:r>
            <a:r>
              <a:rPr lang="ja-JP" altLang="en-US" sz="2000">
                <a:solidFill>
                  <a:srgbClr val="FF0000"/>
                </a:solidFill>
              </a:rPr>
              <a:t>⇒</a:t>
            </a:r>
            <a:r>
              <a:rPr lang="en-US" altLang="ja-JP" sz="2000" dirty="0">
                <a:solidFill>
                  <a:srgbClr val="FF0000"/>
                </a:solidFill>
              </a:rPr>
              <a:t> Hilbert-space fragmentation</a:t>
            </a:r>
            <a:endParaRPr kumimoji="1" lang="ja-JP" altLang="en-US" sz="2000"/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8A78781E-950D-6F13-6E8D-9EC0FC193DB1}"/>
              </a:ext>
            </a:extLst>
          </p:cNvPr>
          <p:cNvCxnSpPr>
            <a:cxnSpLocks/>
          </p:cNvCxnSpPr>
          <p:nvPr/>
        </p:nvCxnSpPr>
        <p:spPr>
          <a:xfrm>
            <a:off x="2995862" y="4010912"/>
            <a:ext cx="46923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F9195D-3376-25C3-0258-999BA4748466}"/>
              </a:ext>
            </a:extLst>
          </p:cNvPr>
          <p:cNvSpPr txBox="1"/>
          <p:nvPr/>
        </p:nvSpPr>
        <p:spPr>
          <a:xfrm>
            <a:off x="4132925" y="4038453"/>
            <a:ext cx="256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XXC model (integrable)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3210A17-E849-BD48-149A-6B6CE7DFD1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828" y="4471003"/>
            <a:ext cx="2540925" cy="29603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6C69BCC-E03F-8C67-C4D7-C19C9DCD1C49}"/>
              </a:ext>
            </a:extLst>
          </p:cNvPr>
          <p:cNvSpPr txBox="1"/>
          <p:nvPr/>
        </p:nvSpPr>
        <p:spPr>
          <a:xfrm>
            <a:off x="5966583" y="5511156"/>
            <a:ext cx="56773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Embedded s=1/2 XXX spectrum (not equally-spaced)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ja-JP" altLang="en-US" sz="2000">
                <a:solidFill>
                  <a:srgbClr val="FF0000"/>
                </a:solidFill>
              </a:rPr>
              <a:t>⇒</a:t>
            </a:r>
            <a:r>
              <a:rPr kumimoji="1" lang="en-US" altLang="ja-JP" sz="2000" dirty="0">
                <a:solidFill>
                  <a:srgbClr val="FF0000"/>
                </a:solidFill>
              </a:rPr>
              <a:t> Interacting quasiparticles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13" name="図 12" descr="ロゴ, 会社名&#10;&#10;自動的に生成された説明">
            <a:extLst>
              <a:ext uri="{FF2B5EF4-FFF2-40B4-BE49-F238E27FC236}">
                <a16:creationId xmlns:a16="http://schemas.microsoft.com/office/drawing/2014/main" id="{25EB07F9-7E9A-AFDD-9D7D-F93A2B767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33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9ADAEB-4673-96E8-8CAC-B9EB4F078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Hilbert space fragmentation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A64AC0-BA71-DDF5-B667-8FF5B3205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Hilbert-space fragmentation</a:t>
            </a:r>
            <a:r>
              <a:rPr kumimoji="1" lang="en-US" altLang="ja-JP" dirty="0"/>
              <a:t> (HSF; </a:t>
            </a:r>
            <a:r>
              <a:rPr kumimoji="1" lang="en-US" altLang="ja-JP" dirty="0" err="1"/>
              <a:t>Krylov</a:t>
            </a:r>
            <a:r>
              <a:rPr kumimoji="1" lang="en-US" altLang="ja-JP" dirty="0"/>
              <a:t> restricted thermalization)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pPr lvl="1"/>
            <a:r>
              <a:rPr kumimoji="1" lang="en-US" altLang="ja-JP" dirty="0"/>
              <a:t>Exponentially-many block diagonal structure. </a:t>
            </a:r>
          </a:p>
          <a:p>
            <a:pPr lvl="1"/>
            <a:r>
              <a:rPr kumimoji="1" lang="en-US" altLang="ja-JP" dirty="0">
                <a:solidFill>
                  <a:srgbClr val="FF0000"/>
                </a:solidFill>
              </a:rPr>
              <a:t>Fragmented subspaces are not distinguished by 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obvious local symmetries of    . </a:t>
            </a:r>
          </a:p>
          <a:p>
            <a:pPr lvl="1"/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Solvable subspaces are sometimes embedded </a:t>
            </a:r>
            <a:b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(not always). 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D268AD5-2208-EC72-C13F-694914BAC111}"/>
              </a:ext>
            </a:extLst>
          </p:cNvPr>
          <p:cNvSpPr>
            <a:spLocks noChangeAspect="1"/>
          </p:cNvSpPr>
          <p:nvPr/>
        </p:nvSpPr>
        <p:spPr>
          <a:xfrm>
            <a:off x="8631127" y="3187508"/>
            <a:ext cx="2448000" cy="244800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707A743-4775-5985-EC7D-BCDF6BFAD043}"/>
              </a:ext>
            </a:extLst>
          </p:cNvPr>
          <p:cNvSpPr>
            <a:spLocks noChangeAspect="1"/>
          </p:cNvSpPr>
          <p:nvPr/>
        </p:nvSpPr>
        <p:spPr>
          <a:xfrm>
            <a:off x="8637224" y="3193606"/>
            <a:ext cx="676069" cy="676069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533ACB2-EC3C-5399-C529-B68ABE66712D}"/>
              </a:ext>
            </a:extLst>
          </p:cNvPr>
          <p:cNvSpPr>
            <a:spLocks noChangeAspect="1"/>
          </p:cNvSpPr>
          <p:nvPr/>
        </p:nvSpPr>
        <p:spPr>
          <a:xfrm>
            <a:off x="9313293" y="3869672"/>
            <a:ext cx="360000" cy="36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E4209CC-178B-A06B-9650-880DF4E49264}"/>
              </a:ext>
            </a:extLst>
          </p:cNvPr>
          <p:cNvSpPr>
            <a:spLocks noChangeAspect="1"/>
          </p:cNvSpPr>
          <p:nvPr/>
        </p:nvSpPr>
        <p:spPr>
          <a:xfrm>
            <a:off x="9675127" y="4229672"/>
            <a:ext cx="360000" cy="36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D78DB1F-0BA4-6D29-FDB2-7FD3B52B2B86}"/>
              </a:ext>
            </a:extLst>
          </p:cNvPr>
          <p:cNvSpPr>
            <a:spLocks noChangeAspect="1"/>
          </p:cNvSpPr>
          <p:nvPr/>
        </p:nvSpPr>
        <p:spPr>
          <a:xfrm>
            <a:off x="10035127" y="4595367"/>
            <a:ext cx="324000" cy="3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A13239E-78B4-FFC5-7D37-5D28E1B01C59}"/>
              </a:ext>
            </a:extLst>
          </p:cNvPr>
          <p:cNvSpPr>
            <a:spLocks noChangeAspect="1"/>
          </p:cNvSpPr>
          <p:nvPr/>
        </p:nvSpPr>
        <p:spPr>
          <a:xfrm>
            <a:off x="10356381" y="4913803"/>
            <a:ext cx="360000" cy="36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0B5578A-20E2-A031-1951-5736DDB4E8B7}"/>
              </a:ext>
            </a:extLst>
          </p:cNvPr>
          <p:cNvSpPr>
            <a:spLocks noChangeAspect="1"/>
          </p:cNvSpPr>
          <p:nvPr/>
        </p:nvSpPr>
        <p:spPr>
          <a:xfrm>
            <a:off x="10719207" y="5273919"/>
            <a:ext cx="360000" cy="36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31ECF02-1441-326B-7B45-547CD41A0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8431" y="5022948"/>
            <a:ext cx="215900" cy="1778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8CB6AFB-B9D4-E3AB-E924-458253F68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428" y="4677574"/>
            <a:ext cx="215900" cy="1778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E471AB5-EFE6-EA1B-4112-C0DA173D2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305" y="4867564"/>
            <a:ext cx="215900" cy="1778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B8E9929-C029-989D-3301-546D285F9CCD}"/>
              </a:ext>
            </a:extLst>
          </p:cNvPr>
          <p:cNvSpPr txBox="1"/>
          <p:nvPr/>
        </p:nvSpPr>
        <p:spPr>
          <a:xfrm>
            <a:off x="7825289" y="2492151"/>
            <a:ext cx="4050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[Retort et al. (2003), Pai et al. (2019)]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9B4D8EB-B734-2CDF-77E0-87E252DF2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296" y="2769364"/>
            <a:ext cx="1612900" cy="8509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BD7EDB2-FBCA-DC0D-BC16-F072CC45C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876" y="3013994"/>
            <a:ext cx="3695700" cy="31750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91CAF10-BB1F-91B9-1433-88A6D27E5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1240" y="3453224"/>
            <a:ext cx="292100" cy="2032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0F7CC196-D471-8F78-524D-F1C16DE5FF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5574" y="3960104"/>
            <a:ext cx="292100" cy="2032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B8C59841-F621-2D8D-A80D-A37597C23C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4537" y="4313612"/>
            <a:ext cx="292100" cy="21590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DB858048-0AA5-5577-DFB4-B42B46A03B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1483" y="5364351"/>
            <a:ext cx="292100" cy="203200"/>
          </a:xfrm>
          <a:prstGeom prst="rect">
            <a:avLst/>
          </a:prstGeom>
        </p:spPr>
      </p:pic>
      <p:pic>
        <p:nvPicPr>
          <p:cNvPr id="4" name="図 3" descr="ロゴ, 会社名&#10;&#10;自動的に生成された説明">
            <a:extLst>
              <a:ext uri="{FF2B5EF4-FFF2-40B4-BE49-F238E27FC236}">
                <a16:creationId xmlns:a16="http://schemas.microsoft.com/office/drawing/2014/main" id="{26B2EC8F-5B0F-EDB8-809A-646E7BC81A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23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9F763-DEB0-3A32-92CB-E70BADF61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4FBEAD-1B14-8AD4-5C55-403684A9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Hilbert space fragmentation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9BCB87-A859-98A3-06A3-56ABC3626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Simple example: Sato’s model</a:t>
            </a:r>
          </a:p>
          <a:p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23984" lvl="1" indent="0">
              <a:buNone/>
            </a:pPr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Non-integrable arbitrary spin-s chain. </a:t>
            </a:r>
          </a:p>
          <a:p>
            <a:pPr lvl="1"/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interactions </a:t>
            </a:r>
            <a:r>
              <a:rPr lang="en-US" altLang="ja-JP" dirty="0">
                <a:solidFill>
                  <a:srgbClr val="FF0000"/>
                </a:solidFill>
              </a:rPr>
              <a:t>only exchange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neighboring configurations.</a:t>
            </a:r>
          </a:p>
          <a:p>
            <a:pPr lvl="1"/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9B4DC8D-7316-5CB7-7671-B11CED08F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072" y="2577243"/>
            <a:ext cx="3619500" cy="736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71A516C-24B9-5AB5-FD19-D7316D78E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080" y="3388318"/>
            <a:ext cx="7586373" cy="981601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03F45AC9-AE82-B855-A415-F19D6AE2EA96}"/>
              </a:ext>
            </a:extLst>
          </p:cNvPr>
          <p:cNvCxnSpPr>
            <a:cxnSpLocks/>
          </p:cNvCxnSpPr>
          <p:nvPr/>
        </p:nvCxnSpPr>
        <p:spPr>
          <a:xfrm>
            <a:off x="4487181" y="5620122"/>
            <a:ext cx="5678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BF4B3D56-90EC-5EDA-E697-880D2FCBE9C7}"/>
              </a:ext>
            </a:extLst>
          </p:cNvPr>
          <p:cNvCxnSpPr>
            <a:cxnSpLocks/>
          </p:cNvCxnSpPr>
          <p:nvPr/>
        </p:nvCxnSpPr>
        <p:spPr>
          <a:xfrm>
            <a:off x="7418876" y="5620122"/>
            <a:ext cx="5678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144247FC-DD35-BD15-8CF5-E180B417C5F2}"/>
              </a:ext>
            </a:extLst>
          </p:cNvPr>
          <p:cNvCxnSpPr>
            <a:cxnSpLocks/>
          </p:cNvCxnSpPr>
          <p:nvPr/>
        </p:nvCxnSpPr>
        <p:spPr>
          <a:xfrm>
            <a:off x="5460870" y="5977059"/>
            <a:ext cx="5678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0805508-7440-1E87-3D53-BCD140F978D2}"/>
              </a:ext>
            </a:extLst>
          </p:cNvPr>
          <p:cNvCxnSpPr>
            <a:cxnSpLocks/>
          </p:cNvCxnSpPr>
          <p:nvPr/>
        </p:nvCxnSpPr>
        <p:spPr>
          <a:xfrm>
            <a:off x="7334655" y="5977059"/>
            <a:ext cx="259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0672F14E-C6AD-5BA4-0BD9-05D13D0AA1C2}"/>
              </a:ext>
            </a:extLst>
          </p:cNvPr>
          <p:cNvCxnSpPr>
            <a:cxnSpLocks/>
          </p:cNvCxnSpPr>
          <p:nvPr/>
        </p:nvCxnSpPr>
        <p:spPr>
          <a:xfrm>
            <a:off x="8329265" y="5965027"/>
            <a:ext cx="259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>
            <a:extLst>
              <a:ext uri="{FF2B5EF4-FFF2-40B4-BE49-F238E27FC236}">
                <a16:creationId xmlns:a16="http://schemas.microsoft.com/office/drawing/2014/main" id="{40B5FE0B-5763-4186-F1E4-22C5EE0B7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072" y="5343385"/>
            <a:ext cx="8195607" cy="94834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89D388B-876E-5DCE-CEFE-F2E5091A84FE}"/>
              </a:ext>
            </a:extLst>
          </p:cNvPr>
          <p:cNvSpPr txBox="1"/>
          <p:nvPr/>
        </p:nvSpPr>
        <p:spPr>
          <a:xfrm>
            <a:off x="5303021" y="2147734"/>
            <a:ext cx="1534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[Sato (1995)]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4" name="図 3" descr="ロゴ, 会社名&#10;&#10;自動的に生成された説明">
            <a:extLst>
              <a:ext uri="{FF2B5EF4-FFF2-40B4-BE49-F238E27FC236}">
                <a16:creationId xmlns:a16="http://schemas.microsoft.com/office/drawing/2014/main" id="{B922EC32-6C67-C034-EBF8-C9057341D8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63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639E4-3BF8-C32A-A6D3-8DDA3F336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435E5C-145B-A7C6-B997-530164E19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Hilbert space fragmentation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B7D07F2-E01B-F559-7BD3-6DB7735A9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Simple example: Sato’s model</a:t>
            </a:r>
          </a:p>
          <a:p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23984" lvl="1" indent="0">
              <a:buNone/>
            </a:pPr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Non-integrable arbitrary spin-s chain. </a:t>
            </a:r>
          </a:p>
          <a:p>
            <a:pPr lvl="1"/>
            <a:r>
              <a:rPr kumimoji="1" lang="en-US" altLang="ja-JP" dirty="0"/>
              <a:t>The entries in each configuration never change by the interactions</a:t>
            </a:r>
            <a:b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ja-JP" altLang="en-US">
                <a:solidFill>
                  <a:srgbClr val="FF0000"/>
                </a:solidFill>
              </a:rPr>
              <a:t>⇒</a:t>
            </a:r>
            <a:r>
              <a:rPr lang="en-US" altLang="ja-JP" dirty="0">
                <a:solidFill>
                  <a:srgbClr val="FF0000"/>
                </a:solidFill>
              </a:rPr>
              <a:t> Hilbert-space fragmentation (according to multisets of configuration entries). </a:t>
            </a:r>
          </a:p>
          <a:p>
            <a:pPr lvl="1"/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2A4D805-3ACF-CD28-E7C1-7D4CADEA1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072" y="2577243"/>
            <a:ext cx="3619500" cy="736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BF3A23-FCB2-2784-556C-0DBE6DF55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080" y="3388318"/>
            <a:ext cx="7586373" cy="981601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63D5AE1-161F-0518-6EF8-EF551E06DD0C}"/>
              </a:ext>
            </a:extLst>
          </p:cNvPr>
          <p:cNvSpPr txBox="1"/>
          <p:nvPr/>
        </p:nvSpPr>
        <p:spPr>
          <a:xfrm>
            <a:off x="5303021" y="2147734"/>
            <a:ext cx="1534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[Sato (1995)]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FCADC84-C064-592A-49A4-D7BEF2891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8971" y="6198924"/>
            <a:ext cx="35840" cy="226988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8607659-394F-0505-9F5D-469A00288744}"/>
              </a:ext>
            </a:extLst>
          </p:cNvPr>
          <p:cNvSpPr txBox="1"/>
          <p:nvPr/>
        </p:nvSpPr>
        <p:spPr>
          <a:xfrm>
            <a:off x="6310408" y="5854744"/>
            <a:ext cx="3914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: All in the same invariant subspace.</a:t>
            </a:r>
            <a:endParaRPr kumimoji="1" lang="ja-JP" altLang="en-US" sz="200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9FC41C97-756F-F7D6-77A4-D4688B0B2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011" y="5609191"/>
            <a:ext cx="1879600" cy="26670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9927A28E-7FB9-F56F-0D8E-BB57464FC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5011" y="5932224"/>
            <a:ext cx="1879600" cy="26670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75DA00BC-567C-3865-2269-DC45C5FE16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011" y="6448957"/>
            <a:ext cx="2933700" cy="2667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990310D-6590-66C2-65E5-AD61125712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9125" y="6475851"/>
            <a:ext cx="1193800" cy="228600"/>
          </a:xfrm>
          <a:prstGeom prst="rect">
            <a:avLst/>
          </a:prstGeom>
        </p:spPr>
      </p:pic>
      <p:pic>
        <p:nvPicPr>
          <p:cNvPr id="5" name="図 4" descr="ロゴ, 会社名&#10;&#10;自動的に生成された説明">
            <a:extLst>
              <a:ext uri="{FF2B5EF4-FFF2-40B4-BE49-F238E27FC236}">
                <a16:creationId xmlns:a16="http://schemas.microsoft.com/office/drawing/2014/main" id="{CDA42485-5348-C33A-E17C-35B76D45B7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96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9B8CB-66B2-D5A1-274A-7F5EAE0F2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837C4A-B40B-3425-CD10-0C98ADD92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Hilbert space fragmentation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3C9F67-352C-2B21-CD78-D90E252AB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Simple example: Sato’s model</a:t>
            </a:r>
          </a:p>
          <a:p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23984" lvl="1" indent="0">
              <a:buNone/>
            </a:pPr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Non-integrable arbitrary spin-s chain. 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The model is integrable in the subspaces given by </a:t>
            </a:r>
          </a:p>
          <a:p>
            <a:pPr lvl="1"/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6CACFD-0DA3-315A-DFDF-F438F2BFE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072" y="2577243"/>
            <a:ext cx="3619500" cy="736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07041F8-F549-A98D-C3CA-40E34EBA9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080" y="3388318"/>
            <a:ext cx="7586373" cy="981601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D507F29-9F42-E214-41A8-0DEB61DCD916}"/>
              </a:ext>
            </a:extLst>
          </p:cNvPr>
          <p:cNvSpPr txBox="1"/>
          <p:nvPr/>
        </p:nvSpPr>
        <p:spPr>
          <a:xfrm>
            <a:off x="5303021" y="2147734"/>
            <a:ext cx="1534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[Sato (1995)]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434824-1B7B-CEC8-B859-868CAAB32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010" y="5381376"/>
            <a:ext cx="1828800" cy="228600"/>
          </a:xfrm>
          <a:prstGeom prst="rect">
            <a:avLst/>
          </a:prstGeom>
        </p:spPr>
      </p:pic>
      <p:sp>
        <p:nvSpPr>
          <p:cNvPr id="8" name="右矢印 7">
            <a:extLst>
              <a:ext uri="{FF2B5EF4-FFF2-40B4-BE49-F238E27FC236}">
                <a16:creationId xmlns:a16="http://schemas.microsoft.com/office/drawing/2014/main" id="{C7FF2649-074A-D3E9-957D-9A127A26D542}"/>
              </a:ext>
            </a:extLst>
          </p:cNvPr>
          <p:cNvSpPr/>
          <p:nvPr/>
        </p:nvSpPr>
        <p:spPr>
          <a:xfrm>
            <a:off x="4114905" y="6083693"/>
            <a:ext cx="276726" cy="1800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08105E0-09E0-359B-F7A5-CAEB0835C777}"/>
              </a:ext>
            </a:extLst>
          </p:cNvPr>
          <p:cNvSpPr txBox="1"/>
          <p:nvPr/>
        </p:nvSpPr>
        <p:spPr>
          <a:xfrm>
            <a:off x="2792909" y="5776938"/>
            <a:ext cx="1149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: Vacuum</a:t>
            </a:r>
            <a:endParaRPr kumimoji="1" lang="ja-JP" altLang="en-US" sz="20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7840F34-9CA1-D234-6516-3AA54C7C9D25}"/>
              </a:ext>
            </a:extLst>
          </p:cNvPr>
          <p:cNvSpPr txBox="1"/>
          <p:nvPr/>
        </p:nvSpPr>
        <p:spPr>
          <a:xfrm>
            <a:off x="2792768" y="6140468"/>
            <a:ext cx="1195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: Particles</a:t>
            </a:r>
            <a:endParaRPr kumimoji="1" lang="ja-JP" altLang="en-US" sz="200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31058C62-FEFB-E583-88FE-EB37CDAD6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368" y="5849729"/>
            <a:ext cx="1016000" cy="2667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C93B513-A77C-9BB6-6821-0C98EDC415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1368" y="6222632"/>
            <a:ext cx="1041400" cy="2667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ADB97D8-E084-E50A-73CA-69FEAAEB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9179" y="6110934"/>
            <a:ext cx="4194890" cy="25683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393A783-2851-BFA6-B8AB-A17493EE9BF0}"/>
              </a:ext>
            </a:extLst>
          </p:cNvPr>
          <p:cNvSpPr txBox="1"/>
          <p:nvPr/>
        </p:nvSpPr>
        <p:spPr>
          <a:xfrm>
            <a:off x="6161245" y="6019491"/>
            <a:ext cx="647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with</a:t>
            </a:r>
            <a:endParaRPr kumimoji="1" lang="ja-JP" altLang="en-US" sz="200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5F538914-3E58-A57A-9030-1CAA7D8C6C25}"/>
              </a:ext>
            </a:extLst>
          </p:cNvPr>
          <p:cNvGrpSpPr/>
          <p:nvPr/>
        </p:nvGrpSpPr>
        <p:grpSpPr>
          <a:xfrm>
            <a:off x="8076881" y="6340523"/>
            <a:ext cx="3332387" cy="400110"/>
            <a:chOff x="8296568" y="6366956"/>
            <a:chExt cx="3332387" cy="400110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28F8197-0DF5-438F-FA47-779DBBC63BAB}"/>
                </a:ext>
              </a:extLst>
            </p:cNvPr>
            <p:cNvSpPr txBox="1"/>
            <p:nvPr/>
          </p:nvSpPr>
          <p:spPr>
            <a:xfrm>
              <a:off x="8296568" y="6366956"/>
              <a:ext cx="33323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Anisotropy depending on    .    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10C2DF47-FBA4-7362-EE19-8632DD6DE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075228" y="6526848"/>
              <a:ext cx="139700" cy="114300"/>
            </a:xfrm>
            <a:prstGeom prst="rect">
              <a:avLst/>
            </a:prstGeom>
          </p:spPr>
        </p:pic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019F135B-21CB-CF05-92DB-0ADAD87071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6080" y="5303748"/>
            <a:ext cx="2865551" cy="30660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F0174D6-1B4E-3279-564C-FB1DACA5CB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0856" y="6048300"/>
            <a:ext cx="1498600" cy="330200"/>
          </a:xfrm>
          <a:prstGeom prst="rect">
            <a:avLst/>
          </a:prstGeom>
        </p:spPr>
      </p:pic>
      <p:pic>
        <p:nvPicPr>
          <p:cNvPr id="5" name="図 4" descr="ロゴ, 会社名&#10;&#10;自動的に生成された説明">
            <a:extLst>
              <a:ext uri="{FF2B5EF4-FFF2-40B4-BE49-F238E27FC236}">
                <a16:creationId xmlns:a16="http://schemas.microsoft.com/office/drawing/2014/main" id="{96FEAEB5-BA8E-3A7B-3046-53C060B4DB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49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A6778D-0BA4-6918-0BF7-870E6F79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Outline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5A82E9-A729-BDCD-B1D5-5FD7B8264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ja-JP" dirty="0"/>
              <a:t>What is “partial solvability”?</a:t>
            </a:r>
          </a:p>
          <a:p>
            <a:pPr lvl="1"/>
            <a:r>
              <a:rPr lang="en-US" altLang="ja-JP" dirty="0"/>
              <a:t>Definition of partial solvability</a:t>
            </a:r>
          </a:p>
          <a:p>
            <a:pPr lvl="1"/>
            <a:r>
              <a:rPr lang="en-US" altLang="ja-JP" dirty="0"/>
              <a:t>Thermalization &amp; quantum many-body scars (QMBS)</a:t>
            </a:r>
          </a:p>
          <a:p>
            <a:r>
              <a:rPr lang="en-US" altLang="ja-JP" dirty="0"/>
              <a:t>Closed partially solvable models</a:t>
            </a:r>
          </a:p>
          <a:p>
            <a:pPr lvl="1"/>
            <a:r>
              <a:rPr lang="en-US" altLang="ja-JP" dirty="0"/>
              <a:t>Restricted spectrum generating algebra (</a:t>
            </a:r>
            <a:r>
              <a:rPr lang="en-US" altLang="ja-JP" dirty="0" err="1"/>
              <a:t>rSGA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Hilbert space fragmentation (HSF)</a:t>
            </a:r>
          </a:p>
          <a:p>
            <a:r>
              <a:rPr kumimoji="1" lang="en-US" altLang="ja-JP" dirty="0"/>
              <a:t>Open partially solvable models</a:t>
            </a:r>
          </a:p>
          <a:p>
            <a:pPr lvl="1"/>
            <a:r>
              <a:rPr lang="en-US" altLang="ja-JP" dirty="0"/>
              <a:t>Restricted spectrum generating algebra (</a:t>
            </a:r>
            <a:r>
              <a:rPr lang="en-US" altLang="ja-JP" dirty="0" err="1"/>
              <a:t>rSGA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Hilbert space fragmentation (HSF)</a:t>
            </a:r>
            <a:endParaRPr kumimoji="1" lang="en-US" altLang="ja-JP" dirty="0"/>
          </a:p>
          <a:p>
            <a:r>
              <a:rPr lang="en-US" altLang="ja-JP" dirty="0"/>
              <a:t>Concluding remarks</a:t>
            </a:r>
            <a:endParaRPr kumimoji="1" lang="ja-JP" altLang="en-US"/>
          </a:p>
        </p:txBody>
      </p:sp>
      <p:pic>
        <p:nvPicPr>
          <p:cNvPr id="7" name="図 6" descr="ロゴ, 会社名&#10;&#10;自動的に生成された説明">
            <a:extLst>
              <a:ext uri="{FF2B5EF4-FFF2-40B4-BE49-F238E27FC236}">
                <a16:creationId xmlns:a16="http://schemas.microsoft.com/office/drawing/2014/main" id="{D405E24D-B40B-1A54-9C8D-EAC94B632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04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19E0F81-50C2-720A-BD2A-DBA2DE4FA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D5199E-603A-FB4E-B82A-58FFD2E27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Hilbert space fragmentation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0CACCB-CB9E-9E86-D9ED-19E7112EB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Example: spin-s model with HSF</a:t>
            </a:r>
            <a:endParaRPr lang="en-US" altLang="ja-JP" dirty="0"/>
          </a:p>
          <a:p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kumimoji="1" lang="en-US" altLang="ja-JP" dirty="0"/>
          </a:p>
          <a:p>
            <a:pPr lvl="1"/>
            <a:endParaRPr lang="en-US" altLang="ja-JP" dirty="0">
              <a:solidFill>
                <a:srgbClr val="FF0000"/>
              </a:solidFill>
            </a:endParaRPr>
          </a:p>
          <a:p>
            <a:pPr lvl="1"/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                                    </a:t>
            </a:r>
            <a:r>
              <a:rPr lang="en-US" altLang="ja-JP" dirty="0">
                <a:solidFill>
                  <a:schemeClr val="tx1"/>
                </a:solidFill>
              </a:rPr>
              <a:t>such that                                                            . 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No exchange of species occurs in each subgroup A, B.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6" name="図 5" descr="ロゴ, 会社名&#10;&#10;自動的に生成された説明">
            <a:extLst>
              <a:ext uri="{FF2B5EF4-FFF2-40B4-BE49-F238E27FC236}">
                <a16:creationId xmlns:a16="http://schemas.microsoft.com/office/drawing/2014/main" id="{8C5AFB77-4E7C-63DF-EEBD-AA7016715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EA9CC67-DA5E-2D37-6742-402F696FD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051" y="3623820"/>
            <a:ext cx="7772400" cy="145035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29A312E-A849-D4A4-570A-FF2317952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631" y="5432339"/>
            <a:ext cx="2349500" cy="2921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B088C03-99A3-4EA0-42C2-F39090D87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870" y="5429541"/>
            <a:ext cx="3975100" cy="29210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382F0176-1029-C69E-8163-A62293523B65}"/>
              </a:ext>
            </a:extLst>
          </p:cNvPr>
          <p:cNvCxnSpPr/>
          <p:nvPr/>
        </p:nvCxnSpPr>
        <p:spPr>
          <a:xfrm>
            <a:off x="3395372" y="4862409"/>
            <a:ext cx="27981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50BFA34-CDED-938B-95CA-3526D34D9AC0}"/>
              </a:ext>
            </a:extLst>
          </p:cNvPr>
          <p:cNvSpPr txBox="1"/>
          <p:nvPr/>
        </p:nvSpPr>
        <p:spPr>
          <a:xfrm>
            <a:off x="3786614" y="4862409"/>
            <a:ext cx="2015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exchanging terms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AF794A4A-4A54-EFF9-32A5-5C0940972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051" y="2617216"/>
            <a:ext cx="4138037" cy="81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74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E0F81-50C2-720A-BD2A-DBA2DE4FA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D5199E-603A-FB4E-B82A-58FFD2E27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Embedded Integrable Models in HSF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0CACCB-CB9E-9E86-D9ED-19E7112EB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Example: XXC model</a:t>
            </a:r>
          </a:p>
          <a:p>
            <a:endParaRPr lang="en-US" altLang="ja-JP" dirty="0"/>
          </a:p>
          <a:p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Integrable spin-1 chain.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55F17C-B3BA-3D5E-B4B7-89ACAD20B2F0}"/>
              </a:ext>
            </a:extLst>
          </p:cNvPr>
          <p:cNvSpPr txBox="1"/>
          <p:nvPr/>
        </p:nvSpPr>
        <p:spPr>
          <a:xfrm>
            <a:off x="4003972" y="2148982"/>
            <a:ext cx="5344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Maassarani</a:t>
            </a:r>
            <a:r>
              <a:rPr kumimoji="1" lang="en-US" altLang="ja-JP" sz="2000" dirty="0">
                <a:solidFill>
                  <a:srgbClr val="0070C0"/>
                </a:solidFill>
              </a:rPr>
              <a:t> (1997, 1999), de Leeuw et al. (2023)]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6" name="図 5" descr="ロゴ, 会社名&#10;&#10;自動的に生成された説明">
            <a:extLst>
              <a:ext uri="{FF2B5EF4-FFF2-40B4-BE49-F238E27FC236}">
                <a16:creationId xmlns:a16="http://schemas.microsoft.com/office/drawing/2014/main" id="{8C5AFB77-4E7C-63DF-EEBD-AA7016715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8294529-EBE8-FCC1-4DF3-3D101625D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458" y="3482602"/>
            <a:ext cx="7772400" cy="75043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74A6A67-2754-1DB6-6B45-768E7147D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58" y="2649466"/>
            <a:ext cx="4432046" cy="816746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1DF1797-090E-8DC6-2DAD-A22754F30A3A}"/>
              </a:ext>
            </a:extLst>
          </p:cNvPr>
          <p:cNvGrpSpPr/>
          <p:nvPr/>
        </p:nvGrpSpPr>
        <p:grpSpPr>
          <a:xfrm>
            <a:off x="1278155" y="4398037"/>
            <a:ext cx="9576210" cy="1369742"/>
            <a:chOff x="1292446" y="4369461"/>
            <a:chExt cx="9576210" cy="1369742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7C5BC32-0D44-CFF7-1C26-0E9E4C24E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2446" y="4854505"/>
              <a:ext cx="5473700" cy="635000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67799632-00C3-BC10-57E1-C4611312E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4356" y="4964915"/>
              <a:ext cx="3136900" cy="266700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D74CD09B-9B3F-97B0-AD00-0357F8271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44356" y="5269303"/>
              <a:ext cx="3924300" cy="469900"/>
            </a:xfrm>
            <a:prstGeom prst="rect">
              <a:avLst/>
            </a:prstGeom>
          </p:spPr>
        </p:pic>
        <p:sp>
          <p:nvSpPr>
            <p:cNvPr id="14" name="下矢印 13">
              <a:extLst>
                <a:ext uri="{FF2B5EF4-FFF2-40B4-BE49-F238E27FC236}">
                  <a16:creationId xmlns:a16="http://schemas.microsoft.com/office/drawing/2014/main" id="{5809A9B0-F89F-1D01-D870-5E12BA7A7546}"/>
                </a:ext>
              </a:extLst>
            </p:cNvPr>
            <p:cNvSpPr/>
            <p:nvPr/>
          </p:nvSpPr>
          <p:spPr>
            <a:xfrm>
              <a:off x="6571488" y="4782875"/>
              <a:ext cx="73152" cy="1440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903356A3-9E30-68CF-25DE-11308C04428E}"/>
                </a:ext>
              </a:extLst>
            </p:cNvPr>
            <p:cNvSpPr txBox="1"/>
            <p:nvPr/>
          </p:nvSpPr>
          <p:spPr>
            <a:xfrm>
              <a:off x="5815584" y="4369461"/>
              <a:ext cx="24509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anisotropy parameter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</p:grpSp>
      <p:pic>
        <p:nvPicPr>
          <p:cNvPr id="17" name="図 16">
            <a:extLst>
              <a:ext uri="{FF2B5EF4-FFF2-40B4-BE49-F238E27FC236}">
                <a16:creationId xmlns:a16="http://schemas.microsoft.com/office/drawing/2014/main" id="{07FF0374-CFD5-1173-0124-39768B9A0E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6011" y="5854548"/>
            <a:ext cx="1208354" cy="272472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18B2E288-9F6E-E40B-9672-881A3F663FBB}"/>
              </a:ext>
            </a:extLst>
          </p:cNvPr>
          <p:cNvGrpSpPr/>
          <p:nvPr/>
        </p:nvGrpSpPr>
        <p:grpSpPr>
          <a:xfrm>
            <a:off x="1278155" y="5805467"/>
            <a:ext cx="5983442" cy="707886"/>
            <a:chOff x="1278155" y="5805467"/>
            <a:chExt cx="5983442" cy="707886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2611183A-493C-2525-39A9-814BEFD83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8155" y="5854548"/>
              <a:ext cx="3060700" cy="457200"/>
            </a:xfrm>
            <a:prstGeom prst="rect">
              <a:avLst/>
            </a:prstGeom>
          </p:spPr>
        </p:pic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C80B22C1-145B-9FE7-2CDA-F69AC889E7EA}"/>
                </a:ext>
              </a:extLst>
            </p:cNvPr>
            <p:cNvGrpSpPr/>
            <p:nvPr/>
          </p:nvGrpSpPr>
          <p:grpSpPr>
            <a:xfrm>
              <a:off x="4556176" y="5805467"/>
              <a:ext cx="2705421" cy="707886"/>
              <a:chOff x="4870504" y="5805467"/>
              <a:chExt cx="2705421" cy="707886"/>
            </a:xfrm>
          </p:grpSpPr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CD9830BF-248B-0AD1-A674-2E593E0E62B0}"/>
                  </a:ext>
                </a:extLst>
              </p:cNvPr>
              <p:cNvSpPr txBox="1"/>
              <p:nvPr/>
            </p:nvSpPr>
            <p:spPr>
              <a:xfrm>
                <a:off x="4870504" y="5805467"/>
                <a:ext cx="270542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solidFill>
                      <a:srgbClr val="FF0000"/>
                    </a:solidFill>
                  </a:rPr>
                  <a:t>becomes XXZ model</a:t>
                </a:r>
              </a:p>
              <a:p>
                <a:r>
                  <a:rPr kumimoji="1" lang="en-US" altLang="ja-JP" sz="2000" dirty="0">
                    <a:solidFill>
                      <a:srgbClr val="FF0000"/>
                    </a:solidFill>
                  </a:rPr>
                  <a:t>by identifying       &amp;      . </a:t>
                </a:r>
                <a:endParaRPr kumimoji="1" lang="ja-JP" altLang="en-US" sz="2000">
                  <a:solidFill>
                    <a:srgbClr val="FF0000"/>
                  </a:solidFill>
                </a:endParaRPr>
              </a:p>
            </p:txBody>
          </p:sp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64D5F408-A05A-07C8-278A-49EEEB8A81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38197" y="6192686"/>
                <a:ext cx="254000" cy="266700"/>
              </a:xfrm>
              <a:prstGeom prst="rect">
                <a:avLst/>
              </a:prstGeom>
            </p:spPr>
          </p:pic>
          <p:pic>
            <p:nvPicPr>
              <p:cNvPr id="22" name="図 21">
                <a:extLst>
                  <a:ext uri="{FF2B5EF4-FFF2-40B4-BE49-F238E27FC236}">
                    <a16:creationId xmlns:a16="http://schemas.microsoft.com/office/drawing/2014/main" id="{7D19FC37-5242-99F3-AB01-BA75D1E9A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97696" y="6189874"/>
                <a:ext cx="254000" cy="2667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6090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E0F81-50C2-720A-BD2A-DBA2DE4FA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D5199E-603A-FB4E-B82A-58FFD2E27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Embedded Integrable Models in HSF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0CACCB-CB9E-9E86-D9ED-19E7112EB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Example: XXC model</a:t>
            </a:r>
          </a:p>
          <a:p>
            <a:endParaRPr lang="en-US" altLang="ja-JP" dirty="0"/>
          </a:p>
          <a:p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r>
              <a:rPr lang="en-US" altLang="ja-JP" dirty="0"/>
              <a:t>The configuration of 0 &amp; 2 never changes by the interactions.</a:t>
            </a:r>
          </a:p>
          <a:p>
            <a:pPr lvl="1"/>
            <a:endParaRPr lang="en-US" altLang="ja-JP" dirty="0"/>
          </a:p>
          <a:p>
            <a:pPr lvl="1"/>
            <a:r>
              <a:rPr lang="en-US" altLang="ja-JP" dirty="0"/>
              <a:t>Hilbert-space fragmentation occurs according to the IS.  </a:t>
            </a:r>
          </a:p>
          <a:p>
            <a:pPr lvl="1"/>
            <a:endParaRPr lang="en-US" altLang="ja-JP" dirty="0"/>
          </a:p>
          <a:p>
            <a:pPr lvl="1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55F17C-B3BA-3D5E-B4B7-89ACAD20B2F0}"/>
              </a:ext>
            </a:extLst>
          </p:cNvPr>
          <p:cNvSpPr txBox="1"/>
          <p:nvPr/>
        </p:nvSpPr>
        <p:spPr>
          <a:xfrm>
            <a:off x="4003972" y="2148982"/>
            <a:ext cx="5344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Maassarani</a:t>
            </a:r>
            <a:r>
              <a:rPr kumimoji="1" lang="en-US" altLang="ja-JP" sz="2000" dirty="0">
                <a:solidFill>
                  <a:srgbClr val="0070C0"/>
                </a:solidFill>
              </a:rPr>
              <a:t> (1997, 1999), de Leeuw et al. (2023)]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6" name="図 5" descr="ロゴ, 会社名&#10;&#10;自動的に生成された説明">
            <a:extLst>
              <a:ext uri="{FF2B5EF4-FFF2-40B4-BE49-F238E27FC236}">
                <a16:creationId xmlns:a16="http://schemas.microsoft.com/office/drawing/2014/main" id="{8C5AFB77-4E7C-63DF-EEBD-AA7016715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8294529-EBE8-FCC1-4DF3-3D101625D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458" y="3482601"/>
            <a:ext cx="8459152" cy="81674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74A6A67-2754-1DB6-6B45-768E7147D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58" y="2649466"/>
            <a:ext cx="4432046" cy="816746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9BF968A6-02A5-9ECB-91B6-92000FB17A5D}"/>
              </a:ext>
            </a:extLst>
          </p:cNvPr>
          <p:cNvCxnSpPr/>
          <p:nvPr/>
        </p:nvCxnSpPr>
        <p:spPr>
          <a:xfrm>
            <a:off x="1299410" y="4788570"/>
            <a:ext cx="32244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CF603B-B3AB-48A6-103F-647DFC203CA3}"/>
              </a:ext>
            </a:extLst>
          </p:cNvPr>
          <p:cNvSpPr txBox="1"/>
          <p:nvPr/>
        </p:nvSpPr>
        <p:spPr>
          <a:xfrm>
            <a:off x="1625808" y="4852681"/>
            <a:ext cx="2571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“Irreducible string (IS)”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ABE9FEF-9034-AFC9-1C9E-73BE77FB9AC6}"/>
              </a:ext>
            </a:extLst>
          </p:cNvPr>
          <p:cNvSpPr txBox="1"/>
          <p:nvPr/>
        </p:nvSpPr>
        <p:spPr>
          <a:xfrm>
            <a:off x="4114450" y="4854148"/>
            <a:ext cx="7750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[Dhar et al. (1993),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Barma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 (1994), Menon et al. (1997), Dhar (1997)]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216E61BF-5A84-0ACC-B2E6-0A6D74B3555A}"/>
              </a:ext>
            </a:extLst>
          </p:cNvPr>
          <p:cNvCxnSpPr>
            <a:cxnSpLocks/>
          </p:cNvCxnSpPr>
          <p:nvPr/>
        </p:nvCxnSpPr>
        <p:spPr>
          <a:xfrm>
            <a:off x="7858280" y="4098008"/>
            <a:ext cx="210633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827D75F-7616-82AD-275D-F1BB83834A1D}"/>
              </a:ext>
            </a:extLst>
          </p:cNvPr>
          <p:cNvSpPr txBox="1"/>
          <p:nvPr/>
        </p:nvSpPr>
        <p:spPr>
          <a:xfrm>
            <a:off x="7997637" y="4105562"/>
            <a:ext cx="1827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exchange terms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3ADAEDA-217F-5AE0-9CB9-B79602B4BE4F}"/>
              </a:ext>
            </a:extLst>
          </p:cNvPr>
          <p:cNvSpPr txBox="1"/>
          <p:nvPr/>
        </p:nvSpPr>
        <p:spPr>
          <a:xfrm>
            <a:off x="1222894" y="5750532"/>
            <a:ext cx="735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e.g.</a:t>
            </a:r>
            <a:endParaRPr kumimoji="1" lang="ja-JP" altLang="en-US" sz="200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5187380-B510-230B-2B6C-AD72BEB90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5228" y="5857415"/>
            <a:ext cx="6304611" cy="94436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8E5B3A7-FCD3-4B69-2D60-82016E6B854A}"/>
              </a:ext>
            </a:extLst>
          </p:cNvPr>
          <p:cNvSpPr txBox="1"/>
          <p:nvPr/>
        </p:nvSpPr>
        <p:spPr>
          <a:xfrm>
            <a:off x="1222894" y="5750532"/>
            <a:ext cx="735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e.g.</a:t>
            </a:r>
            <a:endParaRPr kumimoji="1" lang="ja-JP" altLang="en-US" sz="20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4DCC0F0-1B0F-B1F4-2B2A-8C1B306724CA}"/>
              </a:ext>
            </a:extLst>
          </p:cNvPr>
          <p:cNvSpPr txBox="1"/>
          <p:nvPr/>
        </p:nvSpPr>
        <p:spPr>
          <a:xfrm>
            <a:off x="8335778" y="6155844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(IS =             )</a:t>
            </a:r>
            <a:endParaRPr kumimoji="1" lang="ja-JP" altLang="en-US" sz="200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60A70F4B-DD55-C614-EAC5-607DE031B16A}"/>
              </a:ext>
            </a:extLst>
          </p:cNvPr>
          <p:cNvGrpSpPr/>
          <p:nvPr/>
        </p:nvGrpSpPr>
        <p:grpSpPr>
          <a:xfrm>
            <a:off x="2385579" y="6116959"/>
            <a:ext cx="5653446" cy="680109"/>
            <a:chOff x="2385579" y="6116959"/>
            <a:chExt cx="5653446" cy="680109"/>
          </a:xfrm>
        </p:grpSpPr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E05C01D3-585B-75C9-FB0E-0A4EA69D7D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7796" y="6126051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E02D56B6-390C-AE90-DF61-D6E939F173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0033" y="6124551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8C6C6231-7E3C-22EC-6E0A-6C03791E0B42}"/>
                </a:ext>
              </a:extLst>
            </p:cNvPr>
            <p:cNvCxnSpPr>
              <a:cxnSpLocks/>
            </p:cNvCxnSpPr>
            <p:nvPr/>
          </p:nvCxnSpPr>
          <p:spPr>
            <a:xfrm>
              <a:off x="6338094" y="6121343"/>
              <a:ext cx="24009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AC4F9B4E-0142-AD00-EFA3-A205ACD0B1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0440" y="6456249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FC1A4D6D-784D-BDA6-520E-25588F2988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0813" y="6456249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E95694B2-8F3B-276F-3F42-1FD3013188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7002" y="6456249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B8572D48-649D-6316-95B4-BD4FD52A50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3674" y="6456249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B2DFAF9C-22DB-99F5-31E4-1A832F0094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3074" y="6451541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FEDD354B-F9E5-955D-DD3C-DF585311DB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9643" y="6451541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67D4EC8E-ADD1-6E6E-59C9-3EF6CD3108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9039" y="6446833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A715A3C1-E3D2-21C6-6271-7972DA8D3E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3556" y="6456249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09795082-0A1C-3475-CD6F-C25AD094A2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7563" y="6462073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65EF68C6-4B84-CA4F-F602-296A0931EA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7084" y="6451540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E2CC7D7D-8ADB-AD51-C187-589AF648ABBB}"/>
                </a:ext>
              </a:extLst>
            </p:cNvPr>
            <p:cNvCxnSpPr>
              <a:cxnSpLocks/>
            </p:cNvCxnSpPr>
            <p:nvPr/>
          </p:nvCxnSpPr>
          <p:spPr>
            <a:xfrm>
              <a:off x="7325115" y="6456249"/>
              <a:ext cx="14959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1B8B97CC-7592-70E7-2568-25DF8F3CDCAF}"/>
                </a:ext>
              </a:extLst>
            </p:cNvPr>
            <p:cNvCxnSpPr>
              <a:cxnSpLocks/>
            </p:cNvCxnSpPr>
            <p:nvPr/>
          </p:nvCxnSpPr>
          <p:spPr>
            <a:xfrm>
              <a:off x="4214611" y="6789091"/>
              <a:ext cx="1656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53DCEA39-0740-FA80-8F85-13141CA240AC}"/>
                </a:ext>
              </a:extLst>
            </p:cNvPr>
            <p:cNvCxnSpPr>
              <a:cxnSpLocks/>
            </p:cNvCxnSpPr>
            <p:nvPr/>
          </p:nvCxnSpPr>
          <p:spPr>
            <a:xfrm>
              <a:off x="6158412" y="6787591"/>
              <a:ext cx="23410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944D8910-1BC5-69FC-D965-48223ECF9182}"/>
                </a:ext>
              </a:extLst>
            </p:cNvPr>
            <p:cNvCxnSpPr>
              <a:cxnSpLocks/>
            </p:cNvCxnSpPr>
            <p:nvPr/>
          </p:nvCxnSpPr>
          <p:spPr>
            <a:xfrm>
              <a:off x="5724497" y="6797068"/>
              <a:ext cx="23410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D22158A8-4234-2CC6-62E3-F497718000FD}"/>
                </a:ext>
              </a:extLst>
            </p:cNvPr>
            <p:cNvCxnSpPr>
              <a:cxnSpLocks/>
            </p:cNvCxnSpPr>
            <p:nvPr/>
          </p:nvCxnSpPr>
          <p:spPr>
            <a:xfrm>
              <a:off x="4708465" y="6781828"/>
              <a:ext cx="23410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4E6DE07E-292E-6AA5-D133-02B1665C8C05}"/>
                </a:ext>
              </a:extLst>
            </p:cNvPr>
            <p:cNvCxnSpPr>
              <a:cxnSpLocks/>
            </p:cNvCxnSpPr>
            <p:nvPr/>
          </p:nvCxnSpPr>
          <p:spPr>
            <a:xfrm>
              <a:off x="2385579" y="6126051"/>
              <a:ext cx="18918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CF380892-F1C9-524E-DF97-3AD9D8E146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9970" y="6122843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6512AF4B-7A42-B11A-0B17-167033299E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9717" y="6116959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図 65">
            <a:extLst>
              <a:ext uri="{FF2B5EF4-FFF2-40B4-BE49-F238E27FC236}">
                <a16:creationId xmlns:a16="http://schemas.microsoft.com/office/drawing/2014/main" id="{18497D25-DE35-E514-0ADD-E2915C4051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6305" y="6265688"/>
            <a:ext cx="6223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34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E0F81-50C2-720A-BD2A-DBA2DE4FA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D5199E-603A-FB4E-B82A-58FFD2E27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Embedded Integrable Models in HSF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0CACCB-CB9E-9E86-D9ED-19E7112EB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Example: perturbed XXC model</a:t>
            </a:r>
          </a:p>
          <a:p>
            <a:endParaRPr lang="en-US" altLang="ja-JP" dirty="0"/>
          </a:p>
          <a:p>
            <a:endParaRPr lang="en-US" altLang="ja-JP" dirty="0"/>
          </a:p>
          <a:p>
            <a:pPr lvl="1"/>
            <a:endParaRPr kumimoji="1" lang="en-US" altLang="ja-JP" dirty="0"/>
          </a:p>
          <a:p>
            <a:pPr marL="323984" lvl="1" indent="0">
              <a:buNone/>
            </a:pPr>
            <a:endParaRPr lang="en-US" altLang="ja-JP" dirty="0"/>
          </a:p>
          <a:p>
            <a:pPr lvl="1"/>
            <a:r>
              <a:rPr lang="en-US" altLang="ja-JP" dirty="0"/>
              <a:t>Projector onto the fully-polarized IS                        (resp.                     )</a:t>
            </a:r>
          </a:p>
          <a:p>
            <a:pPr lvl="1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55F17C-B3BA-3D5E-B4B7-89ACAD20B2F0}"/>
              </a:ext>
            </a:extLst>
          </p:cNvPr>
          <p:cNvSpPr txBox="1"/>
          <p:nvPr/>
        </p:nvSpPr>
        <p:spPr>
          <a:xfrm>
            <a:off x="5590672" y="2135050"/>
            <a:ext cx="4011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 (2024), in preparation with KPP]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6" name="図 5" descr="ロゴ, 会社名&#10;&#10;自動的に生成された説明">
            <a:extLst>
              <a:ext uri="{FF2B5EF4-FFF2-40B4-BE49-F238E27FC236}">
                <a16:creationId xmlns:a16="http://schemas.microsoft.com/office/drawing/2014/main" id="{8C5AFB77-4E7C-63DF-EEBD-AA7016715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B1DAACD-4F7A-5D9D-7D1A-11BAEE740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737" y="5012246"/>
            <a:ext cx="1257300" cy="2032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6EAC6BD-4287-17A8-10B0-82FB8DDDC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032" y="5000054"/>
            <a:ext cx="1257300" cy="2032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4798F4F-976C-B7C9-9862-8BE8C4E2D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488" y="2584671"/>
            <a:ext cx="3548888" cy="826453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A06DAD39-1D41-3469-20EB-84063D0CB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488" y="5364662"/>
            <a:ext cx="3057187" cy="81206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9C5BD8F2-C2C0-6C85-D293-8AC264358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4075" y="5364662"/>
            <a:ext cx="3219509" cy="826138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65980CF0-78B5-56A2-6B3D-5F90C5497CC8}"/>
              </a:ext>
            </a:extLst>
          </p:cNvPr>
          <p:cNvSpPr txBox="1"/>
          <p:nvPr/>
        </p:nvSpPr>
        <p:spPr>
          <a:xfrm>
            <a:off x="4770374" y="5501210"/>
            <a:ext cx="4433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(resp.                                                  )</a:t>
            </a:r>
            <a:endParaRPr kumimoji="1" lang="ja-JP" altLang="en-US" sz="2400"/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9370F6FC-124E-8C07-8BF2-D872A569A86B}"/>
              </a:ext>
            </a:extLst>
          </p:cNvPr>
          <p:cNvGrpSpPr/>
          <p:nvPr/>
        </p:nvGrpSpPr>
        <p:grpSpPr>
          <a:xfrm>
            <a:off x="8458064" y="3157922"/>
            <a:ext cx="3034304" cy="744247"/>
            <a:chOff x="8458064" y="3250820"/>
            <a:chExt cx="3034304" cy="744247"/>
          </a:xfrm>
        </p:grpSpPr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8B70C081-E715-69E5-B7F9-7B4CBBB0D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57671" y="3701537"/>
              <a:ext cx="660400" cy="203200"/>
            </a:xfrm>
            <a:prstGeom prst="rect">
              <a:avLst/>
            </a:prstGeom>
          </p:spPr>
        </p:pic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B0E611F9-3E50-5786-A748-BD4F7B48879E}"/>
                </a:ext>
              </a:extLst>
            </p:cNvPr>
            <p:cNvSpPr txBox="1"/>
            <p:nvPr/>
          </p:nvSpPr>
          <p:spPr>
            <a:xfrm>
              <a:off x="9536512" y="3594957"/>
              <a:ext cx="19558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: vanishing terms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E7A590B7-5489-06C8-2F5D-382E9A2A0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58064" y="3250820"/>
              <a:ext cx="994844" cy="371700"/>
            </a:xfrm>
            <a:prstGeom prst="rect">
              <a:avLst/>
            </a:prstGeom>
          </p:spPr>
        </p:pic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E1F40748-64C8-83BF-491E-C442663075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4488" y="3537014"/>
            <a:ext cx="7226300" cy="330200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A12190B-74B7-3525-0027-93A28844810A}"/>
              </a:ext>
            </a:extLst>
          </p:cNvPr>
          <p:cNvGrpSpPr/>
          <p:nvPr/>
        </p:nvGrpSpPr>
        <p:grpSpPr>
          <a:xfrm>
            <a:off x="1364487" y="4005497"/>
            <a:ext cx="9931867" cy="851601"/>
            <a:chOff x="1364487" y="4258166"/>
            <a:chExt cx="9931867" cy="851601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13451D2-D3A7-0055-6AB5-37DE046DD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64487" y="4258166"/>
              <a:ext cx="9103899" cy="502448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5C315B3-87F4-88A2-BAD5-BCA6EC935A96}"/>
                </a:ext>
              </a:extLst>
            </p:cNvPr>
            <p:cNvSpPr txBox="1"/>
            <p:nvPr/>
          </p:nvSpPr>
          <p:spPr>
            <a:xfrm>
              <a:off x="9276249" y="4709657"/>
              <a:ext cx="20201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s=1/2 XXZ model!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74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19E0F81-50C2-720A-BD2A-DBA2DE4FA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D5199E-603A-FB4E-B82A-58FFD2E27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Embedded Integrable Models in HSF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0CACCB-CB9E-9E86-D9ED-19E7112EB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Example: deformed XXC model</a:t>
            </a:r>
          </a:p>
          <a:p>
            <a:endParaRPr lang="en-US" altLang="ja-JP" dirty="0"/>
          </a:p>
          <a:p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r>
              <a:rPr lang="en-US" altLang="ja-JP" dirty="0"/>
              <a:t>Projector onto the fully-polarized IS                        (resp.                     )</a:t>
            </a:r>
          </a:p>
          <a:p>
            <a:pPr lvl="1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55F17C-B3BA-3D5E-B4B7-89ACAD20B2F0}"/>
              </a:ext>
            </a:extLst>
          </p:cNvPr>
          <p:cNvSpPr txBox="1"/>
          <p:nvPr/>
        </p:nvSpPr>
        <p:spPr>
          <a:xfrm>
            <a:off x="5590672" y="2135050"/>
            <a:ext cx="4011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 (2024), in preparation with KPP]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6" name="図 5" descr="ロゴ, 会社名&#10;&#10;自動的に生成された説明">
            <a:extLst>
              <a:ext uri="{FF2B5EF4-FFF2-40B4-BE49-F238E27FC236}">
                <a16:creationId xmlns:a16="http://schemas.microsoft.com/office/drawing/2014/main" id="{8C5AFB77-4E7C-63DF-EEBD-AA7016715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B1DAACD-4F7A-5D9D-7D1A-11BAEE740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737" y="5529606"/>
            <a:ext cx="1257300" cy="2032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6EAC6BD-4287-17A8-10B0-82FB8DDDC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032" y="5517414"/>
            <a:ext cx="1257300" cy="2032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4798F4F-976C-B7C9-9862-8BE8C4E2D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488" y="2584671"/>
            <a:ext cx="3548888" cy="82645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AE59127-1964-3422-413B-B7EA6B39B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488" y="3541173"/>
            <a:ext cx="7060184" cy="732075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A06DAD39-1D41-3469-20EB-84063D0CB2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4488" y="5894054"/>
            <a:ext cx="3057187" cy="81206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9C5BD8F2-C2C0-6C85-D293-8AC2643580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4075" y="5894054"/>
            <a:ext cx="3219509" cy="826138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65980CF0-78B5-56A2-6B3D-5F90C5497CC8}"/>
              </a:ext>
            </a:extLst>
          </p:cNvPr>
          <p:cNvSpPr txBox="1"/>
          <p:nvPr/>
        </p:nvSpPr>
        <p:spPr>
          <a:xfrm>
            <a:off x="4770374" y="6030602"/>
            <a:ext cx="4433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(resp.                                                  )</a:t>
            </a:r>
            <a:endParaRPr kumimoji="1" lang="ja-JP" altLang="en-US" sz="2400"/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9370F6FC-124E-8C07-8BF2-D872A569A86B}"/>
              </a:ext>
            </a:extLst>
          </p:cNvPr>
          <p:cNvGrpSpPr/>
          <p:nvPr/>
        </p:nvGrpSpPr>
        <p:grpSpPr>
          <a:xfrm>
            <a:off x="2152850" y="3145890"/>
            <a:ext cx="9339518" cy="757462"/>
            <a:chOff x="2152850" y="3250820"/>
            <a:chExt cx="9339518" cy="757462"/>
          </a:xfrm>
        </p:grpSpPr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F2E38FAA-DB73-6EA2-FD27-B829684A2555}"/>
                </a:ext>
              </a:extLst>
            </p:cNvPr>
            <p:cNvGrpSpPr/>
            <p:nvPr/>
          </p:nvGrpSpPr>
          <p:grpSpPr>
            <a:xfrm>
              <a:off x="2152850" y="3701537"/>
              <a:ext cx="7265221" cy="306745"/>
              <a:chOff x="2152850" y="3701537"/>
              <a:chExt cx="7265221" cy="306745"/>
            </a:xfrm>
          </p:grpSpPr>
          <p:cxnSp>
            <p:nvCxnSpPr>
              <p:cNvPr id="47" name="直線コネクタ 46">
                <a:extLst>
                  <a:ext uri="{FF2B5EF4-FFF2-40B4-BE49-F238E27FC236}">
                    <a16:creationId xmlns:a16="http://schemas.microsoft.com/office/drawing/2014/main" id="{7DF76CC5-6A32-7ADE-C244-2939028052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2850" y="4008282"/>
                <a:ext cx="638155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0" name="図 49">
                <a:extLst>
                  <a:ext uri="{FF2B5EF4-FFF2-40B4-BE49-F238E27FC236}">
                    <a16:creationId xmlns:a16="http://schemas.microsoft.com/office/drawing/2014/main" id="{8B70C081-E715-69E5-B7F9-7B4CBBB0D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57671" y="3701537"/>
                <a:ext cx="660400" cy="203200"/>
              </a:xfrm>
              <a:prstGeom prst="rect">
                <a:avLst/>
              </a:prstGeom>
            </p:spPr>
          </p:pic>
        </p:grp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B0E611F9-3E50-5786-A748-BD4F7B48879E}"/>
                </a:ext>
              </a:extLst>
            </p:cNvPr>
            <p:cNvSpPr txBox="1"/>
            <p:nvPr/>
          </p:nvSpPr>
          <p:spPr>
            <a:xfrm>
              <a:off x="9536512" y="3594957"/>
              <a:ext cx="19558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: vanishing terms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E7A590B7-5489-06C8-2F5D-382E9A2A0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58064" y="3250820"/>
              <a:ext cx="994844" cy="371700"/>
            </a:xfrm>
            <a:prstGeom prst="rect">
              <a:avLst/>
            </a:prstGeom>
          </p:spPr>
        </p:pic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F6589BC5-ECAB-3319-9EE5-D90286DA3E2C}"/>
              </a:ext>
            </a:extLst>
          </p:cNvPr>
          <p:cNvGrpSpPr/>
          <p:nvPr/>
        </p:nvGrpSpPr>
        <p:grpSpPr>
          <a:xfrm>
            <a:off x="2152850" y="4082654"/>
            <a:ext cx="6355480" cy="400110"/>
            <a:chOff x="2152850" y="4187584"/>
            <a:chExt cx="6355480" cy="400110"/>
          </a:xfrm>
        </p:grpSpPr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48F4879D-52D8-6C5E-0A25-D8C360C1D217}"/>
                </a:ext>
              </a:extLst>
            </p:cNvPr>
            <p:cNvCxnSpPr>
              <a:cxnSpLocks/>
            </p:cNvCxnSpPr>
            <p:nvPr/>
          </p:nvCxnSpPr>
          <p:spPr>
            <a:xfrm>
              <a:off x="2152850" y="4453128"/>
              <a:ext cx="3303570" cy="0"/>
            </a:xfrm>
            <a:prstGeom prst="lin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45350C22-E96C-2B84-208E-587693383A0A}"/>
                </a:ext>
              </a:extLst>
            </p:cNvPr>
            <p:cNvSpPr txBox="1"/>
            <p:nvPr/>
          </p:nvSpPr>
          <p:spPr>
            <a:xfrm>
              <a:off x="5590672" y="4187584"/>
              <a:ext cx="29176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432FF"/>
                  </a:solidFill>
                </a:rPr>
                <a:t>: anisotropy shifting terms</a:t>
              </a:r>
              <a:endParaRPr kumimoji="1" lang="ja-JP" altLang="en-US" sz="2000">
                <a:solidFill>
                  <a:srgbClr val="0432FF"/>
                </a:solidFill>
              </a:endParaRPr>
            </a:p>
          </p:txBody>
        </p:sp>
      </p:grp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95C91D6C-EC7B-45C8-8A83-BA233765C2FA}"/>
              </a:ext>
            </a:extLst>
          </p:cNvPr>
          <p:cNvGrpSpPr/>
          <p:nvPr/>
        </p:nvGrpSpPr>
        <p:grpSpPr>
          <a:xfrm>
            <a:off x="1364488" y="4475369"/>
            <a:ext cx="10385317" cy="948023"/>
            <a:chOff x="1364488" y="4475369"/>
            <a:chExt cx="10385317" cy="948023"/>
          </a:xfrm>
        </p:grpSpPr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552C0EA1-B1AB-0E2B-2DF0-1A59C063E4D1}"/>
                </a:ext>
              </a:extLst>
            </p:cNvPr>
            <p:cNvGrpSpPr/>
            <p:nvPr/>
          </p:nvGrpSpPr>
          <p:grpSpPr>
            <a:xfrm>
              <a:off x="1364488" y="4475369"/>
              <a:ext cx="8781068" cy="948023"/>
              <a:chOff x="1364488" y="4475369"/>
              <a:chExt cx="8781068" cy="948023"/>
            </a:xfrm>
          </p:grpSpPr>
          <p:pic>
            <p:nvPicPr>
              <p:cNvPr id="61" name="図 60">
                <a:extLst>
                  <a:ext uri="{FF2B5EF4-FFF2-40B4-BE49-F238E27FC236}">
                    <a16:creationId xmlns:a16="http://schemas.microsoft.com/office/drawing/2014/main" id="{0F4E9B76-9194-4974-0764-77C800FC5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64488" y="4475369"/>
                <a:ext cx="8781068" cy="948023"/>
              </a:xfrm>
              <a:prstGeom prst="rect">
                <a:avLst/>
              </a:prstGeom>
            </p:spPr>
          </p:pic>
          <p:cxnSp>
            <p:nvCxnSpPr>
              <p:cNvPr id="62" name="直線コネクタ 61">
                <a:extLst>
                  <a:ext uri="{FF2B5EF4-FFF2-40B4-BE49-F238E27FC236}">
                    <a16:creationId xmlns:a16="http://schemas.microsoft.com/office/drawing/2014/main" id="{5BDB41EB-7E25-A1F3-5D2A-AAAEE9CEEF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55020" y="4865615"/>
                <a:ext cx="1675416" cy="0"/>
              </a:xfrm>
              <a:prstGeom prst="line">
                <a:avLst/>
              </a:prstGeom>
              <a:ln w="1905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192CA6F8-F439-5A02-C1A7-D66AC196D87F}"/>
                </a:ext>
              </a:extLst>
            </p:cNvPr>
            <p:cNvSpPr txBox="1"/>
            <p:nvPr/>
          </p:nvSpPr>
          <p:spPr>
            <a:xfrm>
              <a:off x="10375711" y="4715506"/>
              <a:ext cx="13740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s=1/2 </a:t>
              </a:r>
            </a:p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XXZ model!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68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E0F81-50C2-720A-BD2A-DBA2DE4FA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0CACCB-CB9E-9E86-D9ED-19E7112EB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Example: perturbed XXC model</a:t>
            </a:r>
          </a:p>
          <a:p>
            <a:endParaRPr lang="en-US" altLang="ja-JP" dirty="0"/>
          </a:p>
          <a:p>
            <a:endParaRPr lang="en-US" altLang="ja-JP" dirty="0"/>
          </a:p>
          <a:p>
            <a:pPr lvl="1"/>
            <a:endParaRPr kumimoji="1" lang="en-US" altLang="ja-JP" dirty="0"/>
          </a:p>
          <a:p>
            <a:pPr marL="323984" lvl="1" indent="0">
              <a:buNone/>
            </a:pPr>
            <a:endParaRPr lang="en-US" altLang="ja-JP" dirty="0"/>
          </a:p>
          <a:p>
            <a:pPr lvl="1"/>
            <a:r>
              <a:rPr lang="en-US" altLang="ja-JP" dirty="0"/>
              <a:t>Projector onto the alternating IS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CD5199E-603A-FB4E-B82A-58FFD2E27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Embedded Integrable Models in HSF</a:t>
            </a:r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55F17C-B3BA-3D5E-B4B7-89ACAD20B2F0}"/>
              </a:ext>
            </a:extLst>
          </p:cNvPr>
          <p:cNvSpPr txBox="1"/>
          <p:nvPr/>
        </p:nvSpPr>
        <p:spPr>
          <a:xfrm>
            <a:off x="5590672" y="2135050"/>
            <a:ext cx="455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[CM-Tsuji (2024), in preparation with KPP]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6" name="図 5" descr="ロゴ, 会社名&#10;&#10;自動的に生成された説明">
            <a:extLst>
              <a:ext uri="{FF2B5EF4-FFF2-40B4-BE49-F238E27FC236}">
                <a16:creationId xmlns:a16="http://schemas.microsoft.com/office/drawing/2014/main" id="{8C5AFB77-4E7C-63DF-EEBD-AA7016715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6B2EBA5-BA79-624A-098F-7AD521BB8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132" y="5020222"/>
            <a:ext cx="1257300" cy="2032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9F1A809-E8C0-CEFA-0800-FA337C761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488" y="2610609"/>
            <a:ext cx="3708400" cy="863600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69F079DC-235E-496D-575A-3E17D4CA5763}"/>
              </a:ext>
            </a:extLst>
          </p:cNvPr>
          <p:cNvGrpSpPr/>
          <p:nvPr/>
        </p:nvGrpSpPr>
        <p:grpSpPr>
          <a:xfrm>
            <a:off x="8724815" y="3401117"/>
            <a:ext cx="2767553" cy="585271"/>
            <a:chOff x="8724815" y="3304866"/>
            <a:chExt cx="2767553" cy="585271"/>
          </a:xfrm>
        </p:grpSpPr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9370F6FC-124E-8C07-8BF2-D872A569A86B}"/>
                </a:ext>
              </a:extLst>
            </p:cNvPr>
            <p:cNvGrpSpPr/>
            <p:nvPr/>
          </p:nvGrpSpPr>
          <p:grpSpPr>
            <a:xfrm>
              <a:off x="8757671" y="3490027"/>
              <a:ext cx="2734697" cy="400110"/>
              <a:chOff x="8757671" y="3594957"/>
              <a:chExt cx="2734697" cy="400110"/>
            </a:xfrm>
          </p:grpSpPr>
          <p:pic>
            <p:nvPicPr>
              <p:cNvPr id="50" name="図 49">
                <a:extLst>
                  <a:ext uri="{FF2B5EF4-FFF2-40B4-BE49-F238E27FC236}">
                    <a16:creationId xmlns:a16="http://schemas.microsoft.com/office/drawing/2014/main" id="{8B70C081-E715-69E5-B7F9-7B4CBBB0D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57671" y="3701537"/>
                <a:ext cx="660400" cy="203200"/>
              </a:xfrm>
              <a:prstGeom prst="rect">
                <a:avLst/>
              </a:prstGeom>
            </p:spPr>
          </p:pic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B0E611F9-3E50-5786-A748-BD4F7B48879E}"/>
                  </a:ext>
                </a:extLst>
              </p:cNvPr>
              <p:cNvSpPr txBox="1"/>
              <p:nvPr/>
            </p:nvSpPr>
            <p:spPr>
              <a:xfrm>
                <a:off x="9536512" y="3594957"/>
                <a:ext cx="19558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solidFill>
                      <a:srgbClr val="FF0000"/>
                    </a:solidFill>
                  </a:rPr>
                  <a:t>: vanishing terms</a:t>
                </a:r>
                <a:endParaRPr kumimoji="1" lang="ja-JP" altLang="en-US" sz="200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A400C8E2-FFD2-1C29-783D-1443E37F2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4815" y="3304866"/>
              <a:ext cx="419183" cy="246578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80C1AD1-EA5A-6BF5-5FBD-41E4FD9DBB53}"/>
              </a:ext>
            </a:extLst>
          </p:cNvPr>
          <p:cNvSpPr txBox="1"/>
          <p:nvPr/>
        </p:nvSpPr>
        <p:spPr>
          <a:xfrm>
            <a:off x="6079094" y="6210177"/>
            <a:ext cx="5788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Partial </a:t>
            </a:r>
            <a:r>
              <a:rPr lang="en-US" altLang="ja-JP" sz="2400" dirty="0">
                <a:solidFill>
                  <a:srgbClr val="FF0000"/>
                </a:solidFill>
              </a:rPr>
              <a:t>solvability in open quantum systems? </a:t>
            </a:r>
            <a:endParaRPr kumimoji="1" lang="ja-JP" altLang="en-US" sz="2400">
              <a:solidFill>
                <a:srgbClr val="FF0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20A69AB-A587-4B08-C2A9-23A70B3FA9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216" y="3581527"/>
            <a:ext cx="7099300" cy="330200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3B08B93-9CC4-8700-4D2A-47D64B509CE9}"/>
              </a:ext>
            </a:extLst>
          </p:cNvPr>
          <p:cNvGrpSpPr/>
          <p:nvPr/>
        </p:nvGrpSpPr>
        <p:grpSpPr>
          <a:xfrm>
            <a:off x="1372473" y="4043514"/>
            <a:ext cx="9923881" cy="813584"/>
            <a:chOff x="1372473" y="4296183"/>
            <a:chExt cx="9923881" cy="813584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5BF6AB7-57C2-9A3C-B139-C77C289C5979}"/>
                </a:ext>
              </a:extLst>
            </p:cNvPr>
            <p:cNvSpPr txBox="1"/>
            <p:nvPr/>
          </p:nvSpPr>
          <p:spPr>
            <a:xfrm>
              <a:off x="9276249" y="4709657"/>
              <a:ext cx="20201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s=1/2 XXZ model!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DCE53F6-D972-4962-D92D-4A654B2E2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72473" y="4296183"/>
              <a:ext cx="9215084" cy="496101"/>
            </a:xfrm>
            <a:prstGeom prst="rect">
              <a:avLst/>
            </a:prstGeom>
          </p:spPr>
        </p:pic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91D9C8EC-D495-0A74-B2E2-7EBC155046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4487" y="5357192"/>
            <a:ext cx="59944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0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19E0F81-50C2-720A-BD2A-DBA2DE4FA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0453C123-76AC-7BBC-7958-9DAA9ED2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488" y="3526326"/>
            <a:ext cx="7235052" cy="76362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CD5199E-603A-FB4E-B82A-58FFD2E27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Embedded Integrable Models in HSF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0CACCB-CB9E-9E86-D9ED-19E7112EB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Example: deformed XXC model</a:t>
            </a:r>
          </a:p>
          <a:p>
            <a:endParaRPr lang="en-US" altLang="ja-JP" dirty="0"/>
          </a:p>
          <a:p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r>
              <a:rPr lang="en-US" altLang="ja-JP" dirty="0"/>
              <a:t>Projector onto the alternating IS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55F17C-B3BA-3D5E-B4B7-89ACAD20B2F0}"/>
              </a:ext>
            </a:extLst>
          </p:cNvPr>
          <p:cNvSpPr txBox="1"/>
          <p:nvPr/>
        </p:nvSpPr>
        <p:spPr>
          <a:xfrm>
            <a:off x="5590672" y="2135050"/>
            <a:ext cx="4011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 (2024), in preparation with KPP]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6" name="図 5" descr="ロゴ, 会社名&#10;&#10;自動的に生成された説明">
            <a:extLst>
              <a:ext uri="{FF2B5EF4-FFF2-40B4-BE49-F238E27FC236}">
                <a16:creationId xmlns:a16="http://schemas.microsoft.com/office/drawing/2014/main" id="{8C5AFB77-4E7C-63DF-EEBD-AA7016715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6B2EBA5-BA79-624A-098F-7AD521BB8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132" y="5525552"/>
            <a:ext cx="1257300" cy="2032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9F1A809-E8C0-CEFA-0800-FA337C761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488" y="2610609"/>
            <a:ext cx="3708400" cy="863600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69F079DC-235E-496D-575A-3E17D4CA5763}"/>
              </a:ext>
            </a:extLst>
          </p:cNvPr>
          <p:cNvGrpSpPr/>
          <p:nvPr/>
        </p:nvGrpSpPr>
        <p:grpSpPr>
          <a:xfrm>
            <a:off x="2152850" y="3304866"/>
            <a:ext cx="9339518" cy="603274"/>
            <a:chOff x="2152850" y="3304866"/>
            <a:chExt cx="9339518" cy="603274"/>
          </a:xfrm>
        </p:grpSpPr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9370F6FC-124E-8C07-8BF2-D872A569A86B}"/>
                </a:ext>
              </a:extLst>
            </p:cNvPr>
            <p:cNvGrpSpPr/>
            <p:nvPr/>
          </p:nvGrpSpPr>
          <p:grpSpPr>
            <a:xfrm>
              <a:off x="2152850" y="3490027"/>
              <a:ext cx="9339518" cy="418113"/>
              <a:chOff x="2152850" y="3594957"/>
              <a:chExt cx="9339518" cy="418113"/>
            </a:xfrm>
          </p:grpSpPr>
          <p:grpSp>
            <p:nvGrpSpPr>
              <p:cNvPr id="52" name="グループ化 51">
                <a:extLst>
                  <a:ext uri="{FF2B5EF4-FFF2-40B4-BE49-F238E27FC236}">
                    <a16:creationId xmlns:a16="http://schemas.microsoft.com/office/drawing/2014/main" id="{F2E38FAA-DB73-6EA2-FD27-B829684A2555}"/>
                  </a:ext>
                </a:extLst>
              </p:cNvPr>
              <p:cNvGrpSpPr/>
              <p:nvPr/>
            </p:nvGrpSpPr>
            <p:grpSpPr>
              <a:xfrm>
                <a:off x="2152850" y="3701537"/>
                <a:ext cx="7265221" cy="311533"/>
                <a:chOff x="2152850" y="3701537"/>
                <a:chExt cx="7265221" cy="311533"/>
              </a:xfrm>
            </p:grpSpPr>
            <p:cxnSp>
              <p:nvCxnSpPr>
                <p:cNvPr id="47" name="直線コネクタ 46">
                  <a:extLst>
                    <a:ext uri="{FF2B5EF4-FFF2-40B4-BE49-F238E27FC236}">
                      <a16:creationId xmlns:a16="http://schemas.microsoft.com/office/drawing/2014/main" id="{7DF76CC5-6A32-7ADE-C244-2939028052DB}"/>
                    </a:ext>
                  </a:extLst>
                </p:cNvPr>
                <p:cNvCxnSpPr>
                  <a:cxnSpLocks/>
                  <a:endCxn id="13" idx="3"/>
                </p:cNvCxnSpPr>
                <p:nvPr/>
              </p:nvCxnSpPr>
              <p:spPr>
                <a:xfrm>
                  <a:off x="2152850" y="4008282"/>
                  <a:ext cx="6446690" cy="4788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0" name="図 49">
                  <a:extLst>
                    <a:ext uri="{FF2B5EF4-FFF2-40B4-BE49-F238E27FC236}">
                      <a16:creationId xmlns:a16="http://schemas.microsoft.com/office/drawing/2014/main" id="{8B70C081-E715-69E5-B7F9-7B4CBBB0DB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757671" y="3701537"/>
                  <a:ext cx="660400" cy="203200"/>
                </a:xfrm>
                <a:prstGeom prst="rect">
                  <a:avLst/>
                </a:prstGeom>
              </p:spPr>
            </p:pic>
          </p:grpSp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B0E611F9-3E50-5786-A748-BD4F7B48879E}"/>
                  </a:ext>
                </a:extLst>
              </p:cNvPr>
              <p:cNvSpPr txBox="1"/>
              <p:nvPr/>
            </p:nvSpPr>
            <p:spPr>
              <a:xfrm>
                <a:off x="9536512" y="3594957"/>
                <a:ext cx="19558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solidFill>
                      <a:srgbClr val="FF0000"/>
                    </a:solidFill>
                  </a:rPr>
                  <a:t>: vanishing terms</a:t>
                </a:r>
                <a:endParaRPr kumimoji="1" lang="ja-JP" altLang="en-US" sz="200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A400C8E2-FFD2-1C29-783D-1443E37F2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24815" y="3304866"/>
              <a:ext cx="419183" cy="246578"/>
            </a:xfrm>
            <a:prstGeom prst="rect">
              <a:avLst/>
            </a:prstGeom>
          </p:spPr>
        </p:pic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F6589BC5-ECAB-3319-9EE5-D90286DA3E2C}"/>
              </a:ext>
            </a:extLst>
          </p:cNvPr>
          <p:cNvGrpSpPr/>
          <p:nvPr/>
        </p:nvGrpSpPr>
        <p:grpSpPr>
          <a:xfrm>
            <a:off x="2152850" y="4082654"/>
            <a:ext cx="6355480" cy="400110"/>
            <a:chOff x="2152850" y="4187584"/>
            <a:chExt cx="6355480" cy="400110"/>
          </a:xfrm>
        </p:grpSpPr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48F4879D-52D8-6C5E-0A25-D8C360C1D217}"/>
                </a:ext>
              </a:extLst>
            </p:cNvPr>
            <p:cNvCxnSpPr>
              <a:cxnSpLocks/>
            </p:cNvCxnSpPr>
            <p:nvPr/>
          </p:nvCxnSpPr>
          <p:spPr>
            <a:xfrm>
              <a:off x="2152850" y="4453128"/>
              <a:ext cx="3303570" cy="0"/>
            </a:xfrm>
            <a:prstGeom prst="lin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45350C22-E96C-2B84-208E-587693383A0A}"/>
                </a:ext>
              </a:extLst>
            </p:cNvPr>
            <p:cNvSpPr txBox="1"/>
            <p:nvPr/>
          </p:nvSpPr>
          <p:spPr>
            <a:xfrm>
              <a:off x="5590672" y="4187584"/>
              <a:ext cx="29176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432FF"/>
                  </a:solidFill>
                </a:rPr>
                <a:t>: anisotropy shifting terms</a:t>
              </a:r>
              <a:endParaRPr kumimoji="1" lang="ja-JP" altLang="en-US" sz="2000">
                <a:solidFill>
                  <a:srgbClr val="0432FF"/>
                </a:solidFill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36334E40-BBB2-ACE5-8878-AD658A03FBFF}"/>
              </a:ext>
            </a:extLst>
          </p:cNvPr>
          <p:cNvGrpSpPr/>
          <p:nvPr/>
        </p:nvGrpSpPr>
        <p:grpSpPr>
          <a:xfrm>
            <a:off x="1364487" y="4491888"/>
            <a:ext cx="10313878" cy="974368"/>
            <a:chOff x="1364487" y="4491888"/>
            <a:chExt cx="10313878" cy="974368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A5C6EA11-EA09-BD1A-D007-33D9C221907C}"/>
                </a:ext>
              </a:extLst>
            </p:cNvPr>
            <p:cNvGrpSpPr/>
            <p:nvPr/>
          </p:nvGrpSpPr>
          <p:grpSpPr>
            <a:xfrm>
              <a:off x="1364487" y="4491888"/>
              <a:ext cx="8726644" cy="923579"/>
              <a:chOff x="1364487" y="4491888"/>
              <a:chExt cx="8726644" cy="923579"/>
            </a:xfrm>
          </p:grpSpPr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AECBCF64-A1CA-A19F-8AF2-FA529868C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64487" y="4491888"/>
                <a:ext cx="8726644" cy="923579"/>
              </a:xfrm>
              <a:prstGeom prst="rect">
                <a:avLst/>
              </a:prstGeom>
            </p:spPr>
          </p:pic>
          <p:cxnSp>
            <p:nvCxnSpPr>
              <p:cNvPr id="19" name="直線コネクタ 18">
                <a:extLst>
                  <a:ext uri="{FF2B5EF4-FFF2-40B4-BE49-F238E27FC236}">
                    <a16:creationId xmlns:a16="http://schemas.microsoft.com/office/drawing/2014/main" id="{CE2E3C8D-F4EB-27D0-039A-FEFBB241B0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7868" y="4851327"/>
                <a:ext cx="1675416" cy="0"/>
              </a:xfrm>
              <a:prstGeom prst="line">
                <a:avLst/>
              </a:prstGeom>
              <a:ln w="1905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9D58750B-6E94-151D-D5D3-C0BDBEB3F058}"/>
                </a:ext>
              </a:extLst>
            </p:cNvPr>
            <p:cNvSpPr txBox="1"/>
            <p:nvPr/>
          </p:nvSpPr>
          <p:spPr>
            <a:xfrm>
              <a:off x="10304271" y="4758370"/>
              <a:ext cx="13740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s=1/2 </a:t>
              </a:r>
            </a:p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XXZ model!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58D2A27-C352-E17F-06E9-178D62B2A071}"/>
              </a:ext>
            </a:extLst>
          </p:cNvPr>
          <p:cNvSpPr txBox="1"/>
          <p:nvPr/>
        </p:nvSpPr>
        <p:spPr>
          <a:xfrm>
            <a:off x="6040216" y="6311169"/>
            <a:ext cx="5788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Partial </a:t>
            </a:r>
            <a:r>
              <a:rPr lang="en-US" altLang="ja-JP" sz="2400" dirty="0">
                <a:solidFill>
                  <a:srgbClr val="FF0000"/>
                </a:solidFill>
              </a:rPr>
              <a:t>solvability in open quantum systems? </a:t>
            </a:r>
            <a:endParaRPr kumimoji="1" lang="ja-JP" altLang="en-US" sz="2400">
              <a:solidFill>
                <a:srgbClr val="FF0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1AC602B-BA39-B661-6886-F557EC71C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4487" y="5934707"/>
            <a:ext cx="59944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19E0F81-50C2-720A-BD2A-DBA2DE4FA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D5199E-603A-FB4E-B82A-58FFD2E27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Embedded Integrable Models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0CACCB-CB9E-9E86-D9ED-19E7112EB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Example of HSF: Deformed XXC model</a:t>
            </a:r>
          </a:p>
          <a:p>
            <a:endParaRPr lang="en-US" altLang="ja-JP" dirty="0"/>
          </a:p>
          <a:p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r>
              <a:rPr kumimoji="1" lang="en-US" altLang="ja-JP" dirty="0"/>
              <a:t>Partially solvable spin-1 chain. 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Integrable at the (isotropic) XXC point            .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4D0BCD3-6780-8805-96B9-22956F230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610" y="2665835"/>
            <a:ext cx="3619500" cy="7366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5CF22BB-4647-B97C-55B1-9C2333DC9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769" y="3590808"/>
            <a:ext cx="8884491" cy="6477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AA96EB2-EE8D-ABEE-3284-487FC0E20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950" y="5015973"/>
            <a:ext cx="673100" cy="177800"/>
          </a:xfrm>
          <a:prstGeom prst="rect">
            <a:avLst/>
          </a:prstGeom>
        </p:spPr>
      </p:pic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08CF05C0-726E-DE28-076B-72C12C199830}"/>
              </a:ext>
            </a:extLst>
          </p:cNvPr>
          <p:cNvCxnSpPr>
            <a:cxnSpLocks/>
          </p:cNvCxnSpPr>
          <p:nvPr/>
        </p:nvCxnSpPr>
        <p:spPr>
          <a:xfrm>
            <a:off x="2995862" y="4010912"/>
            <a:ext cx="46923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55F17C-B3BA-3D5E-B4B7-89ACAD20B2F0}"/>
              </a:ext>
            </a:extLst>
          </p:cNvPr>
          <p:cNvSpPr txBox="1"/>
          <p:nvPr/>
        </p:nvSpPr>
        <p:spPr>
          <a:xfrm>
            <a:off x="6815941" y="4892786"/>
            <a:ext cx="5344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Maassarani</a:t>
            </a:r>
            <a:r>
              <a:rPr kumimoji="1" lang="en-US" altLang="ja-JP" sz="2000" dirty="0">
                <a:solidFill>
                  <a:srgbClr val="0070C0"/>
                </a:solidFill>
              </a:rPr>
              <a:t> (1997, 1999), de Leeuw et al. (2023)]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63444FF-CC3D-331B-5D48-EBD3C6559246}"/>
              </a:ext>
            </a:extLst>
          </p:cNvPr>
          <p:cNvSpPr txBox="1"/>
          <p:nvPr/>
        </p:nvSpPr>
        <p:spPr>
          <a:xfrm>
            <a:off x="6523274" y="2178438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 (2023)]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CFB37FA-81F6-0843-59F2-B27EB0A09F1C}"/>
              </a:ext>
            </a:extLst>
          </p:cNvPr>
          <p:cNvSpPr txBox="1"/>
          <p:nvPr/>
        </p:nvSpPr>
        <p:spPr>
          <a:xfrm>
            <a:off x="4132925" y="4038453"/>
            <a:ext cx="256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XXC model (integrable)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6" name="図 5" descr="ロゴ, 会社名&#10;&#10;自動的に生成された説明">
            <a:extLst>
              <a:ext uri="{FF2B5EF4-FFF2-40B4-BE49-F238E27FC236}">
                <a16:creationId xmlns:a16="http://schemas.microsoft.com/office/drawing/2014/main" id="{8C5AFB77-4E7C-63DF-EEBD-AA7016715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7C5BC32-0D44-CFF7-1C26-0E9E4C24E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446" y="5350766"/>
            <a:ext cx="5473700" cy="635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7799632-00C3-BC10-57E1-C4611312EE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4356" y="5461176"/>
            <a:ext cx="3136900" cy="2667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74CD09B-9B3F-97B0-AD00-0357F82712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4356" y="5765564"/>
            <a:ext cx="39243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682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E1E40F2-1FD7-11C5-748D-DDAFAA1B1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A414E3-919C-CF29-3525-0B8F751BA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Embedded Integrable Models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FB3085-24FF-4876-0FBB-AEA0B012C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Example of HSF: Deformed XXC model</a:t>
            </a:r>
          </a:p>
          <a:p>
            <a:endParaRPr lang="en-US" altLang="ja-JP" dirty="0"/>
          </a:p>
          <a:p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r>
              <a:rPr lang="en-US" altLang="ja-JP" dirty="0"/>
              <a:t>The configuration of 0 &amp; 2 never changes by the interactions. </a:t>
            </a:r>
          </a:p>
          <a:p>
            <a:pPr lvl="1"/>
            <a:endParaRPr lang="en-US" altLang="ja-JP" dirty="0"/>
          </a:p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904D228-F2EA-9B9D-49F3-DD9A03D71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610" y="2665835"/>
            <a:ext cx="3619500" cy="736600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EC4A3EDB-FE40-881B-66F8-891712F251C2}"/>
              </a:ext>
            </a:extLst>
          </p:cNvPr>
          <p:cNvCxnSpPr/>
          <p:nvPr/>
        </p:nvCxnSpPr>
        <p:spPr>
          <a:xfrm>
            <a:off x="1299410" y="4788570"/>
            <a:ext cx="3224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7218521-8541-ACB9-EB84-1343100EDA6D}"/>
              </a:ext>
            </a:extLst>
          </p:cNvPr>
          <p:cNvSpPr txBox="1"/>
          <p:nvPr/>
        </p:nvSpPr>
        <p:spPr>
          <a:xfrm>
            <a:off x="1625808" y="4852681"/>
            <a:ext cx="2571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“Irreducible string (IS)”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3C53B33-37B2-16BC-953E-23A2B1AE1424}"/>
              </a:ext>
            </a:extLst>
          </p:cNvPr>
          <p:cNvSpPr txBox="1"/>
          <p:nvPr/>
        </p:nvSpPr>
        <p:spPr>
          <a:xfrm>
            <a:off x="1221599" y="5392028"/>
            <a:ext cx="642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e.g.)</a:t>
            </a:r>
            <a:endParaRPr kumimoji="1" lang="ja-JP" altLang="en-US" sz="200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F832440F-C1F0-F646-294B-4B4D0DAED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075" y="6273733"/>
            <a:ext cx="1625600" cy="1778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F2A9231-FBA0-DF4F-44BB-8C9483EC6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175" y="5901946"/>
            <a:ext cx="1295400" cy="17780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A60CEF1-A51E-9024-21B4-3E3301BDD3A0}"/>
              </a:ext>
            </a:extLst>
          </p:cNvPr>
          <p:cNvSpPr txBox="1"/>
          <p:nvPr/>
        </p:nvSpPr>
        <p:spPr>
          <a:xfrm>
            <a:off x="2125497" y="5416092"/>
            <a:ext cx="2446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Original configuration</a:t>
            </a:r>
            <a:endParaRPr kumimoji="1" lang="ja-JP" altLang="en-US" sz="20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B0E6714-6913-8DCD-09C7-14D0A074D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769" y="3590808"/>
            <a:ext cx="8884491" cy="6477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22757B9-8085-FF16-AB78-FEED901F9494}"/>
              </a:ext>
            </a:extLst>
          </p:cNvPr>
          <p:cNvSpPr txBox="1"/>
          <p:nvPr/>
        </p:nvSpPr>
        <p:spPr>
          <a:xfrm>
            <a:off x="4114450" y="4854148"/>
            <a:ext cx="7750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[Dhar et al. (1993),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Barma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 (1994), Menon et al. (1997), Dhar (1997)]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E8CDB8-C77E-D9D4-921B-2F90AE43EC06}"/>
              </a:ext>
            </a:extLst>
          </p:cNvPr>
          <p:cNvSpPr txBox="1"/>
          <p:nvPr/>
        </p:nvSpPr>
        <p:spPr>
          <a:xfrm>
            <a:off x="6523274" y="2178438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 (2023)]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586EFB1-BDEF-C8A5-1243-58EA32424EEF}"/>
              </a:ext>
            </a:extLst>
          </p:cNvPr>
          <p:cNvCxnSpPr>
            <a:cxnSpLocks/>
          </p:cNvCxnSpPr>
          <p:nvPr/>
        </p:nvCxnSpPr>
        <p:spPr>
          <a:xfrm>
            <a:off x="2995862" y="4010912"/>
            <a:ext cx="46923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B9611E7-A072-B0CD-E09D-FBC1DA5F7D2E}"/>
              </a:ext>
            </a:extLst>
          </p:cNvPr>
          <p:cNvSpPr txBox="1"/>
          <p:nvPr/>
        </p:nvSpPr>
        <p:spPr>
          <a:xfrm>
            <a:off x="4132925" y="4038453"/>
            <a:ext cx="256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XXC model (integrable)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13" name="図 12" descr="ロゴ, 会社名&#10;&#10;自動的に生成された説明">
            <a:extLst>
              <a:ext uri="{FF2B5EF4-FFF2-40B4-BE49-F238E27FC236}">
                <a16:creationId xmlns:a16="http://schemas.microsoft.com/office/drawing/2014/main" id="{C703E2AD-203C-CC68-78A5-1453BA438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50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35BAFCF-4843-BDF9-5395-7B542D5CA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A72095-4B4F-68C1-4F33-BEC098718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Embedded Integrable Models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DD82F3-3544-40FF-D557-B68A6BC34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Example of HSF: Deformed XXC model</a:t>
            </a:r>
          </a:p>
          <a:p>
            <a:endParaRPr lang="en-US" altLang="ja-JP" dirty="0"/>
          </a:p>
          <a:p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r>
              <a:rPr lang="en-US" altLang="ja-JP" dirty="0"/>
              <a:t>The configuration of 0 &amp; 2 never changes by the interactions. </a:t>
            </a:r>
          </a:p>
          <a:p>
            <a:pPr lvl="1"/>
            <a:endParaRPr lang="en-US" altLang="ja-JP" dirty="0"/>
          </a:p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ABBAB53-7037-D8E4-5E12-C7E177046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610" y="2665835"/>
            <a:ext cx="3619500" cy="736600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156041D3-DD0F-DD76-EB49-207C23E78C0B}"/>
              </a:ext>
            </a:extLst>
          </p:cNvPr>
          <p:cNvCxnSpPr/>
          <p:nvPr/>
        </p:nvCxnSpPr>
        <p:spPr>
          <a:xfrm>
            <a:off x="1299410" y="4788570"/>
            <a:ext cx="3224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3244D7B-63CA-7372-1F37-C536484C9148}"/>
              </a:ext>
            </a:extLst>
          </p:cNvPr>
          <p:cNvSpPr txBox="1"/>
          <p:nvPr/>
        </p:nvSpPr>
        <p:spPr>
          <a:xfrm>
            <a:off x="1625808" y="4852681"/>
            <a:ext cx="2571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“Irreducible string (IS)”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70D2D1-2892-3B90-3950-B21FFCF24BBE}"/>
              </a:ext>
            </a:extLst>
          </p:cNvPr>
          <p:cNvSpPr txBox="1"/>
          <p:nvPr/>
        </p:nvSpPr>
        <p:spPr>
          <a:xfrm>
            <a:off x="1221599" y="5392028"/>
            <a:ext cx="642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e.g.)</a:t>
            </a:r>
            <a:endParaRPr kumimoji="1" lang="ja-JP" altLang="en-US" sz="200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5837DEFE-DEB0-1906-5D02-64BDDB312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075" y="6273733"/>
            <a:ext cx="1625600" cy="1778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FDCD030-1633-D9C0-2F60-B9F48F59F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175" y="5901946"/>
            <a:ext cx="1295400" cy="1778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793D8D2-4306-01D2-3F17-12F83963E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860" y="6006981"/>
            <a:ext cx="787400" cy="177800"/>
          </a:xfrm>
          <a:prstGeom prst="rect">
            <a:avLst/>
          </a:prstGeom>
        </p:spPr>
      </p:pic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27E0060A-1D2F-ECC2-2E59-F8EB1BF22453}"/>
              </a:ext>
            </a:extLst>
          </p:cNvPr>
          <p:cNvCxnSpPr/>
          <p:nvPr/>
        </p:nvCxnSpPr>
        <p:spPr>
          <a:xfrm>
            <a:off x="4819115" y="6095881"/>
            <a:ext cx="75798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E99B637-DA06-344B-1202-15A817B337EA}"/>
              </a:ext>
            </a:extLst>
          </p:cNvPr>
          <p:cNvSpPr txBox="1"/>
          <p:nvPr/>
        </p:nvSpPr>
        <p:spPr>
          <a:xfrm>
            <a:off x="2125497" y="5416092"/>
            <a:ext cx="2446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Original configuration</a:t>
            </a:r>
            <a:endParaRPr kumimoji="1" lang="ja-JP" altLang="en-US" sz="20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5FB487C-127A-4F87-E755-ACEA2420C93F}"/>
              </a:ext>
            </a:extLst>
          </p:cNvPr>
          <p:cNvSpPr txBox="1"/>
          <p:nvPr/>
        </p:nvSpPr>
        <p:spPr>
          <a:xfrm>
            <a:off x="5644901" y="5416092"/>
            <a:ext cx="1959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Irreducible string</a:t>
            </a:r>
            <a:endParaRPr kumimoji="1" lang="ja-JP" altLang="en-US" sz="20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4A40350-A635-56E5-C05B-F0800C957669}"/>
              </a:ext>
            </a:extLst>
          </p:cNvPr>
          <p:cNvSpPr txBox="1"/>
          <p:nvPr/>
        </p:nvSpPr>
        <p:spPr>
          <a:xfrm>
            <a:off x="3796633" y="5813759"/>
            <a:ext cx="397042" cy="37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×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5B8B1BD-F40D-B45B-4E12-7E0BEAF96ED9}"/>
              </a:ext>
            </a:extLst>
          </p:cNvPr>
          <p:cNvSpPr txBox="1"/>
          <p:nvPr/>
        </p:nvSpPr>
        <p:spPr>
          <a:xfrm>
            <a:off x="3622845" y="5820491"/>
            <a:ext cx="397042" cy="37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×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87F0FA-AB6C-FD60-F4ED-94BFEA165748}"/>
              </a:ext>
            </a:extLst>
          </p:cNvPr>
          <p:cNvSpPr txBox="1"/>
          <p:nvPr/>
        </p:nvSpPr>
        <p:spPr>
          <a:xfrm>
            <a:off x="3114176" y="5808459"/>
            <a:ext cx="397042" cy="37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×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52638B2-5B9E-B685-0CAA-AA1D9FEB2419}"/>
              </a:ext>
            </a:extLst>
          </p:cNvPr>
          <p:cNvSpPr txBox="1"/>
          <p:nvPr/>
        </p:nvSpPr>
        <p:spPr>
          <a:xfrm>
            <a:off x="3783975" y="6191027"/>
            <a:ext cx="397042" cy="37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×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006C2BB-D1C2-AB6B-C6DC-288B431124A7}"/>
              </a:ext>
            </a:extLst>
          </p:cNvPr>
          <p:cNvSpPr txBox="1"/>
          <p:nvPr/>
        </p:nvSpPr>
        <p:spPr>
          <a:xfrm>
            <a:off x="3275306" y="6178995"/>
            <a:ext cx="397042" cy="37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×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ACAB2CE-FECE-E38B-5921-1E3D108AF7DD}"/>
              </a:ext>
            </a:extLst>
          </p:cNvPr>
          <p:cNvSpPr txBox="1"/>
          <p:nvPr/>
        </p:nvSpPr>
        <p:spPr>
          <a:xfrm>
            <a:off x="3957763" y="6185727"/>
            <a:ext cx="397042" cy="37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×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4441B38-EBE0-5687-D3F1-3B38344F1E46}"/>
              </a:ext>
            </a:extLst>
          </p:cNvPr>
          <p:cNvSpPr txBox="1"/>
          <p:nvPr/>
        </p:nvSpPr>
        <p:spPr>
          <a:xfrm>
            <a:off x="3115909" y="6188794"/>
            <a:ext cx="397042" cy="37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×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B7D8EC4-219A-F955-1E74-D9F4B2E657D0}"/>
              </a:ext>
            </a:extLst>
          </p:cNvPr>
          <p:cNvSpPr txBox="1"/>
          <p:nvPr/>
        </p:nvSpPr>
        <p:spPr>
          <a:xfrm>
            <a:off x="2607240" y="6187406"/>
            <a:ext cx="397042" cy="37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×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C552CD6D-543C-84F7-C11B-9F90B2754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769" y="3590808"/>
            <a:ext cx="8884491" cy="64770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D8E02D1-890B-AEF2-3260-F3DEA1ECA856}"/>
              </a:ext>
            </a:extLst>
          </p:cNvPr>
          <p:cNvSpPr txBox="1"/>
          <p:nvPr/>
        </p:nvSpPr>
        <p:spPr>
          <a:xfrm>
            <a:off x="4114450" y="4854148"/>
            <a:ext cx="7750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[Dhar et al. (1993),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Barma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 (1994), Menon et al. (1997), Dhar (1997)]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E8D1BAC-3B05-865B-4309-246EC174B185}"/>
              </a:ext>
            </a:extLst>
          </p:cNvPr>
          <p:cNvSpPr txBox="1"/>
          <p:nvPr/>
        </p:nvSpPr>
        <p:spPr>
          <a:xfrm>
            <a:off x="6523274" y="2178438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 (2023)]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F114AD30-47D1-99AB-BC7A-AB946EDA0662}"/>
              </a:ext>
            </a:extLst>
          </p:cNvPr>
          <p:cNvCxnSpPr>
            <a:cxnSpLocks/>
          </p:cNvCxnSpPr>
          <p:nvPr/>
        </p:nvCxnSpPr>
        <p:spPr>
          <a:xfrm>
            <a:off x="2995862" y="4010912"/>
            <a:ext cx="46923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024EAAF-7DF4-652F-9BB4-09991B267FC2}"/>
              </a:ext>
            </a:extLst>
          </p:cNvPr>
          <p:cNvSpPr txBox="1"/>
          <p:nvPr/>
        </p:nvSpPr>
        <p:spPr>
          <a:xfrm>
            <a:off x="4132925" y="4038453"/>
            <a:ext cx="256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XXC model (integrable)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27" name="図 26" descr="ロゴ, 会社名&#10;&#10;自動的に生成された説明">
            <a:extLst>
              <a:ext uri="{FF2B5EF4-FFF2-40B4-BE49-F238E27FC236}">
                <a16:creationId xmlns:a16="http://schemas.microsoft.com/office/drawing/2014/main" id="{D211C98A-9916-1229-DBA3-028657436F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84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A6778D-0BA4-6918-0BF7-870E6F79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Outline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5A82E9-A729-BDCD-B1D5-5FD7B8264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ja-JP" dirty="0"/>
              <a:t>What is “partial solvability”?</a:t>
            </a:r>
          </a:p>
          <a:p>
            <a:pPr lvl="1"/>
            <a:r>
              <a:rPr lang="en-US" altLang="ja-JP" dirty="0"/>
              <a:t>Definition of partial solvability</a:t>
            </a:r>
          </a:p>
          <a:p>
            <a:pPr lvl="1"/>
            <a:r>
              <a:rPr lang="en-US" altLang="ja-JP" dirty="0"/>
              <a:t>Thermalization &amp; quantum many-body scars (QMBS)</a:t>
            </a:r>
          </a:p>
          <a:p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Closed partially solvable models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Restricted spectrum generating algebra (</a:t>
            </a:r>
            <a:r>
              <a:rPr lang="en-US" altLang="ja-JP" dirty="0" err="1">
                <a:solidFill>
                  <a:schemeClr val="bg1">
                    <a:lumMod val="75000"/>
                  </a:schemeClr>
                </a:solidFill>
              </a:rPr>
              <a:t>rSGA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Hilbert space fragmentation (HSF)</a:t>
            </a:r>
          </a:p>
          <a:p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Open partially solvable models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Restricted spectrum generating algebra (</a:t>
            </a:r>
            <a:r>
              <a:rPr lang="en-US" altLang="ja-JP" dirty="0" err="1">
                <a:solidFill>
                  <a:schemeClr val="bg1">
                    <a:lumMod val="75000"/>
                  </a:schemeClr>
                </a:solidFill>
              </a:rPr>
              <a:t>rSGA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Hilbert space fragmentation (HSF)</a:t>
            </a:r>
            <a:endParaRPr kumimoji="1" lang="en-US" altLang="ja-JP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Concluding remarks</a:t>
            </a:r>
            <a:endParaRPr kumimoji="1" lang="ja-JP" altLang="en-US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図 6" descr="ロゴ, 会社名&#10;&#10;自動的に生成された説明">
            <a:extLst>
              <a:ext uri="{FF2B5EF4-FFF2-40B4-BE49-F238E27FC236}">
                <a16:creationId xmlns:a16="http://schemas.microsoft.com/office/drawing/2014/main" id="{D405E24D-B40B-1A54-9C8D-EAC94B632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35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08AEA0B-4927-3201-FF48-A85831F4A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2B0806-3ADB-7674-C906-4E821A14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Embedded Integrable Models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422D491-BC7B-42A4-8FDE-BD19C414D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Example of HSF: Deformed XXC model</a:t>
            </a:r>
          </a:p>
          <a:p>
            <a:endParaRPr lang="en-US" altLang="ja-JP" dirty="0"/>
          </a:p>
          <a:p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r>
              <a:rPr lang="en-US" altLang="ja-JP" dirty="0"/>
              <a:t>The configuration of 0 &amp; 2 never changes by the interactions.</a:t>
            </a:r>
          </a:p>
          <a:p>
            <a:pPr lvl="1"/>
            <a:endParaRPr lang="en-US" altLang="ja-JP" dirty="0"/>
          </a:p>
          <a:p>
            <a:pPr lvl="1"/>
            <a:r>
              <a:rPr lang="en-US" altLang="ja-JP" dirty="0"/>
              <a:t>Hilbert-space fragmentation occurs according to the IS.  </a:t>
            </a:r>
          </a:p>
          <a:p>
            <a:pPr lvl="1"/>
            <a:endParaRPr lang="en-US" altLang="ja-JP" dirty="0"/>
          </a:p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A4345C2-C963-488E-91AB-5E06A563C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610" y="2665835"/>
            <a:ext cx="3619500" cy="736600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BAD77EA-7073-DA3B-5F16-8B10EF6766F4}"/>
              </a:ext>
            </a:extLst>
          </p:cNvPr>
          <p:cNvCxnSpPr/>
          <p:nvPr/>
        </p:nvCxnSpPr>
        <p:spPr>
          <a:xfrm>
            <a:off x="1299410" y="4788570"/>
            <a:ext cx="3224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A24F59E-BD86-D72A-065E-F1C00F6A5BD6}"/>
              </a:ext>
            </a:extLst>
          </p:cNvPr>
          <p:cNvSpPr txBox="1"/>
          <p:nvPr/>
        </p:nvSpPr>
        <p:spPr>
          <a:xfrm>
            <a:off x="1625808" y="4852681"/>
            <a:ext cx="2571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“Irreducible string (IS)”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1F3AE909-9B60-3061-9434-DDC31E119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769" y="3590808"/>
            <a:ext cx="8884491" cy="64770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E68D077-7EA3-6411-9305-794109FE2A50}"/>
              </a:ext>
            </a:extLst>
          </p:cNvPr>
          <p:cNvSpPr txBox="1"/>
          <p:nvPr/>
        </p:nvSpPr>
        <p:spPr>
          <a:xfrm>
            <a:off x="4114450" y="4854148"/>
            <a:ext cx="7750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[Dhar et al. (1993),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Barma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 (1994), Menon et al. (1997), Dhar (1997)]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D4B07E6-F1ED-FE4E-BB57-C714AD552CB8}"/>
              </a:ext>
            </a:extLst>
          </p:cNvPr>
          <p:cNvSpPr txBox="1"/>
          <p:nvPr/>
        </p:nvSpPr>
        <p:spPr>
          <a:xfrm>
            <a:off x="6523274" y="2178438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 (2023)]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A14D2A3C-B2F3-667C-6438-70229E5462C5}"/>
              </a:ext>
            </a:extLst>
          </p:cNvPr>
          <p:cNvCxnSpPr>
            <a:cxnSpLocks/>
          </p:cNvCxnSpPr>
          <p:nvPr/>
        </p:nvCxnSpPr>
        <p:spPr>
          <a:xfrm>
            <a:off x="2995862" y="4010912"/>
            <a:ext cx="46923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6ABD14-4E65-E83B-D80A-AA19E3A114E0}"/>
              </a:ext>
            </a:extLst>
          </p:cNvPr>
          <p:cNvSpPr txBox="1"/>
          <p:nvPr/>
        </p:nvSpPr>
        <p:spPr>
          <a:xfrm>
            <a:off x="4132925" y="4038453"/>
            <a:ext cx="256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XXC model (integrable)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11" name="図 10" descr="ロゴ, 会社名&#10;&#10;自動的に生成された説明">
            <a:extLst>
              <a:ext uri="{FF2B5EF4-FFF2-40B4-BE49-F238E27FC236}">
                <a16:creationId xmlns:a16="http://schemas.microsoft.com/office/drawing/2014/main" id="{5490752D-1078-38D2-7AEC-70A6330C2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56BF6AC-2513-62A1-2BAD-5AA465F47C02}"/>
              </a:ext>
            </a:extLst>
          </p:cNvPr>
          <p:cNvSpPr txBox="1"/>
          <p:nvPr/>
        </p:nvSpPr>
        <p:spPr>
          <a:xfrm>
            <a:off x="1222894" y="5750532"/>
            <a:ext cx="735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e.g.</a:t>
            </a:r>
            <a:endParaRPr kumimoji="1" lang="ja-JP" altLang="en-US" sz="200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8760B1DB-EA17-1EA9-0AD8-95E0EEF23A72}"/>
              </a:ext>
            </a:extLst>
          </p:cNvPr>
          <p:cNvGrpSpPr/>
          <p:nvPr/>
        </p:nvGrpSpPr>
        <p:grpSpPr>
          <a:xfrm>
            <a:off x="8335778" y="6155844"/>
            <a:ext cx="1460656" cy="400110"/>
            <a:chOff x="7859616" y="2694549"/>
            <a:chExt cx="1460656" cy="400110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685AB5CC-9B8B-55E7-E58D-A4B1789674B1}"/>
                </a:ext>
              </a:extLst>
            </p:cNvPr>
            <p:cNvSpPr txBox="1"/>
            <p:nvPr/>
          </p:nvSpPr>
          <p:spPr>
            <a:xfrm>
              <a:off x="7859616" y="2694549"/>
              <a:ext cx="14606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(IS =             )</a:t>
              </a:r>
              <a:endParaRPr kumimoji="1" lang="ja-JP" altLang="en-US" sz="2000"/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E01A7ED1-D653-D7EA-A5AB-16CB61315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48831" y="2823451"/>
              <a:ext cx="622300" cy="177800"/>
            </a:xfrm>
            <a:prstGeom prst="rect">
              <a:avLst/>
            </a:prstGeom>
          </p:spPr>
        </p:pic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774026B4-949F-ACBE-EF03-760ED6A238BB}"/>
              </a:ext>
            </a:extLst>
          </p:cNvPr>
          <p:cNvGrpSpPr/>
          <p:nvPr/>
        </p:nvGrpSpPr>
        <p:grpSpPr>
          <a:xfrm>
            <a:off x="1838480" y="5881513"/>
            <a:ext cx="6019800" cy="901700"/>
            <a:chOff x="1838480" y="5881513"/>
            <a:chExt cx="6019800" cy="901700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C752DFA-EA87-8347-27A6-06DA4F8CD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38480" y="5881513"/>
              <a:ext cx="6019800" cy="901700"/>
            </a:xfrm>
            <a:prstGeom prst="rect">
              <a:avLst/>
            </a:prstGeom>
          </p:spPr>
        </p:pic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D8A40384-0659-FCEF-0108-9F3314DEF3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3830" y="6126051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EFD45222-E339-83DF-942F-B462D72E7F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99923" y="6124551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5B1A6A74-9E5E-A479-5449-7C63964549B9}"/>
                </a:ext>
              </a:extLst>
            </p:cNvPr>
            <p:cNvCxnSpPr>
              <a:cxnSpLocks/>
            </p:cNvCxnSpPr>
            <p:nvPr/>
          </p:nvCxnSpPr>
          <p:spPr>
            <a:xfrm>
              <a:off x="6144128" y="6121343"/>
              <a:ext cx="24009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468EC001-C5A6-2757-A25E-B4A606813F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5020" y="6456249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B6198C1F-E868-BBD0-683C-EC4D0F9484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1538" y="6456249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3F2D07FA-3FDA-346B-8146-89D4ABF256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3873" y="6456249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26271572-D1B8-F0E8-C7D2-168DF1408F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6689" y="6456249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C27971A3-3CCE-FFB2-956D-A177EA1EDC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0672" y="6451541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B4A5BC1B-5F5B-FFF1-6B3B-54C0501C8F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7241" y="6451541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AF6406D3-EDA2-1A0B-925A-A4DD907DCF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2781" y="6446833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68050966-70B8-BAD3-52FA-B3A409AA30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3446" y="6456249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1419F797-8A9F-63F5-A02C-531A252E22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88178" y="6462073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243BEA6C-CB4A-DBA5-EACF-76AF939C08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5410" y="6451540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DEA77577-4D7C-CB35-AEF2-49A33BE48F16}"/>
                </a:ext>
              </a:extLst>
            </p:cNvPr>
            <p:cNvCxnSpPr>
              <a:cxnSpLocks/>
            </p:cNvCxnSpPr>
            <p:nvPr/>
          </p:nvCxnSpPr>
          <p:spPr>
            <a:xfrm>
              <a:off x="7089585" y="6456249"/>
              <a:ext cx="14959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4CA92EDB-4A32-613D-6E4F-BC64FF09062F}"/>
                </a:ext>
              </a:extLst>
            </p:cNvPr>
            <p:cNvCxnSpPr>
              <a:cxnSpLocks/>
            </p:cNvCxnSpPr>
            <p:nvPr/>
          </p:nvCxnSpPr>
          <p:spPr>
            <a:xfrm>
              <a:off x="4145336" y="6775236"/>
              <a:ext cx="1656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53636C72-2B07-8DE4-AE6F-DB764BF3E55F}"/>
                </a:ext>
              </a:extLst>
            </p:cNvPr>
            <p:cNvCxnSpPr>
              <a:cxnSpLocks/>
            </p:cNvCxnSpPr>
            <p:nvPr/>
          </p:nvCxnSpPr>
          <p:spPr>
            <a:xfrm>
              <a:off x="6006009" y="6773736"/>
              <a:ext cx="23410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13FACC49-16DB-178B-BE1C-6D31C9C92F83}"/>
                </a:ext>
              </a:extLst>
            </p:cNvPr>
            <p:cNvCxnSpPr>
              <a:cxnSpLocks/>
            </p:cNvCxnSpPr>
            <p:nvPr/>
          </p:nvCxnSpPr>
          <p:spPr>
            <a:xfrm>
              <a:off x="5599804" y="6783213"/>
              <a:ext cx="23410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AA7D207C-6095-45CF-D578-7D1473E5B614}"/>
                </a:ext>
              </a:extLst>
            </p:cNvPr>
            <p:cNvCxnSpPr>
              <a:cxnSpLocks/>
            </p:cNvCxnSpPr>
            <p:nvPr/>
          </p:nvCxnSpPr>
          <p:spPr>
            <a:xfrm>
              <a:off x="4625335" y="6767973"/>
              <a:ext cx="23410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1F4BA7BD-033D-A465-D916-D209E159A22B}"/>
                </a:ext>
              </a:extLst>
            </p:cNvPr>
            <p:cNvCxnSpPr>
              <a:cxnSpLocks/>
            </p:cNvCxnSpPr>
            <p:nvPr/>
          </p:nvCxnSpPr>
          <p:spPr>
            <a:xfrm>
              <a:off x="2385579" y="6126051"/>
              <a:ext cx="18918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CE4274CB-EBF8-E0B4-DC2F-D7AE53E369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6115" y="6122843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C1637138-9552-A06A-E1BD-9B9A70A79D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5862" y="6116959"/>
              <a:ext cx="1014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5677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749C180-0919-D032-8E1C-9C3E9A5B9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B277AF-F752-48A0-7A67-DEFFD041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Embedded Integrable Models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0F84EA-8CF9-1EA4-BA91-26706CAE0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Example of HSF: Deformed XXC model</a:t>
            </a:r>
          </a:p>
          <a:p>
            <a:endParaRPr lang="en-US" altLang="ja-JP" dirty="0"/>
          </a:p>
          <a:p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Solvable in the subspace spanned by the alternating irreducible-string states. </a:t>
            </a:r>
            <a:endParaRPr kumimoji="1" lang="en-US" altLang="ja-JP" dirty="0"/>
          </a:p>
          <a:p>
            <a:pPr lvl="1"/>
            <a:endParaRPr lang="en-US" altLang="ja-JP" dirty="0"/>
          </a:p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6F450A2-37C1-36F7-6463-2C0F46015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610" y="2665835"/>
            <a:ext cx="3619500" cy="7366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7396899-CDB1-8F1C-A10B-59633B7C2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769" y="3590808"/>
            <a:ext cx="8884491" cy="647700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C234477-0B24-E047-47FB-821CF299E222}"/>
              </a:ext>
            </a:extLst>
          </p:cNvPr>
          <p:cNvSpPr txBox="1"/>
          <p:nvPr/>
        </p:nvSpPr>
        <p:spPr>
          <a:xfrm>
            <a:off x="6523274" y="2178438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 (2023)]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24852C6-BC5A-08E3-D962-D49486BFB2F2}"/>
              </a:ext>
            </a:extLst>
          </p:cNvPr>
          <p:cNvSpPr txBox="1"/>
          <p:nvPr/>
        </p:nvSpPr>
        <p:spPr>
          <a:xfrm>
            <a:off x="7939449" y="4692631"/>
            <a:ext cx="4142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[Work in progress with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Pozsgay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4BA2156-1C30-98FB-1A54-1A1E37882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8610" y="5095621"/>
            <a:ext cx="7772400" cy="458515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C935A625-F031-4F16-E588-4B201D77F845}"/>
              </a:ext>
            </a:extLst>
          </p:cNvPr>
          <p:cNvCxnSpPr>
            <a:cxnSpLocks/>
          </p:cNvCxnSpPr>
          <p:nvPr/>
        </p:nvCxnSpPr>
        <p:spPr>
          <a:xfrm>
            <a:off x="2995862" y="4010912"/>
            <a:ext cx="46923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68C2624-4668-673D-5E6B-5A77796C3343}"/>
              </a:ext>
            </a:extLst>
          </p:cNvPr>
          <p:cNvSpPr txBox="1"/>
          <p:nvPr/>
        </p:nvSpPr>
        <p:spPr>
          <a:xfrm>
            <a:off x="4132925" y="4038453"/>
            <a:ext cx="256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XXC model (integrable)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10" name="図 9" descr="ロゴ, 会社名&#10;&#10;自動的に生成された説明">
            <a:extLst>
              <a:ext uri="{FF2B5EF4-FFF2-40B4-BE49-F238E27FC236}">
                <a16:creationId xmlns:a16="http://schemas.microsoft.com/office/drawing/2014/main" id="{471EA572-CA3A-B678-86F6-F3D9379CF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177E118-9DCF-DC71-F795-481FE86F6B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0240" y="5656637"/>
            <a:ext cx="876300" cy="2286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01CDECF-F611-DD76-FEE2-3C045E410B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8610" y="6070815"/>
            <a:ext cx="72136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3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1CAA7CE-21FF-4349-BF2B-3BF235993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126235-BC30-CE01-7BA3-AAA218A3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Embedded Integrable Models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A075EE7-149A-942B-2A10-58C9FE148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Example of HSF: Deformed XXC model</a:t>
            </a:r>
          </a:p>
          <a:p>
            <a:endParaRPr lang="en-US" altLang="ja-JP" dirty="0"/>
          </a:p>
          <a:p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Stay partially-solvable by adding more perturbations: 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78FBDF2-1CA8-41BB-65B8-181F16221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610" y="2665835"/>
            <a:ext cx="3619500" cy="7366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0597AED-82E5-1362-EFB9-D78FE5CD1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735" y="3659990"/>
            <a:ext cx="736600" cy="2667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A2BFA2DC-661C-97B4-2D41-A6C554D91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769" y="3590808"/>
            <a:ext cx="8884491" cy="647700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5DB4C420-F135-0019-61C6-68017C88EA64}"/>
              </a:ext>
            </a:extLst>
          </p:cNvPr>
          <p:cNvGrpSpPr/>
          <p:nvPr/>
        </p:nvGrpSpPr>
        <p:grpSpPr>
          <a:xfrm>
            <a:off x="1169013" y="5690618"/>
            <a:ext cx="9367244" cy="707886"/>
            <a:chOff x="1566578" y="5752559"/>
            <a:chExt cx="9367244" cy="70788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37E2C50-863D-6938-D059-8AB30A68AF6F}"/>
                </a:ext>
              </a:extLst>
            </p:cNvPr>
            <p:cNvSpPr txBox="1"/>
            <p:nvPr/>
          </p:nvSpPr>
          <p:spPr>
            <a:xfrm>
              <a:off x="1566578" y="5752559"/>
              <a:ext cx="93672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The    -term changes the anisotropy but does not violate the irreducible strings. </a:t>
              </a:r>
            </a:p>
            <a:p>
              <a:r>
                <a:rPr kumimoji="1" lang="en-US" altLang="ja-JP" sz="2000" dirty="0"/>
                <a:t>The    -</a:t>
              </a:r>
              <a:r>
                <a:rPr kumimoji="1" lang="en-US" altLang="ja-JP" sz="2000"/>
                <a:t>term violates </a:t>
              </a:r>
              <a:r>
                <a:rPr kumimoji="1" lang="en-US" altLang="ja-JP" sz="2000" dirty="0"/>
                <a:t>the irreducible strings including       or      . </a:t>
              </a:r>
              <a:r>
                <a:rPr kumimoji="1" lang="ja-JP" altLang="en-US" sz="2000"/>
                <a:t>⇒</a:t>
              </a:r>
              <a:r>
                <a:rPr kumimoji="1" lang="en-US" altLang="ja-JP" sz="2000" dirty="0"/>
                <a:t> </a:t>
              </a:r>
              <a:r>
                <a:rPr kumimoji="1" lang="en-US" altLang="ja-JP" sz="2000" dirty="0">
                  <a:solidFill>
                    <a:srgbClr val="FF0000"/>
                  </a:solidFill>
                </a:rPr>
                <a:t>Violates entire HSF</a:t>
              </a:r>
              <a:r>
                <a:rPr kumimoji="1" lang="en-US" altLang="ja-JP" sz="2000" dirty="0"/>
                <a:t>. </a:t>
              </a:r>
              <a:endParaRPr kumimoji="1" lang="ja-JP" altLang="en-US" sz="2000"/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20D040A6-6D3E-3667-BA79-3C12C86CE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9537" y="6178581"/>
              <a:ext cx="152400" cy="177800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88E3E474-9FF2-8021-307D-6C69B6ADF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97574" y="6190613"/>
              <a:ext cx="241300" cy="177800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EA774EBA-B423-45C2-EE3C-0FDA223AD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22815" y="6178581"/>
              <a:ext cx="241300" cy="177800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4CE69D1C-2F4B-C6F1-B361-703B66055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09537" y="5865202"/>
              <a:ext cx="152400" cy="241300"/>
            </a:xfrm>
            <a:prstGeom prst="rect">
              <a:avLst/>
            </a:prstGeom>
          </p:spPr>
        </p:pic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A402B63-B642-B513-D254-3134710BE9B4}"/>
              </a:ext>
            </a:extLst>
          </p:cNvPr>
          <p:cNvSpPr txBox="1"/>
          <p:nvPr/>
        </p:nvSpPr>
        <p:spPr>
          <a:xfrm>
            <a:off x="7935210" y="4382786"/>
            <a:ext cx="4142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[Work in progress with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Pozsgay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EE5319B-4CA9-EAC0-17CA-0EAB895797F8}"/>
              </a:ext>
            </a:extLst>
          </p:cNvPr>
          <p:cNvSpPr txBox="1"/>
          <p:nvPr/>
        </p:nvSpPr>
        <p:spPr>
          <a:xfrm>
            <a:off x="6523274" y="2178438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 (2023)]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9E9F83C-A49E-E4C7-A6F7-EE6B10F122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8769" y="4919428"/>
            <a:ext cx="5486400" cy="647700"/>
          </a:xfrm>
          <a:prstGeom prst="rect">
            <a:avLst/>
          </a:prstGeom>
        </p:spPr>
      </p:pic>
      <p:pic>
        <p:nvPicPr>
          <p:cNvPr id="4" name="図 3" descr="ロゴ, 会社名&#10;&#10;自動的に生成された説明">
            <a:extLst>
              <a:ext uri="{FF2B5EF4-FFF2-40B4-BE49-F238E27FC236}">
                <a16:creationId xmlns:a16="http://schemas.microsoft.com/office/drawing/2014/main" id="{D72A8EE7-9AA5-E297-71A6-B0205FB809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681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A6778D-0BA4-6918-0BF7-870E6F79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Outline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5A82E9-A729-BDCD-B1D5-5FD7B8264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What is “partial solvability”?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Definition of partial solvability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Thermalization &amp; quantum many-body scars (QMBS)</a:t>
            </a:r>
          </a:p>
          <a:p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Closed partially solvable models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Restricted spectrum generating algebra (</a:t>
            </a:r>
            <a:r>
              <a:rPr lang="en-US" altLang="ja-JP" dirty="0" err="1">
                <a:solidFill>
                  <a:schemeClr val="bg1">
                    <a:lumMod val="75000"/>
                  </a:schemeClr>
                </a:solidFill>
              </a:rPr>
              <a:t>rSGA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Hilbert space fragmentation (HSF)</a:t>
            </a:r>
          </a:p>
          <a:p>
            <a:r>
              <a:rPr kumimoji="1" lang="en-US" altLang="ja-JP" dirty="0"/>
              <a:t>Open partially solvable models</a:t>
            </a:r>
          </a:p>
          <a:p>
            <a:pPr lvl="1"/>
            <a:r>
              <a:rPr lang="en-US" altLang="ja-JP" dirty="0"/>
              <a:t>Restricted spectrum generating algebra (</a:t>
            </a:r>
            <a:r>
              <a:rPr lang="en-US" altLang="ja-JP" dirty="0" err="1"/>
              <a:t>rSGA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Hilbert space fragmentation (HSF)</a:t>
            </a:r>
            <a:endParaRPr kumimoji="1" lang="en-US" altLang="ja-JP" dirty="0"/>
          </a:p>
          <a:p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Concluding remarks</a:t>
            </a:r>
            <a:endParaRPr kumimoji="1" lang="ja-JP" altLang="en-US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図 6" descr="ロゴ, 会社名&#10;&#10;自動的に生成された説明">
            <a:extLst>
              <a:ext uri="{FF2B5EF4-FFF2-40B4-BE49-F238E27FC236}">
                <a16:creationId xmlns:a16="http://schemas.microsoft.com/office/drawing/2014/main" id="{D405E24D-B40B-1A54-9C8D-EAC94B632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17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4FE6C8-1ADC-3D61-0C70-9D1B4E7CF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Beyond </a:t>
            </a:r>
            <a:r>
              <a:rPr lang="en-US" altLang="ja-JP" dirty="0"/>
              <a:t>Isolated Quantum Systems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F4FBD0-8463-D2C9-5DDB-A1651BE44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Lindblad master equation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marL="323984" lvl="1" indent="0">
              <a:buNone/>
            </a:pPr>
            <a:endParaRPr lang="en-US" altLang="ja-JP" dirty="0"/>
          </a:p>
          <a:p>
            <a:pPr lvl="1"/>
            <a:r>
              <a:rPr lang="en-US" altLang="ja-JP" dirty="0"/>
              <a:t>Is the most general CPTP map under the assumptions:</a:t>
            </a:r>
            <a:br>
              <a:rPr lang="en-US" altLang="ja-JP" dirty="0"/>
            </a:br>
            <a:r>
              <a:rPr lang="en-US" altLang="ja-JP" dirty="0"/>
              <a:t>Markovian time evolution &amp; Direct product initial state. 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641EFEBB-A1D5-0503-C2CA-7DC4AC0BE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605" y="3483144"/>
            <a:ext cx="3733800" cy="3810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6EED128-0C36-0E3A-F907-2DCA502EA5BC}"/>
              </a:ext>
            </a:extLst>
          </p:cNvPr>
          <p:cNvSpPr txBox="1"/>
          <p:nvPr/>
        </p:nvSpPr>
        <p:spPr>
          <a:xfrm>
            <a:off x="7466468" y="3473589"/>
            <a:ext cx="2125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: Dissipation terms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EC32A119-3365-4F28-F283-BC36236378AA}"/>
              </a:ext>
            </a:extLst>
          </p:cNvPr>
          <p:cNvCxnSpPr>
            <a:cxnSpLocks/>
          </p:cNvCxnSpPr>
          <p:nvPr/>
        </p:nvCxnSpPr>
        <p:spPr>
          <a:xfrm>
            <a:off x="4974198" y="3864144"/>
            <a:ext cx="3657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2C85207-DC5A-BC51-2728-99DA47B19719}"/>
              </a:ext>
            </a:extLst>
          </p:cNvPr>
          <p:cNvSpPr txBox="1"/>
          <p:nvPr/>
        </p:nvSpPr>
        <p:spPr>
          <a:xfrm>
            <a:off x="4788203" y="3879813"/>
            <a:ext cx="2736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Quantum jump operator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32" name="下矢印 31">
            <a:extLst>
              <a:ext uri="{FF2B5EF4-FFF2-40B4-BE49-F238E27FC236}">
                <a16:creationId xmlns:a16="http://schemas.microsoft.com/office/drawing/2014/main" id="{8552A386-D8F7-8B32-0B77-A559FD96072C}"/>
              </a:ext>
            </a:extLst>
          </p:cNvPr>
          <p:cNvSpPr>
            <a:spLocks noChangeAspect="1"/>
          </p:cNvSpPr>
          <p:nvPr/>
        </p:nvSpPr>
        <p:spPr>
          <a:xfrm>
            <a:off x="2175454" y="3236391"/>
            <a:ext cx="216000" cy="24994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2F59ECC2-1E62-265E-08AF-6C043DF6F297}"/>
              </a:ext>
            </a:extLst>
          </p:cNvPr>
          <p:cNvGrpSpPr/>
          <p:nvPr/>
        </p:nvGrpSpPr>
        <p:grpSpPr>
          <a:xfrm>
            <a:off x="1245350" y="3486334"/>
            <a:ext cx="2427781" cy="707886"/>
            <a:chOff x="1534919" y="3381404"/>
            <a:chExt cx="2427781" cy="707886"/>
          </a:xfrm>
        </p:grpSpPr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7192930C-948A-CC12-7E38-070E398A7071}"/>
                </a:ext>
              </a:extLst>
            </p:cNvPr>
            <p:cNvSpPr txBox="1"/>
            <p:nvPr/>
          </p:nvSpPr>
          <p:spPr>
            <a:xfrm>
              <a:off x="1534919" y="3381404"/>
              <a:ext cx="24277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Steady state </a:t>
              </a:r>
            </a:p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as the fixed point of   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62083663-3C0A-0C92-A074-A33FC4B78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2687" y="3784438"/>
              <a:ext cx="177800" cy="190500"/>
            </a:xfrm>
            <a:prstGeom prst="rect">
              <a:avLst/>
            </a:prstGeom>
          </p:spPr>
        </p:pic>
      </p:grpSp>
      <p:pic>
        <p:nvPicPr>
          <p:cNvPr id="36" name="図 35">
            <a:extLst>
              <a:ext uri="{FF2B5EF4-FFF2-40B4-BE49-F238E27FC236}">
                <a16:creationId xmlns:a16="http://schemas.microsoft.com/office/drawing/2014/main" id="{651AF676-EE29-5A3F-C3E3-AEF2F0B0D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462" y="2693191"/>
            <a:ext cx="1968500" cy="58420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23B148CB-C1FC-EC52-50F2-D3B67CF0A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6567" y="2819499"/>
            <a:ext cx="4102100" cy="647700"/>
          </a:xfrm>
          <a:prstGeom prst="rect">
            <a:avLst/>
          </a:prstGeom>
        </p:spPr>
      </p:pic>
      <p:pic>
        <p:nvPicPr>
          <p:cNvPr id="4" name="図 3" descr="ロゴ, 会社名&#10;&#10;自動的に生成された説明">
            <a:extLst>
              <a:ext uri="{FF2B5EF4-FFF2-40B4-BE49-F238E27FC236}">
                <a16:creationId xmlns:a16="http://schemas.microsoft.com/office/drawing/2014/main" id="{9F9125E4-ACAE-4F1E-3167-C96A72A74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17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4FE6C8-1ADC-3D61-0C70-9D1B4E7CF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Beyond </a:t>
            </a:r>
            <a:r>
              <a:rPr lang="en-US" altLang="ja-JP" dirty="0"/>
              <a:t>Isolated Quantum Systems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F4FBD0-8463-D2C9-5DDB-A1651BE44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Lindblad master equation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marL="323984" lvl="1" indent="0">
              <a:buNone/>
            </a:pPr>
            <a:endParaRPr lang="en-US" altLang="ja-JP" dirty="0"/>
          </a:p>
          <a:p>
            <a:pPr lvl="1"/>
            <a:r>
              <a:rPr lang="en-US" altLang="ja-JP" dirty="0"/>
              <a:t>Sometimes has the exactly solvable steady state. 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9896F29-7EC5-8FC4-0277-D636B52A6352}"/>
              </a:ext>
            </a:extLst>
          </p:cNvPr>
          <p:cNvSpPr txBox="1"/>
          <p:nvPr/>
        </p:nvSpPr>
        <p:spPr>
          <a:xfrm>
            <a:off x="1213682" y="4615586"/>
            <a:ext cx="9286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Fully solvable       </a:t>
            </a:r>
            <a:r>
              <a:rPr kumimoji="1" lang="ja-JP" altLang="en-US" sz="2000"/>
              <a:t>⇒</a:t>
            </a:r>
            <a:r>
              <a:rPr kumimoji="1" lang="en-US" altLang="ja-JP" sz="2000" dirty="0"/>
              <a:t> Free-</a:t>
            </a:r>
            <a:r>
              <a:rPr kumimoji="1" lang="en-US" altLang="ja-JP" sz="2000" dirty="0" err="1"/>
              <a:t>fermionization</a:t>
            </a:r>
            <a:r>
              <a:rPr kumimoji="1" lang="en-US" altLang="ja-JP" sz="2000" dirty="0"/>
              <a:t>, Bethe-ansatz solvability, Triangularization, etc. </a:t>
            </a:r>
            <a:endParaRPr kumimoji="1" lang="ja-JP" altLang="en-US" sz="20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D40E83E-9BEF-B211-81FD-2AB6F98B8A78}"/>
              </a:ext>
            </a:extLst>
          </p:cNvPr>
          <p:cNvSpPr txBox="1"/>
          <p:nvPr/>
        </p:nvSpPr>
        <p:spPr>
          <a:xfrm>
            <a:off x="1213682" y="5196495"/>
            <a:ext cx="7104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Partially solvable </a:t>
            </a:r>
            <a:r>
              <a:rPr kumimoji="1" lang="ja-JP" altLang="en-US" sz="2000"/>
              <a:t>⇒</a:t>
            </a:r>
            <a:r>
              <a:rPr kumimoji="1" lang="en-US" altLang="ja-JP" sz="2000" dirty="0"/>
              <a:t> Bulk solvability + “a good choice of dissipators”</a:t>
            </a:r>
            <a:endParaRPr kumimoji="1" lang="ja-JP" altLang="en-US" sz="20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7BC2752-C656-4155-827A-52FCF283996B}"/>
              </a:ext>
            </a:extLst>
          </p:cNvPr>
          <p:cNvSpPr txBox="1"/>
          <p:nvPr/>
        </p:nvSpPr>
        <p:spPr>
          <a:xfrm>
            <a:off x="8183027" y="5189713"/>
            <a:ext cx="4082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Prosen</a:t>
            </a:r>
            <a:r>
              <a:rPr kumimoji="1" lang="en-US" altLang="ja-JP" sz="2000" dirty="0">
                <a:solidFill>
                  <a:srgbClr val="0070C0"/>
                </a:solidFill>
              </a:rPr>
              <a:t> (2013),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Karevski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(2013)]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9F7152D-8AA7-78A6-00EB-6C239984A6E4}"/>
              </a:ext>
            </a:extLst>
          </p:cNvPr>
          <p:cNvSpPr txBox="1"/>
          <p:nvPr/>
        </p:nvSpPr>
        <p:spPr>
          <a:xfrm>
            <a:off x="5794245" y="4868207"/>
            <a:ext cx="655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Prosen</a:t>
            </a:r>
            <a:r>
              <a:rPr kumimoji="1" lang="en-US" altLang="ja-JP" sz="2000" dirty="0">
                <a:solidFill>
                  <a:srgbClr val="0070C0"/>
                </a:solidFill>
              </a:rPr>
              <a:t> (2008),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Medvedyeva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(2016),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Buca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(2020)]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641EFEBB-A1D5-0503-C2CA-7DC4AC0BE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605" y="3483144"/>
            <a:ext cx="3733800" cy="3810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6EED128-0C36-0E3A-F907-2DCA502EA5BC}"/>
              </a:ext>
            </a:extLst>
          </p:cNvPr>
          <p:cNvSpPr txBox="1"/>
          <p:nvPr/>
        </p:nvSpPr>
        <p:spPr>
          <a:xfrm>
            <a:off x="7466468" y="3473589"/>
            <a:ext cx="2125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: Dissipation terms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EC32A119-3365-4F28-F283-BC36236378AA}"/>
              </a:ext>
            </a:extLst>
          </p:cNvPr>
          <p:cNvCxnSpPr>
            <a:cxnSpLocks/>
          </p:cNvCxnSpPr>
          <p:nvPr/>
        </p:nvCxnSpPr>
        <p:spPr>
          <a:xfrm>
            <a:off x="4974198" y="3864144"/>
            <a:ext cx="3657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2C85207-DC5A-BC51-2728-99DA47B19719}"/>
              </a:ext>
            </a:extLst>
          </p:cNvPr>
          <p:cNvSpPr txBox="1"/>
          <p:nvPr/>
        </p:nvSpPr>
        <p:spPr>
          <a:xfrm>
            <a:off x="4788203" y="3879813"/>
            <a:ext cx="2736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Quantum jump operator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32" name="下矢印 31">
            <a:extLst>
              <a:ext uri="{FF2B5EF4-FFF2-40B4-BE49-F238E27FC236}">
                <a16:creationId xmlns:a16="http://schemas.microsoft.com/office/drawing/2014/main" id="{8552A386-D8F7-8B32-0B77-A559FD96072C}"/>
              </a:ext>
            </a:extLst>
          </p:cNvPr>
          <p:cNvSpPr>
            <a:spLocks noChangeAspect="1"/>
          </p:cNvSpPr>
          <p:nvPr/>
        </p:nvSpPr>
        <p:spPr>
          <a:xfrm>
            <a:off x="2175454" y="3236391"/>
            <a:ext cx="216000" cy="24994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651AF676-EE29-5A3F-C3E3-AEF2F0B0D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462" y="2693191"/>
            <a:ext cx="1968500" cy="58420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23B148CB-C1FC-EC52-50F2-D3B67CF0A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567" y="2819499"/>
            <a:ext cx="4102100" cy="647700"/>
          </a:xfrm>
          <a:prstGeom prst="rect">
            <a:avLst/>
          </a:prstGeom>
        </p:spPr>
      </p:pic>
      <p:pic>
        <p:nvPicPr>
          <p:cNvPr id="4" name="図 3" descr="ロゴ, 会社名&#10;&#10;自動的に生成された説明">
            <a:extLst>
              <a:ext uri="{FF2B5EF4-FFF2-40B4-BE49-F238E27FC236}">
                <a16:creationId xmlns:a16="http://schemas.microsoft.com/office/drawing/2014/main" id="{9F9125E4-ACAE-4F1E-3167-C96A72A74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A3DDBBE-1E61-BC4E-ADA3-C4B34EDEFAC3}"/>
              </a:ext>
            </a:extLst>
          </p:cNvPr>
          <p:cNvGrpSpPr/>
          <p:nvPr/>
        </p:nvGrpSpPr>
        <p:grpSpPr>
          <a:xfrm>
            <a:off x="1245350" y="3486334"/>
            <a:ext cx="2427781" cy="707886"/>
            <a:chOff x="1534919" y="3381404"/>
            <a:chExt cx="2427781" cy="70788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8EB6819-A4A3-CC58-A3A2-57DB166E5FD0}"/>
                </a:ext>
              </a:extLst>
            </p:cNvPr>
            <p:cNvSpPr txBox="1"/>
            <p:nvPr/>
          </p:nvSpPr>
          <p:spPr>
            <a:xfrm>
              <a:off x="1534919" y="3381404"/>
              <a:ext cx="24277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Steady state </a:t>
              </a:r>
            </a:p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as the fixed point of   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34A9C63B-1D19-208B-8F6A-15F2E8B55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32687" y="3784438"/>
              <a:ext cx="177800" cy="19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47106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4FE6C8-1ADC-3D61-0C70-9D1B4E7CF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Beyond </a:t>
            </a:r>
            <a:r>
              <a:rPr lang="en-US" altLang="ja-JP" dirty="0"/>
              <a:t>Isolated Quantum Systems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F4FBD0-8463-D2C9-5DDB-A1651BE44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Lindblad master equation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marL="323984" lvl="1" indent="0">
              <a:buNone/>
            </a:pPr>
            <a:endParaRPr lang="en-US" altLang="ja-JP" dirty="0"/>
          </a:p>
          <a:p>
            <a:pPr lvl="1"/>
            <a:r>
              <a:rPr lang="en-US" altLang="ja-JP" dirty="0"/>
              <a:t>Sometimes has the exactly solvable steady state. 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9896F29-7EC5-8FC4-0277-D636B52A6352}"/>
              </a:ext>
            </a:extLst>
          </p:cNvPr>
          <p:cNvSpPr txBox="1"/>
          <p:nvPr/>
        </p:nvSpPr>
        <p:spPr>
          <a:xfrm>
            <a:off x="1213682" y="4615586"/>
            <a:ext cx="9286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Fully solvable       </a:t>
            </a:r>
            <a:r>
              <a:rPr kumimoji="1" lang="ja-JP" altLang="en-US" sz="2000"/>
              <a:t>⇒</a:t>
            </a:r>
            <a:r>
              <a:rPr kumimoji="1" lang="en-US" altLang="ja-JP" sz="2000" dirty="0"/>
              <a:t> Free-</a:t>
            </a:r>
            <a:r>
              <a:rPr kumimoji="1" lang="en-US" altLang="ja-JP" sz="2000" dirty="0" err="1"/>
              <a:t>fermionization</a:t>
            </a:r>
            <a:r>
              <a:rPr kumimoji="1" lang="en-US" altLang="ja-JP" sz="2000" dirty="0"/>
              <a:t>, Bethe-ansatz solvability, Triangularization, etc. </a:t>
            </a:r>
            <a:endParaRPr kumimoji="1" lang="ja-JP" altLang="en-US" sz="20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D40E83E-9BEF-B211-81FD-2AB6F98B8A78}"/>
              </a:ext>
            </a:extLst>
          </p:cNvPr>
          <p:cNvSpPr txBox="1"/>
          <p:nvPr/>
        </p:nvSpPr>
        <p:spPr>
          <a:xfrm>
            <a:off x="1213682" y="5196495"/>
            <a:ext cx="7104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Partially solvable </a:t>
            </a:r>
            <a:r>
              <a:rPr kumimoji="1" lang="ja-JP" altLang="en-US" sz="2000"/>
              <a:t>⇒</a:t>
            </a:r>
            <a:r>
              <a:rPr kumimoji="1" lang="en-US" altLang="ja-JP" sz="2000" dirty="0"/>
              <a:t> Bulk solvability + “a good choice of dissipators”</a:t>
            </a:r>
            <a:endParaRPr kumimoji="1" lang="ja-JP" altLang="en-US" sz="20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7BC2752-C656-4155-827A-52FCF283996B}"/>
              </a:ext>
            </a:extLst>
          </p:cNvPr>
          <p:cNvSpPr txBox="1"/>
          <p:nvPr/>
        </p:nvSpPr>
        <p:spPr>
          <a:xfrm>
            <a:off x="8183027" y="5189713"/>
            <a:ext cx="4082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Prosen</a:t>
            </a:r>
            <a:r>
              <a:rPr kumimoji="1" lang="en-US" altLang="ja-JP" sz="2000" dirty="0">
                <a:solidFill>
                  <a:srgbClr val="0070C0"/>
                </a:solidFill>
              </a:rPr>
              <a:t> (2013),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Karevski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(2013)]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9F7152D-8AA7-78A6-00EB-6C239984A6E4}"/>
              </a:ext>
            </a:extLst>
          </p:cNvPr>
          <p:cNvSpPr txBox="1"/>
          <p:nvPr/>
        </p:nvSpPr>
        <p:spPr>
          <a:xfrm>
            <a:off x="5794245" y="4868207"/>
            <a:ext cx="655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Prosen</a:t>
            </a:r>
            <a:r>
              <a:rPr kumimoji="1" lang="en-US" altLang="ja-JP" sz="2000" dirty="0">
                <a:solidFill>
                  <a:srgbClr val="0070C0"/>
                </a:solidFill>
              </a:rPr>
              <a:t> (2008),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Medvedyeva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(2016),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Buca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(2020)]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641EFEBB-A1D5-0503-C2CA-7DC4AC0BE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605" y="3483144"/>
            <a:ext cx="3733800" cy="3810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6EED128-0C36-0E3A-F907-2DCA502EA5BC}"/>
              </a:ext>
            </a:extLst>
          </p:cNvPr>
          <p:cNvSpPr txBox="1"/>
          <p:nvPr/>
        </p:nvSpPr>
        <p:spPr>
          <a:xfrm>
            <a:off x="7466468" y="3473589"/>
            <a:ext cx="2125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: Dissipation terms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EC32A119-3365-4F28-F283-BC36236378AA}"/>
              </a:ext>
            </a:extLst>
          </p:cNvPr>
          <p:cNvCxnSpPr>
            <a:cxnSpLocks/>
          </p:cNvCxnSpPr>
          <p:nvPr/>
        </p:nvCxnSpPr>
        <p:spPr>
          <a:xfrm>
            <a:off x="4974198" y="3864144"/>
            <a:ext cx="3657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2C85207-DC5A-BC51-2728-99DA47B19719}"/>
              </a:ext>
            </a:extLst>
          </p:cNvPr>
          <p:cNvSpPr txBox="1"/>
          <p:nvPr/>
        </p:nvSpPr>
        <p:spPr>
          <a:xfrm>
            <a:off x="4788203" y="3879813"/>
            <a:ext cx="2736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Quantum jump operator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32" name="下矢印 31">
            <a:extLst>
              <a:ext uri="{FF2B5EF4-FFF2-40B4-BE49-F238E27FC236}">
                <a16:creationId xmlns:a16="http://schemas.microsoft.com/office/drawing/2014/main" id="{8552A386-D8F7-8B32-0B77-A559FD96072C}"/>
              </a:ext>
            </a:extLst>
          </p:cNvPr>
          <p:cNvSpPr>
            <a:spLocks noChangeAspect="1"/>
          </p:cNvSpPr>
          <p:nvPr/>
        </p:nvSpPr>
        <p:spPr>
          <a:xfrm>
            <a:off x="2175454" y="3236391"/>
            <a:ext cx="216000" cy="24994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651AF676-EE29-5A3F-C3E3-AEF2F0B0D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462" y="2693191"/>
            <a:ext cx="1968500" cy="58420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23B148CB-C1FC-EC52-50F2-D3B67CF0A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567" y="2819499"/>
            <a:ext cx="4102100" cy="647700"/>
          </a:xfrm>
          <a:prstGeom prst="rect">
            <a:avLst/>
          </a:prstGeom>
        </p:spPr>
      </p:pic>
      <p:pic>
        <p:nvPicPr>
          <p:cNvPr id="4" name="図 3" descr="ロゴ, 会社名&#10;&#10;自動的に生成された説明">
            <a:extLst>
              <a:ext uri="{FF2B5EF4-FFF2-40B4-BE49-F238E27FC236}">
                <a16:creationId xmlns:a16="http://schemas.microsoft.com/office/drawing/2014/main" id="{9F9125E4-ACAE-4F1E-3167-C96A72A74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CB4ECFC-EFF0-BC77-91DB-39CB7AFA58D5}"/>
              </a:ext>
            </a:extLst>
          </p:cNvPr>
          <p:cNvSpPr txBox="1"/>
          <p:nvPr/>
        </p:nvSpPr>
        <p:spPr>
          <a:xfrm>
            <a:off x="3284755" y="5880626"/>
            <a:ext cx="2518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Partial bulk solvability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79AE889-6D21-B645-1C16-444A3331E904}"/>
              </a:ext>
            </a:extLst>
          </p:cNvPr>
          <p:cNvSpPr txBox="1"/>
          <p:nvPr/>
        </p:nvSpPr>
        <p:spPr>
          <a:xfrm>
            <a:off x="5700430" y="5876788"/>
            <a:ext cx="3263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[Work in progress with Tsuji]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C6FE513F-0242-E9EA-72D4-26B189CFD7AF}"/>
              </a:ext>
            </a:extLst>
          </p:cNvPr>
          <p:cNvGrpSpPr/>
          <p:nvPr/>
        </p:nvGrpSpPr>
        <p:grpSpPr>
          <a:xfrm>
            <a:off x="1245350" y="3486334"/>
            <a:ext cx="2427781" cy="707886"/>
            <a:chOff x="1534919" y="3381404"/>
            <a:chExt cx="2427781" cy="707886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ED98E686-2DE7-3A43-4787-D776C55CDD2A}"/>
                </a:ext>
              </a:extLst>
            </p:cNvPr>
            <p:cNvSpPr txBox="1"/>
            <p:nvPr/>
          </p:nvSpPr>
          <p:spPr>
            <a:xfrm>
              <a:off x="1534919" y="3381404"/>
              <a:ext cx="24277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Steady state </a:t>
              </a:r>
            </a:p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as the fixed point of   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6DAB9E3F-FCDA-E9D2-B8D6-EC710DE92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32687" y="3784438"/>
              <a:ext cx="177800" cy="190500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3E4E3BC-2A90-6A8D-59E4-F84892880FF3}"/>
              </a:ext>
            </a:extLst>
          </p:cNvPr>
          <p:cNvSpPr txBox="1"/>
          <p:nvPr/>
        </p:nvSpPr>
        <p:spPr>
          <a:xfrm>
            <a:off x="3284754" y="5545002"/>
            <a:ext cx="4303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Non-Hermitization of </a:t>
            </a:r>
            <a:r>
              <a:rPr kumimoji="1" lang="en-US" altLang="ja-JP" sz="2000" dirty="0" err="1"/>
              <a:t>rSGA</a:t>
            </a:r>
            <a:r>
              <a:rPr kumimoji="1" lang="en-US" altLang="ja-JP" sz="2000" dirty="0"/>
              <a:t> Hamiltonian</a:t>
            </a:r>
            <a:endParaRPr kumimoji="1" lang="ja-JP" altLang="en-US" sz="20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D0950D6-F3E5-FE4B-F49E-AFF231D9FD64}"/>
              </a:ext>
            </a:extLst>
          </p:cNvPr>
          <p:cNvSpPr txBox="1"/>
          <p:nvPr/>
        </p:nvSpPr>
        <p:spPr>
          <a:xfrm>
            <a:off x="7502944" y="5535312"/>
            <a:ext cx="2347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[Tindall et al. (2020)]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1067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4FE6C8-1ADC-3D61-0C70-9D1B4E7CF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Beyond </a:t>
            </a:r>
            <a:r>
              <a:rPr lang="en-US" altLang="ja-JP" dirty="0"/>
              <a:t>Isolated Quantum Systems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F4FBD0-8463-D2C9-5DDB-A1651BE44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5" y="2088858"/>
            <a:ext cx="11029615" cy="4682877"/>
          </a:xfrm>
        </p:spPr>
        <p:txBody>
          <a:bodyPr/>
          <a:lstStyle/>
          <a:p>
            <a:r>
              <a:rPr lang="en-US" altLang="ja-JP" dirty="0"/>
              <a:t>Lindblad master equation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marL="323984" lvl="1" indent="0">
              <a:buNone/>
            </a:pPr>
            <a:endParaRPr lang="en-US" altLang="ja-JP" dirty="0"/>
          </a:p>
          <a:p>
            <a:pPr lvl="1"/>
            <a:r>
              <a:rPr lang="en-US" altLang="ja-JP" dirty="0"/>
              <a:t>Sometimes has the exactly solvable steady state.  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Can partial solvability be robust against the boundary dissipators? 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9896F29-7EC5-8FC4-0277-D636B52A6352}"/>
              </a:ext>
            </a:extLst>
          </p:cNvPr>
          <p:cNvSpPr txBox="1"/>
          <p:nvPr/>
        </p:nvSpPr>
        <p:spPr>
          <a:xfrm>
            <a:off x="1213682" y="4615586"/>
            <a:ext cx="9286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Fully solvable       </a:t>
            </a:r>
            <a:r>
              <a:rPr kumimoji="1" lang="ja-JP" altLang="en-US" sz="2000"/>
              <a:t>⇒</a:t>
            </a:r>
            <a:r>
              <a:rPr kumimoji="1" lang="en-US" altLang="ja-JP" sz="2000" dirty="0"/>
              <a:t> Free-</a:t>
            </a:r>
            <a:r>
              <a:rPr kumimoji="1" lang="en-US" altLang="ja-JP" sz="2000" dirty="0" err="1"/>
              <a:t>fermionization</a:t>
            </a:r>
            <a:r>
              <a:rPr kumimoji="1" lang="en-US" altLang="ja-JP" sz="2000" dirty="0"/>
              <a:t>, Bethe-ansatz solvability, Triangularization, etc. </a:t>
            </a:r>
            <a:endParaRPr kumimoji="1" lang="ja-JP" altLang="en-US" sz="20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D40E83E-9BEF-B211-81FD-2AB6F98B8A78}"/>
              </a:ext>
            </a:extLst>
          </p:cNvPr>
          <p:cNvSpPr txBox="1"/>
          <p:nvPr/>
        </p:nvSpPr>
        <p:spPr>
          <a:xfrm>
            <a:off x="1213682" y="5196495"/>
            <a:ext cx="7104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Partially solvable </a:t>
            </a:r>
            <a:r>
              <a:rPr kumimoji="1" lang="ja-JP" altLang="en-US" sz="2000"/>
              <a:t>⇒</a:t>
            </a:r>
            <a:r>
              <a:rPr kumimoji="1" lang="en-US" altLang="ja-JP" sz="2000" dirty="0"/>
              <a:t> Bulk solvability + “a good choice of dissipators”</a:t>
            </a:r>
            <a:endParaRPr kumimoji="1" lang="ja-JP" altLang="en-US" sz="20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7BC2752-C656-4155-827A-52FCF283996B}"/>
              </a:ext>
            </a:extLst>
          </p:cNvPr>
          <p:cNvSpPr txBox="1"/>
          <p:nvPr/>
        </p:nvSpPr>
        <p:spPr>
          <a:xfrm>
            <a:off x="8183027" y="5189713"/>
            <a:ext cx="4082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Prosen</a:t>
            </a:r>
            <a:r>
              <a:rPr kumimoji="1" lang="en-US" altLang="ja-JP" sz="2000" dirty="0">
                <a:solidFill>
                  <a:srgbClr val="0070C0"/>
                </a:solidFill>
              </a:rPr>
              <a:t> (2013),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Karevski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(2013)]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9F7152D-8AA7-78A6-00EB-6C239984A6E4}"/>
              </a:ext>
            </a:extLst>
          </p:cNvPr>
          <p:cNvSpPr txBox="1"/>
          <p:nvPr/>
        </p:nvSpPr>
        <p:spPr>
          <a:xfrm>
            <a:off x="5794245" y="4868207"/>
            <a:ext cx="655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Prosen</a:t>
            </a:r>
            <a:r>
              <a:rPr kumimoji="1" lang="en-US" altLang="ja-JP" sz="2000" dirty="0">
                <a:solidFill>
                  <a:srgbClr val="0070C0"/>
                </a:solidFill>
              </a:rPr>
              <a:t> (2008),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Medvedyeva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(2016),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Buca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(2020)]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641EFEBB-A1D5-0503-C2CA-7DC4AC0BE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605" y="3483144"/>
            <a:ext cx="3733800" cy="3810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6EED128-0C36-0E3A-F907-2DCA502EA5BC}"/>
              </a:ext>
            </a:extLst>
          </p:cNvPr>
          <p:cNvSpPr txBox="1"/>
          <p:nvPr/>
        </p:nvSpPr>
        <p:spPr>
          <a:xfrm>
            <a:off x="7466468" y="3473589"/>
            <a:ext cx="2125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: Dissipation terms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EC32A119-3365-4F28-F283-BC36236378AA}"/>
              </a:ext>
            </a:extLst>
          </p:cNvPr>
          <p:cNvCxnSpPr>
            <a:cxnSpLocks/>
          </p:cNvCxnSpPr>
          <p:nvPr/>
        </p:nvCxnSpPr>
        <p:spPr>
          <a:xfrm>
            <a:off x="4974198" y="3864144"/>
            <a:ext cx="3657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2C85207-DC5A-BC51-2728-99DA47B19719}"/>
              </a:ext>
            </a:extLst>
          </p:cNvPr>
          <p:cNvSpPr txBox="1"/>
          <p:nvPr/>
        </p:nvSpPr>
        <p:spPr>
          <a:xfrm>
            <a:off x="4788203" y="3879813"/>
            <a:ext cx="2736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Quantum jump operator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32" name="下矢印 31">
            <a:extLst>
              <a:ext uri="{FF2B5EF4-FFF2-40B4-BE49-F238E27FC236}">
                <a16:creationId xmlns:a16="http://schemas.microsoft.com/office/drawing/2014/main" id="{8552A386-D8F7-8B32-0B77-A559FD96072C}"/>
              </a:ext>
            </a:extLst>
          </p:cNvPr>
          <p:cNvSpPr>
            <a:spLocks noChangeAspect="1"/>
          </p:cNvSpPr>
          <p:nvPr/>
        </p:nvSpPr>
        <p:spPr>
          <a:xfrm>
            <a:off x="2175454" y="3236391"/>
            <a:ext cx="216000" cy="24994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651AF676-EE29-5A3F-C3E3-AEF2F0B0D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462" y="2693191"/>
            <a:ext cx="1968500" cy="58420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23B148CB-C1FC-EC52-50F2-D3B67CF0A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567" y="2819499"/>
            <a:ext cx="4102100" cy="647700"/>
          </a:xfrm>
          <a:prstGeom prst="rect">
            <a:avLst/>
          </a:prstGeom>
        </p:spPr>
      </p:pic>
      <p:pic>
        <p:nvPicPr>
          <p:cNvPr id="4" name="図 3" descr="ロゴ, 会社名&#10;&#10;自動的に生成された説明">
            <a:extLst>
              <a:ext uri="{FF2B5EF4-FFF2-40B4-BE49-F238E27FC236}">
                <a16:creationId xmlns:a16="http://schemas.microsoft.com/office/drawing/2014/main" id="{9F9125E4-ACAE-4F1E-3167-C96A72A74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8B6CBCE-CB1B-E661-F36E-70B0C05014E3}"/>
              </a:ext>
            </a:extLst>
          </p:cNvPr>
          <p:cNvGrpSpPr/>
          <p:nvPr/>
        </p:nvGrpSpPr>
        <p:grpSpPr>
          <a:xfrm>
            <a:off x="1245350" y="3486334"/>
            <a:ext cx="2427781" cy="707886"/>
            <a:chOff x="1534919" y="3381404"/>
            <a:chExt cx="2427781" cy="707886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CEA53464-6992-507D-715D-33987EDB7981}"/>
                </a:ext>
              </a:extLst>
            </p:cNvPr>
            <p:cNvSpPr txBox="1"/>
            <p:nvPr/>
          </p:nvSpPr>
          <p:spPr>
            <a:xfrm>
              <a:off x="1534919" y="3381404"/>
              <a:ext cx="24277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Steady state </a:t>
              </a:r>
            </a:p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as the fixed point of   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4BE84D76-A467-73A9-1184-4785DC6AA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32687" y="3784438"/>
              <a:ext cx="177800" cy="190500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B32F35-6A73-322F-E6BD-385C93E8CAB0}"/>
              </a:ext>
            </a:extLst>
          </p:cNvPr>
          <p:cNvSpPr txBox="1"/>
          <p:nvPr/>
        </p:nvSpPr>
        <p:spPr>
          <a:xfrm>
            <a:off x="3284755" y="5880626"/>
            <a:ext cx="2518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Partial bulk solvability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E8CC608-5558-1150-F0B3-984F03AE563E}"/>
              </a:ext>
            </a:extLst>
          </p:cNvPr>
          <p:cNvSpPr txBox="1"/>
          <p:nvPr/>
        </p:nvSpPr>
        <p:spPr>
          <a:xfrm>
            <a:off x="5700430" y="5876788"/>
            <a:ext cx="3263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[Work in progress with Tsuji]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BF70238-FCC2-541C-0973-A470B4587D78}"/>
              </a:ext>
            </a:extLst>
          </p:cNvPr>
          <p:cNvSpPr txBox="1"/>
          <p:nvPr/>
        </p:nvSpPr>
        <p:spPr>
          <a:xfrm>
            <a:off x="3284754" y="5545002"/>
            <a:ext cx="4303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Non-Hermitization of </a:t>
            </a:r>
            <a:r>
              <a:rPr kumimoji="1" lang="en-US" altLang="ja-JP" sz="2000" dirty="0" err="1"/>
              <a:t>rSGA</a:t>
            </a:r>
            <a:r>
              <a:rPr kumimoji="1" lang="en-US" altLang="ja-JP" sz="2000" dirty="0"/>
              <a:t> Hamiltonian</a:t>
            </a:r>
            <a:endParaRPr kumimoji="1" lang="ja-JP" altLang="en-US" sz="20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C6AF7AC-0AE4-B23D-A328-EFD34AA8232D}"/>
              </a:ext>
            </a:extLst>
          </p:cNvPr>
          <p:cNvSpPr txBox="1"/>
          <p:nvPr/>
        </p:nvSpPr>
        <p:spPr>
          <a:xfrm>
            <a:off x="7502944" y="5535312"/>
            <a:ext cx="2347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[Tindall et al. (2020)]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423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4FE6C8-1ADC-3D61-0C70-9D1B4E7CF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Beyond </a:t>
            </a:r>
            <a:r>
              <a:rPr lang="en-US" altLang="ja-JP" dirty="0"/>
              <a:t>Isolated Quantum Systems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F4FBD0-8463-D2C9-5DDB-A1651BE44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5" y="2088858"/>
            <a:ext cx="11029615" cy="4682877"/>
          </a:xfrm>
        </p:spPr>
        <p:txBody>
          <a:bodyPr/>
          <a:lstStyle/>
          <a:p>
            <a:r>
              <a:rPr lang="en-US" altLang="ja-JP" dirty="0"/>
              <a:t>Lindblad master equation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marL="323984" lvl="1" indent="0">
              <a:buNone/>
            </a:pPr>
            <a:endParaRPr lang="en-US" altLang="ja-JP" dirty="0"/>
          </a:p>
          <a:p>
            <a:pPr lvl="1"/>
            <a:r>
              <a:rPr lang="en-US" altLang="ja-JP" dirty="0"/>
              <a:t>Sometimes has the exactly solvable steady state.  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Can partial solvability be robust against the boundary dissipators? 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641EFEBB-A1D5-0503-C2CA-7DC4AC0BE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605" y="3483144"/>
            <a:ext cx="3733800" cy="3810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6EED128-0C36-0E3A-F907-2DCA502EA5BC}"/>
              </a:ext>
            </a:extLst>
          </p:cNvPr>
          <p:cNvSpPr txBox="1"/>
          <p:nvPr/>
        </p:nvSpPr>
        <p:spPr>
          <a:xfrm>
            <a:off x="7466468" y="3473589"/>
            <a:ext cx="2125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: Dissipation terms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EC32A119-3365-4F28-F283-BC36236378AA}"/>
              </a:ext>
            </a:extLst>
          </p:cNvPr>
          <p:cNvCxnSpPr>
            <a:cxnSpLocks/>
          </p:cNvCxnSpPr>
          <p:nvPr/>
        </p:nvCxnSpPr>
        <p:spPr>
          <a:xfrm>
            <a:off x="4974198" y="3864144"/>
            <a:ext cx="3657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2C85207-DC5A-BC51-2728-99DA47B19719}"/>
              </a:ext>
            </a:extLst>
          </p:cNvPr>
          <p:cNvSpPr txBox="1"/>
          <p:nvPr/>
        </p:nvSpPr>
        <p:spPr>
          <a:xfrm>
            <a:off x="4788203" y="3879813"/>
            <a:ext cx="2736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Quantum jump operator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32" name="下矢印 31">
            <a:extLst>
              <a:ext uri="{FF2B5EF4-FFF2-40B4-BE49-F238E27FC236}">
                <a16:creationId xmlns:a16="http://schemas.microsoft.com/office/drawing/2014/main" id="{8552A386-D8F7-8B32-0B77-A559FD96072C}"/>
              </a:ext>
            </a:extLst>
          </p:cNvPr>
          <p:cNvSpPr>
            <a:spLocks noChangeAspect="1"/>
          </p:cNvSpPr>
          <p:nvPr/>
        </p:nvSpPr>
        <p:spPr>
          <a:xfrm>
            <a:off x="2175454" y="3236391"/>
            <a:ext cx="216000" cy="24994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651AF676-EE29-5A3F-C3E3-AEF2F0B0D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462" y="2693191"/>
            <a:ext cx="1968500" cy="58420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23B148CB-C1FC-EC52-50F2-D3B67CF0A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567" y="2819499"/>
            <a:ext cx="4102100" cy="647700"/>
          </a:xfrm>
          <a:prstGeom prst="rect">
            <a:avLst/>
          </a:prstGeom>
        </p:spPr>
      </p:pic>
      <p:pic>
        <p:nvPicPr>
          <p:cNvPr id="4" name="図 3" descr="ロゴ, 会社名&#10;&#10;自動的に生成された説明">
            <a:extLst>
              <a:ext uri="{FF2B5EF4-FFF2-40B4-BE49-F238E27FC236}">
                <a16:creationId xmlns:a16="http://schemas.microsoft.com/office/drawing/2014/main" id="{9F9125E4-ACAE-4F1E-3167-C96A72A74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8B6CBCE-CB1B-E661-F36E-70B0C05014E3}"/>
              </a:ext>
            </a:extLst>
          </p:cNvPr>
          <p:cNvGrpSpPr/>
          <p:nvPr/>
        </p:nvGrpSpPr>
        <p:grpSpPr>
          <a:xfrm>
            <a:off x="1245350" y="3486334"/>
            <a:ext cx="2427781" cy="707886"/>
            <a:chOff x="1534919" y="3381404"/>
            <a:chExt cx="2427781" cy="707886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CEA53464-6992-507D-715D-33987EDB7981}"/>
                </a:ext>
              </a:extLst>
            </p:cNvPr>
            <p:cNvSpPr txBox="1"/>
            <p:nvPr/>
          </p:nvSpPr>
          <p:spPr>
            <a:xfrm>
              <a:off x="1534919" y="3381404"/>
              <a:ext cx="24277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Steady state </a:t>
              </a:r>
            </a:p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as the fixed point of   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4BE84D76-A467-73A9-1184-4785DC6AA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32687" y="3784438"/>
              <a:ext cx="177800" cy="190500"/>
            </a:xfrm>
            <a:prstGeom prst="rect">
              <a:avLst/>
            </a:prstGeom>
          </p:spPr>
        </p:pic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3F10A1CE-C281-2ED0-E523-1E95199988ED}"/>
              </a:ext>
            </a:extLst>
          </p:cNvPr>
          <p:cNvGrpSpPr/>
          <p:nvPr/>
        </p:nvGrpSpPr>
        <p:grpSpPr>
          <a:xfrm>
            <a:off x="1340314" y="4706912"/>
            <a:ext cx="8826782" cy="1531495"/>
            <a:chOff x="1295344" y="4706912"/>
            <a:chExt cx="8826782" cy="1531495"/>
          </a:xfrm>
        </p:grpSpPr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77624E6B-2A67-C4B2-E971-D676BBDC2A89}"/>
                </a:ext>
              </a:extLst>
            </p:cNvPr>
            <p:cNvCxnSpPr>
              <a:cxnSpLocks/>
            </p:cNvCxnSpPr>
            <p:nvPr/>
          </p:nvCxnSpPr>
          <p:spPr>
            <a:xfrm>
              <a:off x="1295344" y="4706912"/>
              <a:ext cx="8774664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86831185-BBF8-DB91-A2CC-384272D95DB2}"/>
                </a:ext>
              </a:extLst>
            </p:cNvPr>
            <p:cNvCxnSpPr>
              <a:cxnSpLocks/>
            </p:cNvCxnSpPr>
            <p:nvPr/>
          </p:nvCxnSpPr>
          <p:spPr>
            <a:xfrm>
              <a:off x="1347462" y="6238407"/>
              <a:ext cx="8774664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7470F4FF-4E86-9FF6-1067-0D33AE3C214C}"/>
                </a:ext>
              </a:extLst>
            </p:cNvPr>
            <p:cNvCxnSpPr>
              <a:cxnSpLocks/>
            </p:cNvCxnSpPr>
            <p:nvPr/>
          </p:nvCxnSpPr>
          <p:spPr>
            <a:xfrm>
              <a:off x="1295344" y="5086663"/>
              <a:ext cx="8774664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7DF42C14-8437-D2AD-D8F3-175E16C1A056}"/>
                </a:ext>
              </a:extLst>
            </p:cNvPr>
            <p:cNvCxnSpPr>
              <a:cxnSpLocks/>
            </p:cNvCxnSpPr>
            <p:nvPr/>
          </p:nvCxnSpPr>
          <p:spPr>
            <a:xfrm>
              <a:off x="1297844" y="5134133"/>
              <a:ext cx="8774664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6594ED3-DA68-ACCC-D9DE-E1624E5F7139}"/>
              </a:ext>
            </a:extLst>
          </p:cNvPr>
          <p:cNvSpPr txBox="1"/>
          <p:nvPr/>
        </p:nvSpPr>
        <p:spPr>
          <a:xfrm>
            <a:off x="4472355" y="470691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Osaka" panose="020B0600000000000000" pitchFamily="34" charset="-128"/>
                <a:ea typeface="Osaka" panose="020B0600000000000000" pitchFamily="34" charset="-128"/>
              </a:rPr>
              <a:t>bulk dissipators</a:t>
            </a:r>
            <a:endParaRPr kumimoji="1" lang="ja-JP" altLang="en-US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D961984-6658-653E-C8C6-992AB083870B}"/>
              </a:ext>
            </a:extLst>
          </p:cNvPr>
          <p:cNvSpPr txBox="1"/>
          <p:nvPr/>
        </p:nvSpPr>
        <p:spPr>
          <a:xfrm>
            <a:off x="7365371" y="4720359"/>
            <a:ext cx="248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Osaka" panose="020B0600000000000000" pitchFamily="34" charset="-128"/>
                <a:ea typeface="Osaka" panose="020B0600000000000000" pitchFamily="34" charset="-128"/>
              </a:rPr>
              <a:t>boundary dissipators</a:t>
            </a:r>
            <a:endParaRPr kumimoji="1" lang="ja-JP" altLang="en-US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EF8ADD7-281A-E7C3-9507-E9357A2DDC52}"/>
              </a:ext>
            </a:extLst>
          </p:cNvPr>
          <p:cNvSpPr txBox="1"/>
          <p:nvPr/>
        </p:nvSpPr>
        <p:spPr>
          <a:xfrm>
            <a:off x="1417852" y="5174317"/>
            <a:ext cx="236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Osaka" panose="020B0600000000000000" pitchFamily="34" charset="-128"/>
                <a:ea typeface="Osaka" panose="020B0600000000000000" pitchFamily="34" charset="-128"/>
              </a:rPr>
              <a:t>completely solvable</a:t>
            </a:r>
            <a:endParaRPr kumimoji="1" lang="ja-JP" altLang="en-US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65AD0E1-021D-89E7-7B71-3FACFA5D4E00}"/>
              </a:ext>
            </a:extLst>
          </p:cNvPr>
          <p:cNvSpPr txBox="1"/>
          <p:nvPr/>
        </p:nvSpPr>
        <p:spPr>
          <a:xfrm>
            <a:off x="1239918" y="5503245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Osaka" panose="020B0600000000000000" pitchFamily="34" charset="-128"/>
                <a:ea typeface="Osaka" panose="020B0600000000000000" pitchFamily="34" charset="-128"/>
              </a:rPr>
              <a:t>steady state solvable</a:t>
            </a:r>
            <a:endParaRPr kumimoji="1" lang="ja-JP" altLang="en-US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A03DA03-AD46-5F89-B167-22A0A349D197}"/>
              </a:ext>
            </a:extLst>
          </p:cNvPr>
          <p:cNvSpPr txBox="1"/>
          <p:nvPr/>
        </p:nvSpPr>
        <p:spPr>
          <a:xfrm>
            <a:off x="1764572" y="5836718"/>
            <a:ext cx="202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Osaka" panose="020B0600000000000000" pitchFamily="34" charset="-128"/>
                <a:ea typeface="Osaka" panose="020B0600000000000000" pitchFamily="34" charset="-128"/>
              </a:rPr>
              <a:t>partially solvable</a:t>
            </a:r>
            <a:endParaRPr kumimoji="1" lang="ja-JP" altLang="en-US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DB1D686F-73EE-1F9A-C81A-8AA20772F7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556" y="5265494"/>
            <a:ext cx="177800" cy="190500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B04F3408-6058-1D7F-C4C1-49E00D45DD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556" y="5565183"/>
            <a:ext cx="177800" cy="19050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347B31D7-FF37-BF54-6247-BB6196E125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5999" y="5264973"/>
            <a:ext cx="177800" cy="190500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52B9565F-ADEF-3A46-136A-29D5834954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5999" y="5569388"/>
            <a:ext cx="177800" cy="190500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3698A42A-3DFE-CBBE-5D6B-D86721A558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556" y="5913196"/>
            <a:ext cx="177800" cy="190500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72E660F-8673-C9D9-D6CD-7B04FE836524}"/>
              </a:ext>
            </a:extLst>
          </p:cNvPr>
          <p:cNvSpPr txBox="1"/>
          <p:nvPr/>
        </p:nvSpPr>
        <p:spPr>
          <a:xfrm>
            <a:off x="4593333" y="5848141"/>
            <a:ext cx="1908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[Tindall et al. (2020)]</a:t>
            </a:r>
            <a:endParaRPr kumimoji="1" lang="ja-JP" altLang="en-US" sz="1600">
              <a:solidFill>
                <a:srgbClr val="0070C0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3ACDADA-414A-22E5-91B4-3BD9663F3034}"/>
              </a:ext>
            </a:extLst>
          </p:cNvPr>
          <p:cNvSpPr txBox="1"/>
          <p:nvPr/>
        </p:nvSpPr>
        <p:spPr>
          <a:xfrm>
            <a:off x="7758177" y="5488692"/>
            <a:ext cx="14674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[</a:t>
            </a:r>
            <a:r>
              <a:rPr kumimoji="1" lang="en-US" altLang="ja-JP" sz="1600" dirty="0" err="1">
                <a:solidFill>
                  <a:srgbClr val="0070C0"/>
                </a:solidFill>
              </a:rPr>
              <a:t>Prosen</a:t>
            </a:r>
            <a:r>
              <a:rPr kumimoji="1" lang="en-US" altLang="ja-JP" sz="1600" dirty="0">
                <a:solidFill>
                  <a:srgbClr val="0070C0"/>
                </a:solidFill>
              </a:rPr>
              <a:t> (2013)] </a:t>
            </a:r>
            <a:endParaRPr lang="ja-JP" altLang="en-US" sz="160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5DC3A0B-627D-7B3C-70B7-2EDFC30598C9}"/>
              </a:ext>
            </a:extLst>
          </p:cNvPr>
          <p:cNvSpPr txBox="1"/>
          <p:nvPr/>
        </p:nvSpPr>
        <p:spPr>
          <a:xfrm>
            <a:off x="4593333" y="5201572"/>
            <a:ext cx="1930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[</a:t>
            </a:r>
            <a:r>
              <a:rPr kumimoji="1" lang="en-US" altLang="ja-JP" sz="1600" dirty="0" err="1">
                <a:solidFill>
                  <a:srgbClr val="0070C0"/>
                </a:solidFill>
              </a:rPr>
              <a:t>Prosen</a:t>
            </a:r>
            <a:r>
              <a:rPr kumimoji="1" lang="en-US" altLang="ja-JP" sz="1600" dirty="0">
                <a:solidFill>
                  <a:srgbClr val="0070C0"/>
                </a:solidFill>
              </a:rPr>
              <a:t> (2008) et al.]</a:t>
            </a:r>
            <a:endParaRPr kumimoji="1" lang="ja-JP" altLang="en-US" sz="1600">
              <a:solidFill>
                <a:srgbClr val="0070C0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D40A35B5-9533-D6FE-BAC5-AEC9A13DE6AD}"/>
              </a:ext>
            </a:extLst>
          </p:cNvPr>
          <p:cNvSpPr txBox="1"/>
          <p:nvPr/>
        </p:nvSpPr>
        <p:spPr>
          <a:xfrm>
            <a:off x="7758177" y="5174317"/>
            <a:ext cx="1934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[</a:t>
            </a:r>
            <a:r>
              <a:rPr kumimoji="1" lang="en-US" altLang="ja-JP" sz="1600" dirty="0" err="1">
                <a:solidFill>
                  <a:srgbClr val="0070C0"/>
                </a:solidFill>
              </a:rPr>
              <a:t>Paletta</a:t>
            </a:r>
            <a:r>
              <a:rPr kumimoji="1" lang="en-US" altLang="ja-JP" sz="1600" dirty="0">
                <a:solidFill>
                  <a:srgbClr val="0070C0"/>
                </a:solidFill>
              </a:rPr>
              <a:t> et al. (2024)]</a:t>
            </a:r>
            <a:endParaRPr kumimoji="1" lang="ja-JP" altLang="en-US" sz="1600">
              <a:solidFill>
                <a:srgbClr val="0070C0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A823198D-2B5A-96E9-CB84-CCE7245DDA5E}"/>
              </a:ext>
            </a:extLst>
          </p:cNvPr>
          <p:cNvSpPr txBox="1"/>
          <p:nvPr/>
        </p:nvSpPr>
        <p:spPr>
          <a:xfrm>
            <a:off x="7811344" y="5810929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Osaka" panose="020B0600000000000000" pitchFamily="34" charset="-128"/>
                <a:ea typeface="Osaka" panose="020B0600000000000000" pitchFamily="34" charset="-128"/>
              </a:rPr>
              <a:t>our model</a:t>
            </a:r>
            <a:endParaRPr kumimoji="1" lang="ja-JP" altLang="en-US">
              <a:solidFill>
                <a:srgbClr val="FF0000"/>
              </a:solidFill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8ACB262-C46B-24C0-EF34-8622EF0C60D8}"/>
              </a:ext>
            </a:extLst>
          </p:cNvPr>
          <p:cNvSpPr txBox="1"/>
          <p:nvPr/>
        </p:nvSpPr>
        <p:spPr>
          <a:xfrm>
            <a:off x="8993377" y="5831949"/>
            <a:ext cx="1612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[CM-Tsuji (2024)]</a:t>
            </a:r>
            <a:endParaRPr kumimoji="1" lang="ja-JP" altLang="en-US" sz="1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004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2AA159-27D5-8D37-C344-79AD26F3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HSF-induced solvable eigenmodes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6356D6-2A4D-DF8F-D2E9-3578D00B6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System coupled to boundary dissipators</a:t>
            </a:r>
            <a:endParaRPr kumimoji="1" lang="en-US" altLang="ja-JP" dirty="0"/>
          </a:p>
          <a:p>
            <a:pPr marL="323984" lvl="1" indent="0">
              <a:buNone/>
            </a:pPr>
            <a:endParaRPr kumimoji="1" lang="en-US" altLang="ja-JP" dirty="0"/>
          </a:p>
          <a:p>
            <a:pPr lvl="1"/>
            <a:endParaRPr kumimoji="1" lang="en-US" altLang="ja-JP" dirty="0"/>
          </a:p>
          <a:p>
            <a:r>
              <a:rPr lang="en-US" altLang="ja-JP" dirty="0"/>
              <a:t>Thermofield double vector expression</a:t>
            </a:r>
          </a:p>
          <a:p>
            <a:endParaRPr lang="en-US" altLang="ja-JP" dirty="0"/>
          </a:p>
          <a:p>
            <a:pPr lvl="1"/>
            <a:r>
              <a:rPr lang="en-US" altLang="ja-JP" dirty="0"/>
              <a:t>Evolution of the density matrix </a:t>
            </a:r>
          </a:p>
          <a:p>
            <a:pPr lvl="2"/>
            <a:endParaRPr lang="en-US" altLang="ja-JP" dirty="0"/>
          </a:p>
          <a:p>
            <a:pPr lvl="3"/>
            <a:endParaRPr kumimoji="1" lang="en-US" altLang="ja-JP" dirty="0"/>
          </a:p>
        </p:txBody>
      </p: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5510056D-A271-7D48-BC07-DD6736C8F640}"/>
              </a:ext>
            </a:extLst>
          </p:cNvPr>
          <p:cNvGrpSpPr/>
          <p:nvPr/>
        </p:nvGrpSpPr>
        <p:grpSpPr>
          <a:xfrm>
            <a:off x="6892045" y="2570044"/>
            <a:ext cx="4381126" cy="1407581"/>
            <a:chOff x="7232754" y="3448145"/>
            <a:chExt cx="4381126" cy="1407581"/>
          </a:xfrm>
        </p:grpSpPr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CB1DE9DB-F2E1-4CCA-930D-D44456FF93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32754" y="3448145"/>
              <a:ext cx="4381126" cy="1103255"/>
              <a:chOff x="3002023" y="2766184"/>
              <a:chExt cx="5122479" cy="1289942"/>
            </a:xfrm>
          </p:grpSpPr>
          <p:grpSp>
            <p:nvGrpSpPr>
              <p:cNvPr id="47" name="グループ化 46">
                <a:extLst>
                  <a:ext uri="{FF2B5EF4-FFF2-40B4-BE49-F238E27FC236}">
                    <a16:creationId xmlns:a16="http://schemas.microsoft.com/office/drawing/2014/main" id="{E359A7C7-56AC-A742-4059-94456BA2961F}"/>
                  </a:ext>
                </a:extLst>
              </p:cNvPr>
              <p:cNvGrpSpPr/>
              <p:nvPr/>
            </p:nvGrpSpPr>
            <p:grpSpPr>
              <a:xfrm>
                <a:off x="3002023" y="2766184"/>
                <a:ext cx="5122479" cy="1289942"/>
                <a:chOff x="3534760" y="2623059"/>
                <a:chExt cx="5122479" cy="1289942"/>
              </a:xfrm>
            </p:grpSpPr>
            <p:grpSp>
              <p:nvGrpSpPr>
                <p:cNvPr id="48" name="グループ化 47">
                  <a:extLst>
                    <a:ext uri="{FF2B5EF4-FFF2-40B4-BE49-F238E27FC236}">
                      <a16:creationId xmlns:a16="http://schemas.microsoft.com/office/drawing/2014/main" id="{2624465F-676F-67BD-2FDF-6114BD4C2EE8}"/>
                    </a:ext>
                  </a:extLst>
                </p:cNvPr>
                <p:cNvGrpSpPr/>
                <p:nvPr/>
              </p:nvGrpSpPr>
              <p:grpSpPr>
                <a:xfrm>
                  <a:off x="3534760" y="2746353"/>
                  <a:ext cx="5122479" cy="1166648"/>
                  <a:chOff x="3028293" y="2638096"/>
                  <a:chExt cx="5122479" cy="1166648"/>
                </a:xfrm>
              </p:grpSpPr>
              <p:sp>
                <p:nvSpPr>
                  <p:cNvPr id="51" name="正方形/長方形 50">
                    <a:extLst>
                      <a:ext uri="{FF2B5EF4-FFF2-40B4-BE49-F238E27FC236}">
                        <a16:creationId xmlns:a16="http://schemas.microsoft.com/office/drawing/2014/main" id="{6C4A8FE0-E17B-3DAE-29C1-4CA6991A89EA}"/>
                      </a:ext>
                    </a:extLst>
                  </p:cNvPr>
                  <p:cNvSpPr/>
                  <p:nvPr/>
                </p:nvSpPr>
                <p:spPr>
                  <a:xfrm>
                    <a:off x="3028293" y="2638096"/>
                    <a:ext cx="977462" cy="116664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n>
                        <a:solidFill>
                          <a:srgbClr val="FF0000"/>
                        </a:solidFill>
                      </a:ln>
                    </a:endParaRPr>
                  </a:p>
                </p:txBody>
              </p:sp>
              <p:sp>
                <p:nvSpPr>
                  <p:cNvPr id="52" name="正方形/長方形 51">
                    <a:extLst>
                      <a:ext uri="{FF2B5EF4-FFF2-40B4-BE49-F238E27FC236}">
                        <a16:creationId xmlns:a16="http://schemas.microsoft.com/office/drawing/2014/main" id="{5CFA3548-F611-8E98-60FE-17A06A34BA09}"/>
                      </a:ext>
                    </a:extLst>
                  </p:cNvPr>
                  <p:cNvSpPr/>
                  <p:nvPr/>
                </p:nvSpPr>
                <p:spPr>
                  <a:xfrm>
                    <a:off x="7173310" y="2638096"/>
                    <a:ext cx="977462" cy="116664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53" name="直線コネクタ 52">
                    <a:extLst>
                      <a:ext uri="{FF2B5EF4-FFF2-40B4-BE49-F238E27FC236}">
                        <a16:creationId xmlns:a16="http://schemas.microsoft.com/office/drawing/2014/main" id="{1B83EE94-274D-B79F-AD90-3C06A163C2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07726" y="3197661"/>
                    <a:ext cx="3165584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下矢印 53">
                    <a:extLst>
                      <a:ext uri="{FF2B5EF4-FFF2-40B4-BE49-F238E27FC236}">
                        <a16:creationId xmlns:a16="http://schemas.microsoft.com/office/drawing/2014/main" id="{0EB61035-9385-D2A7-E8A8-5CFBF28F1B3B}"/>
                      </a:ext>
                    </a:extLst>
                  </p:cNvPr>
                  <p:cNvSpPr/>
                  <p:nvPr/>
                </p:nvSpPr>
                <p:spPr>
                  <a:xfrm flipV="1">
                    <a:off x="4193627" y="2865138"/>
                    <a:ext cx="304800" cy="633241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55" name="下矢印 54">
                    <a:extLst>
                      <a:ext uri="{FF2B5EF4-FFF2-40B4-BE49-F238E27FC236}">
                        <a16:creationId xmlns:a16="http://schemas.microsoft.com/office/drawing/2014/main" id="{498C760A-F452-FEC1-796A-501FCC9CABD1}"/>
                      </a:ext>
                    </a:extLst>
                  </p:cNvPr>
                  <p:cNvSpPr/>
                  <p:nvPr/>
                </p:nvSpPr>
                <p:spPr>
                  <a:xfrm>
                    <a:off x="5306738" y="2881039"/>
                    <a:ext cx="304800" cy="633241"/>
                  </a:xfrm>
                  <a:prstGeom prst="downArrow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56" name="下矢印 55">
                    <a:extLst>
                      <a:ext uri="{FF2B5EF4-FFF2-40B4-BE49-F238E27FC236}">
                        <a16:creationId xmlns:a16="http://schemas.microsoft.com/office/drawing/2014/main" id="{4FAA79E7-D5D5-E669-E2DB-D62AF78B7C84}"/>
                      </a:ext>
                    </a:extLst>
                  </p:cNvPr>
                  <p:cNvSpPr/>
                  <p:nvPr/>
                </p:nvSpPr>
                <p:spPr>
                  <a:xfrm>
                    <a:off x="6356128" y="2881038"/>
                    <a:ext cx="304800" cy="633241"/>
                  </a:xfrm>
                  <a:prstGeom prst="downArrow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57" name="下矢印 56">
                    <a:extLst>
                      <a:ext uri="{FF2B5EF4-FFF2-40B4-BE49-F238E27FC236}">
                        <a16:creationId xmlns:a16="http://schemas.microsoft.com/office/drawing/2014/main" id="{00255B71-F970-0C1F-ACBE-496E2C2F4752}"/>
                      </a:ext>
                    </a:extLst>
                  </p:cNvPr>
                  <p:cNvSpPr/>
                  <p:nvPr/>
                </p:nvSpPr>
                <p:spPr>
                  <a:xfrm flipV="1">
                    <a:off x="6702968" y="2860017"/>
                    <a:ext cx="304800" cy="633241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8" name="下矢印 57">
                    <a:extLst>
                      <a:ext uri="{FF2B5EF4-FFF2-40B4-BE49-F238E27FC236}">
                        <a16:creationId xmlns:a16="http://schemas.microsoft.com/office/drawing/2014/main" id="{3D8CD755-3615-FF89-3EAA-5ACE1EE1D37C}"/>
                      </a:ext>
                    </a:extLst>
                  </p:cNvPr>
                  <p:cNvSpPr/>
                  <p:nvPr/>
                </p:nvSpPr>
                <p:spPr>
                  <a:xfrm flipV="1">
                    <a:off x="6027676" y="2860016"/>
                    <a:ext cx="304800" cy="633241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9" name="下矢印 58">
                    <a:extLst>
                      <a:ext uri="{FF2B5EF4-FFF2-40B4-BE49-F238E27FC236}">
                        <a16:creationId xmlns:a16="http://schemas.microsoft.com/office/drawing/2014/main" id="{91A4DFCA-D63E-BFDB-AD1C-E711EF0D3E48}"/>
                      </a:ext>
                    </a:extLst>
                  </p:cNvPr>
                  <p:cNvSpPr/>
                  <p:nvPr/>
                </p:nvSpPr>
                <p:spPr>
                  <a:xfrm>
                    <a:off x="4574955" y="2883867"/>
                    <a:ext cx="304800" cy="633241"/>
                  </a:xfrm>
                  <a:prstGeom prst="downArrow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49" name="円弧 48">
                  <a:extLst>
                    <a:ext uri="{FF2B5EF4-FFF2-40B4-BE49-F238E27FC236}">
                      <a16:creationId xmlns:a16="http://schemas.microsoft.com/office/drawing/2014/main" id="{2EB10BC1-C3AA-34B7-7598-11531FA6AE80}"/>
                    </a:ext>
                  </a:extLst>
                </p:cNvPr>
                <p:cNvSpPr/>
                <p:nvPr/>
              </p:nvSpPr>
              <p:spPr>
                <a:xfrm rot="18900000">
                  <a:off x="4020448" y="2623059"/>
                  <a:ext cx="838200" cy="793432"/>
                </a:xfrm>
                <a:prstGeom prst="arc">
                  <a:avLst>
                    <a:gd name="adj1" fmla="val 18848969"/>
                    <a:gd name="adj2" fmla="val 1383428"/>
                  </a:avLst>
                </a:prstGeom>
                <a:noFill/>
                <a:ln w="38100">
                  <a:solidFill>
                    <a:srgbClr val="FF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60" name="正方形/長方形 59">
                <a:extLst>
                  <a:ext uri="{FF2B5EF4-FFF2-40B4-BE49-F238E27FC236}">
                    <a16:creationId xmlns:a16="http://schemas.microsoft.com/office/drawing/2014/main" id="{62F8EBB8-6A19-E5A2-104D-3574498AFBE2}"/>
                  </a:ext>
                </a:extLst>
              </p:cNvPr>
              <p:cNvSpPr/>
              <p:nvPr/>
            </p:nvSpPr>
            <p:spPr>
              <a:xfrm>
                <a:off x="5709158" y="3138847"/>
                <a:ext cx="165314" cy="63610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561D2D12-D428-5F1C-9E18-65CB8783AB4F}"/>
                  </a:ext>
                </a:extLst>
              </p:cNvPr>
              <p:cNvSpPr/>
              <p:nvPr/>
            </p:nvSpPr>
            <p:spPr>
              <a:xfrm>
                <a:off x="4978206" y="3136927"/>
                <a:ext cx="165314" cy="63610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FE9C2D5E-92D6-E106-0599-DD751BEE2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9420" y="4626017"/>
              <a:ext cx="211796" cy="169437"/>
            </a:xfrm>
            <a:prstGeom prst="rect">
              <a:avLst/>
            </a:prstGeom>
          </p:spPr>
        </p:pic>
        <p:pic>
          <p:nvPicPr>
            <p:cNvPr id="64" name="図 63">
              <a:extLst>
                <a:ext uri="{FF2B5EF4-FFF2-40B4-BE49-F238E27FC236}">
                  <a16:creationId xmlns:a16="http://schemas.microsoft.com/office/drawing/2014/main" id="{DFE973A9-46AE-9B48-7C4E-0A11ADE08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2604" y="4632900"/>
              <a:ext cx="300815" cy="222826"/>
            </a:xfrm>
            <a:prstGeom prst="rect">
              <a:avLst/>
            </a:prstGeom>
          </p:spPr>
        </p:pic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16D03D20-8D4A-44E2-3657-E9BD847BD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12686" y="4606818"/>
              <a:ext cx="334239" cy="222826"/>
            </a:xfrm>
            <a:prstGeom prst="rect">
              <a:avLst/>
            </a:prstGeom>
          </p:spPr>
        </p:pic>
      </p:grpSp>
      <p:pic>
        <p:nvPicPr>
          <p:cNvPr id="70" name="図 69">
            <a:extLst>
              <a:ext uri="{FF2B5EF4-FFF2-40B4-BE49-F238E27FC236}">
                <a16:creationId xmlns:a16="http://schemas.microsoft.com/office/drawing/2014/main" id="{99814B29-8F2E-C649-E430-927A3AFF1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355" y="3168648"/>
            <a:ext cx="3733800" cy="381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D089516-330E-13E3-BBD8-51E610E24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8355" y="2723663"/>
            <a:ext cx="3759200" cy="342900"/>
          </a:xfrm>
          <a:prstGeom prst="rect">
            <a:avLst/>
          </a:prstGeom>
        </p:spPr>
      </p:pic>
      <p:pic>
        <p:nvPicPr>
          <p:cNvPr id="14" name="図 13" descr="ロゴ, 会社名&#10;&#10;自動的に生成された説明">
            <a:extLst>
              <a:ext uri="{FF2B5EF4-FFF2-40B4-BE49-F238E27FC236}">
                <a16:creationId xmlns:a16="http://schemas.microsoft.com/office/drawing/2014/main" id="{F5B7122E-C671-3C66-2104-E3BCDE3E77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sp>
        <p:nvSpPr>
          <p:cNvPr id="4" name="円弧 3">
            <a:extLst>
              <a:ext uri="{FF2B5EF4-FFF2-40B4-BE49-F238E27FC236}">
                <a16:creationId xmlns:a16="http://schemas.microsoft.com/office/drawing/2014/main" id="{E1907381-667D-69A9-A7B0-41AD29D49C05}"/>
              </a:ext>
            </a:extLst>
          </p:cNvPr>
          <p:cNvSpPr/>
          <p:nvPr/>
        </p:nvSpPr>
        <p:spPr>
          <a:xfrm rot="18900000" flipH="1" flipV="1">
            <a:off x="10175557" y="3134447"/>
            <a:ext cx="716891" cy="678602"/>
          </a:xfrm>
          <a:prstGeom prst="arc">
            <a:avLst>
              <a:gd name="adj1" fmla="val 18848969"/>
              <a:gd name="adj2" fmla="val 1383428"/>
            </a:avLst>
          </a:prstGeom>
          <a:ln w="3810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4E2FF9F-A0F4-C71C-20A4-03D3BB4B8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663" y="5345711"/>
            <a:ext cx="2374900" cy="533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7A859A6-FB24-168A-DBFC-EC24E5E2FF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4663" y="4277695"/>
            <a:ext cx="5092700" cy="5715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7ADA0F8-E767-1E53-A584-F35E915799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663" y="5938615"/>
            <a:ext cx="7772400" cy="63472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58FD7A8-6DA9-4871-16D8-70C73B0073E6}"/>
              </a:ext>
            </a:extLst>
          </p:cNvPr>
          <p:cNvSpPr txBox="1"/>
          <p:nvPr/>
        </p:nvSpPr>
        <p:spPr>
          <a:xfrm>
            <a:off x="9110873" y="6009237"/>
            <a:ext cx="2534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: Non-Hermitian </a:t>
            </a:r>
          </a:p>
          <a:p>
            <a:r>
              <a:rPr kumimoji="1" lang="en-US" altLang="ja-JP" sz="2000" dirty="0">
                <a:solidFill>
                  <a:srgbClr val="FF0000"/>
                </a:solidFill>
              </a:rPr>
              <a:t>  effective Hamiltonian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991C314-0C9B-CD53-18DE-6E330019705E}"/>
              </a:ext>
            </a:extLst>
          </p:cNvPr>
          <p:cNvGrpSpPr/>
          <p:nvPr/>
        </p:nvGrpSpPr>
        <p:grpSpPr>
          <a:xfrm>
            <a:off x="6262910" y="4884431"/>
            <a:ext cx="4694427" cy="830997"/>
            <a:chOff x="6262910" y="4884431"/>
            <a:chExt cx="4694427" cy="830997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04642C5B-93A7-694C-4799-7261E54D4FF5}"/>
                </a:ext>
              </a:extLst>
            </p:cNvPr>
            <p:cNvSpPr txBox="1"/>
            <p:nvPr/>
          </p:nvSpPr>
          <p:spPr>
            <a:xfrm>
              <a:off x="6262910" y="4884431"/>
              <a:ext cx="46944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FF0000"/>
                  </a:solidFill>
                </a:rPr>
                <a:t>Can      be an integrable Hamiltonian</a:t>
              </a:r>
            </a:p>
            <a:p>
              <a:r>
                <a:rPr kumimoji="1" lang="en-US" altLang="ja-JP" sz="2400" dirty="0">
                  <a:solidFill>
                    <a:srgbClr val="FF0000"/>
                  </a:solidFill>
                </a:rPr>
                <a:t>in a certain subspace?</a:t>
              </a:r>
              <a:endParaRPr kumimoji="1" lang="ja-JP" altLang="en-US" sz="2400">
                <a:solidFill>
                  <a:srgbClr val="FF0000"/>
                </a:solidFill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B816E1DC-E22D-519D-3671-00250F118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84449" y="4927345"/>
              <a:ext cx="254000" cy="279400"/>
            </a:xfrm>
            <a:prstGeom prst="rect">
              <a:avLst/>
            </a:prstGeom>
          </p:spPr>
        </p:pic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0237A5F0-93D7-5468-3981-BBA2CDB88E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9121" y="5509884"/>
            <a:ext cx="10668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4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8DFF05-B0D3-A94F-5DB0-2E1BC1080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Integrability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C2B7B7-C7D2-2AFD-632D-EC30DD383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(Quantum) Integrable systems</a:t>
            </a:r>
          </a:p>
          <a:p>
            <a:pPr lvl="1"/>
            <a:r>
              <a:rPr kumimoji="1" lang="en-US" altLang="ja-JP" dirty="0"/>
              <a:t>No clear definition. </a:t>
            </a:r>
          </a:p>
          <a:p>
            <a:pPr lvl="1"/>
            <a:r>
              <a:rPr lang="en-US" altLang="ja-JP" dirty="0"/>
              <a:t>Often said to be “integrable” if the Yang-Baxter structure exists. </a:t>
            </a:r>
          </a:p>
          <a:p>
            <a:pPr lvl="1"/>
            <a:endParaRPr lang="en-US" altLang="ja-JP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682A241-9C09-B779-F9F2-E82E76EDA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49" y="3787786"/>
            <a:ext cx="7772400" cy="2658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10160B5-F685-57D8-3968-1C3D66090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549" y="4232861"/>
            <a:ext cx="3784600" cy="266700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A13439D5-AF94-14A2-DB0F-36F3A25DA988}"/>
              </a:ext>
            </a:extLst>
          </p:cNvPr>
          <p:cNvGrpSpPr>
            <a:grpSpLocks noChangeAspect="1"/>
          </p:cNvGrpSpPr>
          <p:nvPr/>
        </p:nvGrpSpPr>
        <p:grpSpPr>
          <a:xfrm>
            <a:off x="1702549" y="4762170"/>
            <a:ext cx="4856415" cy="1563228"/>
            <a:chOff x="3432674" y="4717258"/>
            <a:chExt cx="4856415" cy="1563228"/>
          </a:xfrm>
        </p:grpSpPr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4D2B13CD-4177-B2E7-247E-6197F8C80EBA}"/>
                </a:ext>
              </a:extLst>
            </p:cNvPr>
            <p:cNvCxnSpPr/>
            <p:nvPr/>
          </p:nvCxnSpPr>
          <p:spPr>
            <a:xfrm>
              <a:off x="4018547" y="5017171"/>
              <a:ext cx="0" cy="1263315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D5E565E9-2B19-9FC4-F2C8-0EFC27A195D4}"/>
                </a:ext>
              </a:extLst>
            </p:cNvPr>
            <p:cNvCxnSpPr/>
            <p:nvPr/>
          </p:nvCxnSpPr>
          <p:spPr>
            <a:xfrm>
              <a:off x="3609474" y="5173579"/>
              <a:ext cx="1588168" cy="830179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D2CE9C1F-74F8-F646-7C4C-F674AF5AAD82}"/>
                </a:ext>
              </a:extLst>
            </p:cNvPr>
            <p:cNvCxnSpPr/>
            <p:nvPr/>
          </p:nvCxnSpPr>
          <p:spPr>
            <a:xfrm flipV="1">
              <a:off x="3597442" y="5293895"/>
              <a:ext cx="1576137" cy="86194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6B6955A6-1A2F-1078-6E3C-AD418287DA21}"/>
                </a:ext>
              </a:extLst>
            </p:cNvPr>
            <p:cNvGrpSpPr/>
            <p:nvPr/>
          </p:nvGrpSpPr>
          <p:grpSpPr>
            <a:xfrm flipH="1">
              <a:off x="6637421" y="5017170"/>
              <a:ext cx="1600200" cy="1263315"/>
              <a:chOff x="5487149" y="5044827"/>
              <a:chExt cx="1600200" cy="1263315"/>
            </a:xfrm>
          </p:grpSpPr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C4C058D7-4BE3-7BBC-D06E-34BE136D3ED6}"/>
                  </a:ext>
                </a:extLst>
              </p:cNvPr>
              <p:cNvCxnSpPr/>
              <p:nvPr/>
            </p:nvCxnSpPr>
            <p:spPr>
              <a:xfrm>
                <a:off x="5908254" y="5044827"/>
                <a:ext cx="0" cy="1263315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>
                <a:extLst>
                  <a:ext uri="{FF2B5EF4-FFF2-40B4-BE49-F238E27FC236}">
                    <a16:creationId xmlns:a16="http://schemas.microsoft.com/office/drawing/2014/main" id="{FFCE32AF-584C-EEF9-26BD-20B4AD9FF17C}"/>
                  </a:ext>
                </a:extLst>
              </p:cNvPr>
              <p:cNvCxnSpPr/>
              <p:nvPr/>
            </p:nvCxnSpPr>
            <p:spPr>
              <a:xfrm>
                <a:off x="5499181" y="5201235"/>
                <a:ext cx="1588168" cy="830179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コネクタ 13">
                <a:extLst>
                  <a:ext uri="{FF2B5EF4-FFF2-40B4-BE49-F238E27FC236}">
                    <a16:creationId xmlns:a16="http://schemas.microsoft.com/office/drawing/2014/main" id="{58D1CC93-40FD-7578-D10B-976D782C697C}"/>
                  </a:ext>
                </a:extLst>
              </p:cNvPr>
              <p:cNvCxnSpPr/>
              <p:nvPr/>
            </p:nvCxnSpPr>
            <p:spPr>
              <a:xfrm flipV="1">
                <a:off x="5487149" y="5321551"/>
                <a:ext cx="1576137" cy="861949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C4659EB-4607-0C27-EBF7-4AF20A66B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9192" y="5594684"/>
              <a:ext cx="276059" cy="118311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C2F723D3-F2F9-B41D-C8A8-1FDDFB312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32674" y="4906326"/>
              <a:ext cx="114300" cy="190500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8E62B806-D74F-4E8F-86AD-5BBAC750E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047" y="4717258"/>
              <a:ext cx="127000" cy="19050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8ECB0A26-AF11-7736-E07A-CB3A7FEFF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10079" y="5029202"/>
              <a:ext cx="127000" cy="203200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4D8301F-3DE4-59D0-0731-861DDC05E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0048" y="5025190"/>
              <a:ext cx="114300" cy="190500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53D2BDC9-1743-45C2-DC70-6AE538938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49676" y="4717258"/>
              <a:ext cx="127000" cy="190500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651E555F-965E-E8FF-7C96-06AD7EC14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2089" y="4893626"/>
              <a:ext cx="127000" cy="203200"/>
            </a:xfrm>
            <a:prstGeom prst="rect">
              <a:avLst/>
            </a:prstGeom>
          </p:spPr>
        </p:pic>
      </p:grpSp>
      <p:pic>
        <p:nvPicPr>
          <p:cNvPr id="10" name="図 9" descr="ロゴ, 会社名&#10;&#10;自動的に生成された説明">
            <a:extLst>
              <a:ext uri="{FF2B5EF4-FFF2-40B4-BE49-F238E27FC236}">
                <a16:creationId xmlns:a16="http://schemas.microsoft.com/office/drawing/2014/main" id="{DF1721FB-114B-6A0F-2742-7188502936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697057-8803-E974-CD86-9C60FD3C0972}"/>
              </a:ext>
            </a:extLst>
          </p:cNvPr>
          <p:cNvSpPr txBox="1"/>
          <p:nvPr/>
        </p:nvSpPr>
        <p:spPr>
          <a:xfrm>
            <a:off x="6920720" y="5408201"/>
            <a:ext cx="49066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Decomposing a many-body scattering into</a:t>
            </a:r>
          </a:p>
          <a:p>
            <a:r>
              <a:rPr kumimoji="1" lang="en-US" altLang="ja-JP" sz="2000" dirty="0"/>
              <a:t>a sequence of two-body scatterings does not </a:t>
            </a:r>
          </a:p>
          <a:p>
            <a:r>
              <a:rPr kumimoji="1" lang="en-US" altLang="ja-JP" sz="2000" dirty="0"/>
              <a:t>depend on the way of decomposition.</a:t>
            </a:r>
          </a:p>
        </p:txBody>
      </p:sp>
    </p:spTree>
    <p:extLst>
      <p:ext uri="{BB962C8B-B14F-4D97-AF65-F5344CB8AC3E}">
        <p14:creationId xmlns:p14="http://schemas.microsoft.com/office/powerpoint/2010/main" val="35826808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2AA159-27D5-8D37-C344-79AD26F3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HSF-induced partially solvable </a:t>
            </a:r>
            <a:r>
              <a:rPr lang="en-US" altLang="ja-JP" dirty="0" err="1"/>
              <a:t>Liouvillian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6356D6-2A4D-DF8F-D2E9-3578D00B6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Example: XXC Hamiltonian coupled to boundary dissipators</a:t>
            </a:r>
            <a:endParaRPr kumimoji="1" lang="en-US" altLang="ja-JP" dirty="0"/>
          </a:p>
          <a:p>
            <a:pPr lvl="1"/>
            <a:r>
              <a:rPr lang="en-US" altLang="ja-JP" dirty="0"/>
              <a:t>Spin-1 XXC Hamiltonian </a:t>
            </a:r>
          </a:p>
          <a:p>
            <a:pPr lvl="1"/>
            <a:r>
              <a:rPr kumimoji="1" lang="en-US" altLang="ja-JP" dirty="0"/>
              <a:t>Boundary dissipators</a:t>
            </a:r>
          </a:p>
          <a:p>
            <a:pPr lvl="1"/>
            <a:endParaRPr lang="en-US" altLang="ja-JP" dirty="0"/>
          </a:p>
          <a:p>
            <a:pPr lvl="1"/>
            <a:r>
              <a:rPr kumimoji="1" lang="en-US" altLang="ja-JP" dirty="0"/>
              <a:t>Effective non-Hermitian Hamiltonian</a:t>
            </a:r>
          </a:p>
          <a:p>
            <a:pPr lvl="3"/>
            <a:endParaRPr kumimoji="1" lang="en-US" altLang="ja-JP" dirty="0"/>
          </a:p>
        </p:txBody>
      </p:sp>
      <p:pic>
        <p:nvPicPr>
          <p:cNvPr id="14" name="図 13" descr="ロゴ, 会社名&#10;&#10;自動的に生成された説明">
            <a:extLst>
              <a:ext uri="{FF2B5EF4-FFF2-40B4-BE49-F238E27FC236}">
                <a16:creationId xmlns:a16="http://schemas.microsoft.com/office/drawing/2014/main" id="{F5B7122E-C671-3C66-2104-E3BCDE3E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193FE39-69AF-E431-1CF1-4925EC1ECC47}"/>
              </a:ext>
            </a:extLst>
          </p:cNvPr>
          <p:cNvSpPr txBox="1"/>
          <p:nvPr/>
        </p:nvSpPr>
        <p:spPr>
          <a:xfrm>
            <a:off x="4349909" y="2695831"/>
            <a:ext cx="2866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</a:rPr>
              <a:t>⇒</a:t>
            </a:r>
            <a:r>
              <a:rPr kumimoji="1" lang="en-US" altLang="ja-JP" sz="2000" dirty="0">
                <a:solidFill>
                  <a:srgbClr val="FF0000"/>
                </a:solidFill>
              </a:rPr>
              <a:t> HSF by config. of 0 &amp; 2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BF73441-832A-5489-629B-B6104AA7D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290" y="3694750"/>
            <a:ext cx="7251700" cy="31750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AA50D33-B94C-5200-4C8D-78C1F6E2C7BD}"/>
              </a:ext>
            </a:extLst>
          </p:cNvPr>
          <p:cNvSpPr txBox="1"/>
          <p:nvPr/>
        </p:nvSpPr>
        <p:spPr>
          <a:xfrm>
            <a:off x="1189668" y="5735198"/>
            <a:ext cx="4927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</a:rPr>
              <a:t>⇒</a:t>
            </a:r>
            <a:r>
              <a:rPr kumimoji="1" lang="en-US" altLang="ja-JP" sz="2000" dirty="0">
                <a:solidFill>
                  <a:srgbClr val="FF0000"/>
                </a:solidFill>
              </a:rPr>
              <a:t> Two XXC chains coupled at the boundaries.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D8B7CD13-8C87-985E-FFF2-D4829D036551}"/>
              </a:ext>
            </a:extLst>
          </p:cNvPr>
          <p:cNvGrpSpPr/>
          <p:nvPr/>
        </p:nvGrpSpPr>
        <p:grpSpPr>
          <a:xfrm>
            <a:off x="8144693" y="2777162"/>
            <a:ext cx="3631042" cy="763516"/>
            <a:chOff x="8168757" y="2777166"/>
            <a:chExt cx="3631042" cy="763516"/>
          </a:xfrm>
        </p:grpSpPr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2810D113-4E7A-73D7-C7DA-8EF57D55F836}"/>
                </a:ext>
              </a:extLst>
            </p:cNvPr>
            <p:cNvCxnSpPr>
              <a:cxnSpLocks/>
            </p:cNvCxnSpPr>
            <p:nvPr/>
          </p:nvCxnSpPr>
          <p:spPr>
            <a:xfrm>
              <a:off x="8708757" y="3255873"/>
              <a:ext cx="255104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6B4191B9-16E3-8B20-28A1-923DEA162B53}"/>
                </a:ext>
              </a:extLst>
            </p:cNvPr>
            <p:cNvCxnSpPr>
              <a:cxnSpLocks/>
            </p:cNvCxnSpPr>
            <p:nvPr/>
          </p:nvCxnSpPr>
          <p:spPr>
            <a:xfrm>
              <a:off x="10778030" y="3132512"/>
              <a:ext cx="0" cy="24435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9BD4E99F-683B-B94C-703C-05CEDDB912A8}"/>
                </a:ext>
              </a:extLst>
            </p:cNvPr>
            <p:cNvCxnSpPr>
              <a:cxnSpLocks/>
            </p:cNvCxnSpPr>
            <p:nvPr/>
          </p:nvCxnSpPr>
          <p:spPr>
            <a:xfrm>
              <a:off x="9209920" y="3130654"/>
              <a:ext cx="0" cy="24435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7955A3A2-073C-4B55-2DEC-29BEC4AA050F}"/>
                </a:ext>
              </a:extLst>
            </p:cNvPr>
            <p:cNvCxnSpPr>
              <a:cxnSpLocks/>
            </p:cNvCxnSpPr>
            <p:nvPr/>
          </p:nvCxnSpPr>
          <p:spPr>
            <a:xfrm>
              <a:off x="9775403" y="3132512"/>
              <a:ext cx="0" cy="24435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円弧 37">
              <a:extLst>
                <a:ext uri="{FF2B5EF4-FFF2-40B4-BE49-F238E27FC236}">
                  <a16:creationId xmlns:a16="http://schemas.microsoft.com/office/drawing/2014/main" id="{84E0C614-31DF-C3D8-079D-3812DE50AF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8757" y="3000682"/>
              <a:ext cx="540000" cy="540000"/>
            </a:xfrm>
            <a:prstGeom prst="arc">
              <a:avLst>
                <a:gd name="adj1" fmla="val 16200000"/>
                <a:gd name="adj2" fmla="val 5382115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n w="285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" name="円弧 38">
              <a:extLst>
                <a:ext uri="{FF2B5EF4-FFF2-40B4-BE49-F238E27FC236}">
                  <a16:creationId xmlns:a16="http://schemas.microsoft.com/office/drawing/2014/main" id="{8E96136C-6E7C-76FF-F362-74C8C29A4155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1259799" y="2984644"/>
              <a:ext cx="540000" cy="540000"/>
            </a:xfrm>
            <a:prstGeom prst="arc">
              <a:avLst>
                <a:gd name="adj1" fmla="val 16200000"/>
                <a:gd name="adj2" fmla="val 5382115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n w="28575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8C9B6343-4A35-9418-1748-C862AB885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8438" y="2777166"/>
              <a:ext cx="635000" cy="304800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6607268-09FD-44DD-C93A-1011FB62A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19534" y="2790591"/>
              <a:ext cx="635000" cy="304800"/>
            </a:xfrm>
            <a:prstGeom prst="rect">
              <a:avLst/>
            </a:prstGeom>
          </p:spPr>
        </p:pic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0F29FD54-727C-3BC7-C9EF-417DF2177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81573" y="2790591"/>
              <a:ext cx="660400" cy="304800"/>
            </a:xfrm>
            <a:prstGeom prst="rect">
              <a:avLst/>
            </a:prstGeom>
          </p:spPr>
        </p:pic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2E0F19E-E36B-6E1F-C7CC-A2F136498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52496" y="2964131"/>
              <a:ext cx="215900" cy="38100"/>
            </a:xfrm>
            <a:prstGeom prst="rect">
              <a:avLst/>
            </a:prstGeom>
          </p:spPr>
        </p:pic>
      </p:grpSp>
      <p:sp>
        <p:nvSpPr>
          <p:cNvPr id="49" name="下矢印 48">
            <a:extLst>
              <a:ext uri="{FF2B5EF4-FFF2-40B4-BE49-F238E27FC236}">
                <a16:creationId xmlns:a16="http://schemas.microsoft.com/office/drawing/2014/main" id="{BC20A482-935E-3DE0-478A-E26E073CA353}"/>
              </a:ext>
            </a:extLst>
          </p:cNvPr>
          <p:cNvSpPr/>
          <p:nvPr/>
        </p:nvSpPr>
        <p:spPr>
          <a:xfrm>
            <a:off x="9372596" y="3812133"/>
            <a:ext cx="274233" cy="341811"/>
          </a:xfrm>
          <a:prstGeom prst="down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5018B8D-CA5B-E59A-F8FA-189D1E13304A}"/>
              </a:ext>
            </a:extLst>
          </p:cNvPr>
          <p:cNvSpPr txBox="1"/>
          <p:nvPr/>
        </p:nvSpPr>
        <p:spPr>
          <a:xfrm>
            <a:off x="9678725" y="3742636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thermofield double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8DE388C-5772-97C4-1551-A8CDF8B8E366}"/>
              </a:ext>
            </a:extLst>
          </p:cNvPr>
          <p:cNvSpPr txBox="1"/>
          <p:nvPr/>
        </p:nvSpPr>
        <p:spPr>
          <a:xfrm>
            <a:off x="4002746" y="3222209"/>
            <a:ext cx="2471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</a:rPr>
              <a:t>⇒</a:t>
            </a:r>
            <a:r>
              <a:rPr kumimoji="1" lang="en-US" altLang="ja-JP" sz="2000" dirty="0">
                <a:solidFill>
                  <a:srgbClr val="FF0000"/>
                </a:solidFill>
              </a:rPr>
              <a:t> violate integrability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350423B0-A787-F0C7-9534-9B708796016D}"/>
              </a:ext>
            </a:extLst>
          </p:cNvPr>
          <p:cNvGrpSpPr/>
          <p:nvPr/>
        </p:nvGrpSpPr>
        <p:grpSpPr>
          <a:xfrm>
            <a:off x="8077604" y="4441165"/>
            <a:ext cx="3949966" cy="1645308"/>
            <a:chOff x="8077604" y="4320848"/>
            <a:chExt cx="3949966" cy="1645308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E2BA97C2-EC40-224F-520D-34E1BD8E1393}"/>
                </a:ext>
              </a:extLst>
            </p:cNvPr>
            <p:cNvGrpSpPr/>
            <p:nvPr/>
          </p:nvGrpSpPr>
          <p:grpSpPr>
            <a:xfrm>
              <a:off x="8077604" y="4320848"/>
              <a:ext cx="3949966" cy="1645308"/>
              <a:chOff x="8101668" y="4284755"/>
              <a:chExt cx="3949966" cy="1645308"/>
            </a:xfrm>
          </p:grpSpPr>
          <p:grpSp>
            <p:nvGrpSpPr>
              <p:cNvPr id="31" name="グループ化 30">
                <a:extLst>
                  <a:ext uri="{FF2B5EF4-FFF2-40B4-BE49-F238E27FC236}">
                    <a16:creationId xmlns:a16="http://schemas.microsoft.com/office/drawing/2014/main" id="{F76A5565-DA66-1E06-E2FE-64F0762637FD}"/>
                  </a:ext>
                </a:extLst>
              </p:cNvPr>
              <p:cNvGrpSpPr/>
              <p:nvPr/>
            </p:nvGrpSpPr>
            <p:grpSpPr>
              <a:xfrm>
                <a:off x="8101668" y="4284755"/>
                <a:ext cx="3949966" cy="1645308"/>
                <a:chOff x="8101668" y="4212565"/>
                <a:chExt cx="3949966" cy="1645308"/>
              </a:xfrm>
            </p:grpSpPr>
            <p:cxnSp>
              <p:nvCxnSpPr>
                <p:cNvPr id="7" name="直線コネクタ 6">
                  <a:extLst>
                    <a:ext uri="{FF2B5EF4-FFF2-40B4-BE49-F238E27FC236}">
                      <a16:creationId xmlns:a16="http://schemas.microsoft.com/office/drawing/2014/main" id="{6AA97B9B-0FAD-7551-21F4-098D4F43D6E2}"/>
                    </a:ext>
                  </a:extLst>
                </p:cNvPr>
                <p:cNvCxnSpPr/>
                <p:nvPr/>
              </p:nvCxnSpPr>
              <p:spPr>
                <a:xfrm>
                  <a:off x="8506329" y="4700629"/>
                  <a:ext cx="2959769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直線コネクタ 7">
                  <a:extLst>
                    <a:ext uri="{FF2B5EF4-FFF2-40B4-BE49-F238E27FC236}">
                      <a16:creationId xmlns:a16="http://schemas.microsoft.com/office/drawing/2014/main" id="{19B2FFA9-4579-1EF0-B3C0-8D73AAABBFE7}"/>
                    </a:ext>
                  </a:extLst>
                </p:cNvPr>
                <p:cNvCxnSpPr/>
                <p:nvPr/>
              </p:nvCxnSpPr>
              <p:spPr>
                <a:xfrm>
                  <a:off x="8506329" y="5347283"/>
                  <a:ext cx="2959769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直線コネクタ 9">
                  <a:extLst>
                    <a:ext uri="{FF2B5EF4-FFF2-40B4-BE49-F238E27FC236}">
                      <a16:creationId xmlns:a16="http://schemas.microsoft.com/office/drawing/2014/main" id="{8A5503D7-F175-5E92-CF3C-7D2B4E44B52A}"/>
                    </a:ext>
                  </a:extLst>
                </p:cNvPr>
                <p:cNvCxnSpPr/>
                <p:nvPr/>
              </p:nvCxnSpPr>
              <p:spPr>
                <a:xfrm>
                  <a:off x="8664277" y="4592343"/>
                  <a:ext cx="0" cy="87896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線コネクタ 10">
                  <a:extLst>
                    <a:ext uri="{FF2B5EF4-FFF2-40B4-BE49-F238E27FC236}">
                      <a16:creationId xmlns:a16="http://schemas.microsoft.com/office/drawing/2014/main" id="{820ABFCC-FB5D-B644-0D9F-A88A226486F1}"/>
                    </a:ext>
                  </a:extLst>
                </p:cNvPr>
                <p:cNvCxnSpPr/>
                <p:nvPr/>
              </p:nvCxnSpPr>
              <p:spPr>
                <a:xfrm>
                  <a:off x="11319246" y="4592343"/>
                  <a:ext cx="0" cy="87896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線コネクタ 11">
                  <a:extLst>
                    <a:ext uri="{FF2B5EF4-FFF2-40B4-BE49-F238E27FC236}">
                      <a16:creationId xmlns:a16="http://schemas.microsoft.com/office/drawing/2014/main" id="{29557A54-8463-F6B2-0799-8D3BEA613A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09914" y="4580311"/>
                  <a:ext cx="0" cy="24435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線コネクタ 15">
                  <a:extLst>
                    <a:ext uri="{FF2B5EF4-FFF2-40B4-BE49-F238E27FC236}">
                      <a16:creationId xmlns:a16="http://schemas.microsoft.com/office/drawing/2014/main" id="{93304DB3-725F-D47F-B2FA-47B1286FD4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1804" y="4578453"/>
                  <a:ext cx="0" cy="24435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線コネクタ 16">
                  <a:extLst>
                    <a:ext uri="{FF2B5EF4-FFF2-40B4-BE49-F238E27FC236}">
                      <a16:creationId xmlns:a16="http://schemas.microsoft.com/office/drawing/2014/main" id="{960E91B5-ECE5-2C10-9CF9-1B9DB2467E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23489" y="5213075"/>
                  <a:ext cx="0" cy="24435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線コネクタ 18">
                  <a:extLst>
                    <a:ext uri="{FF2B5EF4-FFF2-40B4-BE49-F238E27FC236}">
                      <a16:creationId xmlns:a16="http://schemas.microsoft.com/office/drawing/2014/main" id="{C246C22B-54AD-82CD-91CF-E4E2B985FF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55379" y="5211217"/>
                  <a:ext cx="0" cy="24435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線コネクタ 19">
                  <a:extLst>
                    <a:ext uri="{FF2B5EF4-FFF2-40B4-BE49-F238E27FC236}">
                      <a16:creationId xmlns:a16="http://schemas.microsoft.com/office/drawing/2014/main" id="{3F616CEA-0B97-3C61-6573-233ACB44D8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07287" y="4580311"/>
                  <a:ext cx="0" cy="24435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線コネクタ 20">
                  <a:extLst>
                    <a:ext uri="{FF2B5EF4-FFF2-40B4-BE49-F238E27FC236}">
                      <a16:creationId xmlns:a16="http://schemas.microsoft.com/office/drawing/2014/main" id="{EBB1C66B-F0E1-CE16-C121-E6BC01B71A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20862" y="5213075"/>
                  <a:ext cx="0" cy="24435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3" name="図 22">
                  <a:extLst>
                    <a:ext uri="{FF2B5EF4-FFF2-40B4-BE49-F238E27FC236}">
                      <a16:creationId xmlns:a16="http://schemas.microsoft.com/office/drawing/2014/main" id="{A4919601-38E9-FC57-205B-47AE2006F0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628181" y="4212565"/>
                  <a:ext cx="635000" cy="304800"/>
                </a:xfrm>
                <a:prstGeom prst="rect">
                  <a:avLst/>
                </a:prstGeom>
              </p:spPr>
            </p:pic>
            <p:pic>
              <p:nvPicPr>
                <p:cNvPr id="24" name="図 23">
                  <a:extLst>
                    <a:ext uri="{FF2B5EF4-FFF2-40B4-BE49-F238E27FC236}">
                      <a16:creationId xmlns:a16="http://schemas.microsoft.com/office/drawing/2014/main" id="{0959D944-F9E9-9B50-77DA-25D4C8C9C8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299277" y="4225990"/>
                  <a:ext cx="635000" cy="304800"/>
                </a:xfrm>
                <a:prstGeom prst="rect">
                  <a:avLst/>
                </a:prstGeom>
              </p:spPr>
            </p:pic>
            <p:pic>
              <p:nvPicPr>
                <p:cNvPr id="25" name="図 24">
                  <a:extLst>
                    <a:ext uri="{FF2B5EF4-FFF2-40B4-BE49-F238E27FC236}">
                      <a16:creationId xmlns:a16="http://schemas.microsoft.com/office/drawing/2014/main" id="{F7467270-D149-D45D-6614-7DCD3B0B2A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769602" y="4225990"/>
                  <a:ext cx="660400" cy="304800"/>
                </a:xfrm>
                <a:prstGeom prst="rect">
                  <a:avLst/>
                </a:prstGeom>
              </p:spPr>
            </p:pic>
            <p:pic>
              <p:nvPicPr>
                <p:cNvPr id="26" name="図 25">
                  <a:extLst>
                    <a:ext uri="{FF2B5EF4-FFF2-40B4-BE49-F238E27FC236}">
                      <a16:creationId xmlns:a16="http://schemas.microsoft.com/office/drawing/2014/main" id="{D34E9BD5-200C-D772-561B-546FC6F6D0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769602" y="5553073"/>
                  <a:ext cx="635000" cy="304800"/>
                </a:xfrm>
                <a:prstGeom prst="rect">
                  <a:avLst/>
                </a:prstGeom>
              </p:spPr>
            </p:pic>
            <p:pic>
              <p:nvPicPr>
                <p:cNvPr id="27" name="図 26">
                  <a:extLst>
                    <a:ext uri="{FF2B5EF4-FFF2-40B4-BE49-F238E27FC236}">
                      <a16:creationId xmlns:a16="http://schemas.microsoft.com/office/drawing/2014/main" id="{6D3C1DC4-2702-564F-EC9A-FAB322C021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339603" y="5538132"/>
                  <a:ext cx="1016000" cy="304800"/>
                </a:xfrm>
                <a:prstGeom prst="rect">
                  <a:avLst/>
                </a:prstGeom>
              </p:spPr>
            </p:pic>
            <p:pic>
              <p:nvPicPr>
                <p:cNvPr id="28" name="図 27">
                  <a:extLst>
                    <a:ext uri="{FF2B5EF4-FFF2-40B4-BE49-F238E27FC236}">
                      <a16:creationId xmlns:a16="http://schemas.microsoft.com/office/drawing/2014/main" id="{EE5DD20C-D9E5-CC1D-BBE4-FB70A36C52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462413" y="5538132"/>
                  <a:ext cx="812800" cy="304800"/>
                </a:xfrm>
                <a:prstGeom prst="rect">
                  <a:avLst/>
                </a:prstGeom>
              </p:spPr>
            </p:pic>
            <p:pic>
              <p:nvPicPr>
                <p:cNvPr id="29" name="図 28">
                  <a:extLst>
                    <a:ext uri="{FF2B5EF4-FFF2-40B4-BE49-F238E27FC236}">
                      <a16:creationId xmlns:a16="http://schemas.microsoft.com/office/drawing/2014/main" id="{60229EB0-D1E8-2E18-F3D4-B7636F1DBD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416634" y="4879427"/>
                  <a:ext cx="635000" cy="304800"/>
                </a:xfrm>
                <a:prstGeom prst="rect">
                  <a:avLst/>
                </a:prstGeom>
              </p:spPr>
            </p:pic>
            <p:pic>
              <p:nvPicPr>
                <p:cNvPr id="30" name="図 29">
                  <a:extLst>
                    <a:ext uri="{FF2B5EF4-FFF2-40B4-BE49-F238E27FC236}">
                      <a16:creationId xmlns:a16="http://schemas.microsoft.com/office/drawing/2014/main" id="{3DA1527B-3943-B632-A2C2-DFE35F12E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01668" y="4864142"/>
                  <a:ext cx="469900" cy="304800"/>
                </a:xfrm>
                <a:prstGeom prst="rect">
                  <a:avLst/>
                </a:prstGeom>
              </p:spPr>
            </p:pic>
          </p:grpSp>
          <p:pic>
            <p:nvPicPr>
              <p:cNvPr id="46" name="図 45">
                <a:extLst>
                  <a:ext uri="{FF2B5EF4-FFF2-40B4-BE49-F238E27FC236}">
                    <a16:creationId xmlns:a16="http://schemas.microsoft.com/office/drawing/2014/main" id="{BB5E4792-223E-DDCF-24BA-AF4C172F0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52496" y="4481154"/>
                <a:ext cx="215900" cy="38100"/>
              </a:xfrm>
              <a:prstGeom prst="rect">
                <a:avLst/>
              </a:prstGeom>
            </p:spPr>
          </p:pic>
        </p:grpSp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CCED4FF0-6765-F2DA-590C-5398C5EE1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97381" y="5755545"/>
              <a:ext cx="215900" cy="38100"/>
            </a:xfrm>
            <a:prstGeom prst="rect">
              <a:avLst/>
            </a:prstGeom>
          </p:spPr>
        </p:pic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B2C594A6-B17D-1CF0-DC5E-FF352A81EB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55175" y="3156308"/>
            <a:ext cx="300815" cy="22282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F517EE7-42DF-A0B3-51EC-C1EB51339C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68346" y="3156308"/>
            <a:ext cx="334239" cy="22282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7423E41B-06C2-A7E4-7E6A-E94B1841DEA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4290" y="4834430"/>
            <a:ext cx="6311900" cy="77470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F817B16-E2DA-470B-9D18-A415616C1033}"/>
              </a:ext>
            </a:extLst>
          </p:cNvPr>
          <p:cNvSpPr txBox="1"/>
          <p:nvPr/>
        </p:nvSpPr>
        <p:spPr>
          <a:xfrm>
            <a:off x="9481137" y="2149442"/>
            <a:ext cx="1972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[CM-Tsuji (2024)]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578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2AA159-27D5-8D37-C344-79AD26F3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HSF-induced partially solvable </a:t>
            </a:r>
            <a:r>
              <a:rPr lang="en-US" altLang="ja-JP" dirty="0" err="1"/>
              <a:t>Liouvillian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6356D6-2A4D-DF8F-D2E9-3578D00B6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Example: XXC Hamiltonian coupled to boundary dissipators</a:t>
            </a:r>
            <a:endParaRPr kumimoji="1" lang="en-US" altLang="ja-JP" dirty="0"/>
          </a:p>
          <a:p>
            <a:pPr lvl="1"/>
            <a:r>
              <a:rPr lang="en-US" altLang="ja-JP" dirty="0"/>
              <a:t>Effective non-Hermitian Hamiltonian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3"/>
            <a:endParaRPr kumimoji="1" lang="en-US" altLang="ja-JP" dirty="0"/>
          </a:p>
        </p:txBody>
      </p:sp>
      <p:pic>
        <p:nvPicPr>
          <p:cNvPr id="14" name="図 13" descr="ロゴ, 会社名&#10;&#10;自動的に生成された説明">
            <a:extLst>
              <a:ext uri="{FF2B5EF4-FFF2-40B4-BE49-F238E27FC236}">
                <a16:creationId xmlns:a16="http://schemas.microsoft.com/office/drawing/2014/main" id="{F5B7122E-C671-3C66-2104-E3BCDE3E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A0B635F-9B62-5E8B-E84B-FF214DAE7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33" y="3263708"/>
            <a:ext cx="7277100" cy="1130300"/>
          </a:xfrm>
          <a:prstGeom prst="rect">
            <a:avLst/>
          </a:prstGeom>
        </p:spPr>
      </p:pic>
      <p:sp>
        <p:nvSpPr>
          <p:cNvPr id="4" name="上矢印 3">
            <a:extLst>
              <a:ext uri="{FF2B5EF4-FFF2-40B4-BE49-F238E27FC236}">
                <a16:creationId xmlns:a16="http://schemas.microsoft.com/office/drawing/2014/main" id="{D3692458-5D7A-CE4C-33F3-799D8DD9F83B}"/>
              </a:ext>
            </a:extLst>
          </p:cNvPr>
          <p:cNvSpPr/>
          <p:nvPr/>
        </p:nvSpPr>
        <p:spPr>
          <a:xfrm>
            <a:off x="2697692" y="3725181"/>
            <a:ext cx="134441" cy="18449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上矢印 6">
            <a:extLst>
              <a:ext uri="{FF2B5EF4-FFF2-40B4-BE49-F238E27FC236}">
                <a16:creationId xmlns:a16="http://schemas.microsoft.com/office/drawing/2014/main" id="{F171320F-8266-808C-0218-B16A8F0B38BF}"/>
              </a:ext>
            </a:extLst>
          </p:cNvPr>
          <p:cNvSpPr/>
          <p:nvPr/>
        </p:nvSpPr>
        <p:spPr>
          <a:xfrm>
            <a:off x="2697691" y="4359433"/>
            <a:ext cx="134441" cy="18449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1BE1A71-8463-13CA-3312-8A08047C1A13}"/>
              </a:ext>
            </a:extLst>
          </p:cNvPr>
          <p:cNvSpPr txBox="1"/>
          <p:nvPr/>
        </p:nvSpPr>
        <p:spPr>
          <a:xfrm>
            <a:off x="553877" y="4529891"/>
            <a:ext cx="7485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Two terms irrelevant in the subspace of alternating irreducible strings.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5DAF09B-403E-618C-7ADF-A6D172E3E260}"/>
              </a:ext>
            </a:extLst>
          </p:cNvPr>
          <p:cNvSpPr txBox="1"/>
          <p:nvPr/>
        </p:nvSpPr>
        <p:spPr>
          <a:xfrm>
            <a:off x="581190" y="6054223"/>
            <a:ext cx="7209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The other terms work as the (imaginary) boundary magnetic fields. 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B70E03B-99A2-352C-2997-16F798F60757}"/>
              </a:ext>
            </a:extLst>
          </p:cNvPr>
          <p:cNvGrpSpPr/>
          <p:nvPr/>
        </p:nvGrpSpPr>
        <p:grpSpPr>
          <a:xfrm>
            <a:off x="7766483" y="2665558"/>
            <a:ext cx="3364430" cy="1234362"/>
            <a:chOff x="8101668" y="4309139"/>
            <a:chExt cx="3364430" cy="1234362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F5A0EF07-79E2-1815-343B-36C28A8461A3}"/>
                </a:ext>
              </a:extLst>
            </p:cNvPr>
            <p:cNvGrpSpPr/>
            <p:nvPr/>
          </p:nvGrpSpPr>
          <p:grpSpPr>
            <a:xfrm>
              <a:off x="8101668" y="4309139"/>
              <a:ext cx="3364430" cy="1234362"/>
              <a:chOff x="8101668" y="4236949"/>
              <a:chExt cx="3364430" cy="1234362"/>
            </a:xfrm>
          </p:grpSpPr>
          <p:cxnSp>
            <p:nvCxnSpPr>
              <p:cNvPr id="9" name="直線コネクタ 8">
                <a:extLst>
                  <a:ext uri="{FF2B5EF4-FFF2-40B4-BE49-F238E27FC236}">
                    <a16:creationId xmlns:a16="http://schemas.microsoft.com/office/drawing/2014/main" id="{4E2F359D-9319-70AE-D523-A043CB8F1D8D}"/>
                  </a:ext>
                </a:extLst>
              </p:cNvPr>
              <p:cNvCxnSpPr/>
              <p:nvPr/>
            </p:nvCxnSpPr>
            <p:spPr>
              <a:xfrm>
                <a:off x="8506329" y="4700629"/>
                <a:ext cx="29597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D5345FE5-8968-8F65-5647-4CDCC05D99FA}"/>
                  </a:ext>
                </a:extLst>
              </p:cNvPr>
              <p:cNvCxnSpPr/>
              <p:nvPr/>
            </p:nvCxnSpPr>
            <p:spPr>
              <a:xfrm>
                <a:off x="8506329" y="5347283"/>
                <a:ext cx="29597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>
                <a:extLst>
                  <a:ext uri="{FF2B5EF4-FFF2-40B4-BE49-F238E27FC236}">
                    <a16:creationId xmlns:a16="http://schemas.microsoft.com/office/drawing/2014/main" id="{3C96E9D2-E1AE-EF0C-08B6-53E30EFE83D3}"/>
                  </a:ext>
                </a:extLst>
              </p:cNvPr>
              <p:cNvCxnSpPr/>
              <p:nvPr/>
            </p:nvCxnSpPr>
            <p:spPr>
              <a:xfrm>
                <a:off x="8664277" y="4592343"/>
                <a:ext cx="0" cy="87896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>
                <a:extLst>
                  <a:ext uri="{FF2B5EF4-FFF2-40B4-BE49-F238E27FC236}">
                    <a16:creationId xmlns:a16="http://schemas.microsoft.com/office/drawing/2014/main" id="{6FEFD90B-F766-148B-06CC-03B6F0C98BBA}"/>
                  </a:ext>
                </a:extLst>
              </p:cNvPr>
              <p:cNvCxnSpPr/>
              <p:nvPr/>
            </p:nvCxnSpPr>
            <p:spPr>
              <a:xfrm>
                <a:off x="11319246" y="4592343"/>
                <a:ext cx="0" cy="87896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>
                <a:extLst>
                  <a:ext uri="{FF2B5EF4-FFF2-40B4-BE49-F238E27FC236}">
                    <a16:creationId xmlns:a16="http://schemas.microsoft.com/office/drawing/2014/main" id="{8755924C-82A4-F945-6E72-D78366471B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9914" y="4580311"/>
                <a:ext cx="0" cy="24435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>
                <a:extLst>
                  <a:ext uri="{FF2B5EF4-FFF2-40B4-BE49-F238E27FC236}">
                    <a16:creationId xmlns:a16="http://schemas.microsoft.com/office/drawing/2014/main" id="{E15CB673-D709-66B2-2813-11D80E1C30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41804" y="4578453"/>
                <a:ext cx="0" cy="24435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>
                <a:extLst>
                  <a:ext uri="{FF2B5EF4-FFF2-40B4-BE49-F238E27FC236}">
                    <a16:creationId xmlns:a16="http://schemas.microsoft.com/office/drawing/2014/main" id="{B7BAF798-07C5-9B31-FDDB-DDBD2D94E3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3489" y="5213075"/>
                <a:ext cx="0" cy="24435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>
                <a:extLst>
                  <a:ext uri="{FF2B5EF4-FFF2-40B4-BE49-F238E27FC236}">
                    <a16:creationId xmlns:a16="http://schemas.microsoft.com/office/drawing/2014/main" id="{0EDA741A-5C60-0EA8-6123-6DD31B73A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55379" y="5211217"/>
                <a:ext cx="0" cy="24435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75F22360-1EDA-DD33-D7AB-118EA8C7B2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07287" y="4580311"/>
                <a:ext cx="0" cy="24435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>
                <a:extLst>
                  <a:ext uri="{FF2B5EF4-FFF2-40B4-BE49-F238E27FC236}">
                    <a16:creationId xmlns:a16="http://schemas.microsoft.com/office/drawing/2014/main" id="{0C04756D-5B62-8723-F712-BCA192DB7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20862" y="5213075"/>
                <a:ext cx="0" cy="24435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00F359A3-4C1A-A2D7-1CFA-80AA704EB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28181" y="4236949"/>
                <a:ext cx="600000" cy="288000"/>
              </a:xfrm>
              <a:prstGeom prst="rect">
                <a:avLst/>
              </a:prstGeom>
            </p:spPr>
          </p:pic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FCFE2296-9E01-B084-55B3-DDF4ADF95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99277" y="4250374"/>
                <a:ext cx="600000" cy="288000"/>
              </a:xfrm>
              <a:prstGeom prst="rect">
                <a:avLst/>
              </a:prstGeom>
            </p:spPr>
          </p:pic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68AC8E7D-5F21-0096-B6B8-BA38A3F84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69602" y="4250374"/>
                <a:ext cx="624000" cy="288000"/>
              </a:xfrm>
              <a:prstGeom prst="rect">
                <a:avLst/>
              </a:prstGeom>
            </p:spPr>
          </p:pic>
          <p:pic>
            <p:nvPicPr>
              <p:cNvPr id="31" name="図 30">
                <a:extLst>
                  <a:ext uri="{FF2B5EF4-FFF2-40B4-BE49-F238E27FC236}">
                    <a16:creationId xmlns:a16="http://schemas.microsoft.com/office/drawing/2014/main" id="{F286A6EB-65B8-8B6A-4DB3-D1336C0121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01668" y="4864142"/>
                <a:ext cx="444000" cy="288000"/>
              </a:xfrm>
              <a:prstGeom prst="rect">
                <a:avLst/>
              </a:prstGeom>
            </p:spPr>
          </p:pic>
        </p:grp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7A0E32E0-BDA0-0A44-FA9C-DBD187F8D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52496" y="4481154"/>
              <a:ext cx="215900" cy="38100"/>
            </a:xfrm>
            <a:prstGeom prst="rect">
              <a:avLst/>
            </a:prstGeom>
          </p:spPr>
        </p:pic>
      </p:grpSp>
      <p:sp>
        <p:nvSpPr>
          <p:cNvPr id="53" name="下矢印 52">
            <a:extLst>
              <a:ext uri="{FF2B5EF4-FFF2-40B4-BE49-F238E27FC236}">
                <a16:creationId xmlns:a16="http://schemas.microsoft.com/office/drawing/2014/main" id="{C91B1489-5656-3349-3DB6-E29F24D3A05D}"/>
              </a:ext>
            </a:extLst>
          </p:cNvPr>
          <p:cNvSpPr/>
          <p:nvPr/>
        </p:nvSpPr>
        <p:spPr>
          <a:xfrm>
            <a:off x="8988953" y="4499842"/>
            <a:ext cx="274233" cy="341811"/>
          </a:xfrm>
          <a:prstGeom prst="down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3" name="図 72">
            <a:extLst>
              <a:ext uri="{FF2B5EF4-FFF2-40B4-BE49-F238E27FC236}">
                <a16:creationId xmlns:a16="http://schemas.microsoft.com/office/drawing/2014/main" id="{74BAB8F2-343E-A077-9711-F15A7DF07E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3097" y="4065374"/>
            <a:ext cx="215900" cy="38100"/>
          </a:xfrm>
          <a:prstGeom prst="rect">
            <a:avLst/>
          </a:prstGeom>
        </p:spPr>
      </p:pic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60427F33-2365-7D96-0C47-3F8702DED320}"/>
              </a:ext>
            </a:extLst>
          </p:cNvPr>
          <p:cNvSpPr txBox="1"/>
          <p:nvPr/>
        </p:nvSpPr>
        <p:spPr>
          <a:xfrm>
            <a:off x="551863" y="5020522"/>
            <a:ext cx="3211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</a:rPr>
              <a:t>⇒</a:t>
            </a:r>
            <a:r>
              <a:rPr lang="en-US" altLang="ja-JP" sz="2000" dirty="0">
                <a:solidFill>
                  <a:srgbClr val="FF0000"/>
                </a:solidFill>
              </a:rPr>
              <a:t> Two decoupled XXC chains</a:t>
            </a: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9BA95597-573B-2553-2A41-77C12AC7F9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6283" y="3978646"/>
            <a:ext cx="912000" cy="288000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A8C9BE8B-ECAF-FFFC-3CD5-3487E9069C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2481" y="3989614"/>
            <a:ext cx="1092000" cy="288000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C0EA9ABC-5850-480E-C926-2D0A9C899B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30449" y="3988076"/>
            <a:ext cx="744000" cy="288000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11991DAC-8BB5-F33E-D6CB-038603F929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23969" y="3270507"/>
            <a:ext cx="744000" cy="288000"/>
          </a:xfrm>
          <a:prstGeom prst="rect">
            <a:avLst/>
          </a:prstGeom>
        </p:spPr>
      </p:pic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4440EA27-9B2C-FCAF-D4C7-1DDD9701E1B6}"/>
              </a:ext>
            </a:extLst>
          </p:cNvPr>
          <p:cNvGrpSpPr/>
          <p:nvPr/>
        </p:nvGrpSpPr>
        <p:grpSpPr>
          <a:xfrm>
            <a:off x="8035790" y="5074088"/>
            <a:ext cx="3128166" cy="1392262"/>
            <a:chOff x="8035790" y="5074088"/>
            <a:chExt cx="3128166" cy="1392262"/>
          </a:xfrm>
        </p:grpSpPr>
        <p:grpSp>
          <p:nvGrpSpPr>
            <p:cNvPr id="74" name="グループ化 73">
              <a:extLst>
                <a:ext uri="{FF2B5EF4-FFF2-40B4-BE49-F238E27FC236}">
                  <a16:creationId xmlns:a16="http://schemas.microsoft.com/office/drawing/2014/main" id="{004A8138-B2B6-1961-298A-8B159051A063}"/>
                </a:ext>
              </a:extLst>
            </p:cNvPr>
            <p:cNvGrpSpPr/>
            <p:nvPr/>
          </p:nvGrpSpPr>
          <p:grpSpPr>
            <a:xfrm>
              <a:off x="8159112" y="5250626"/>
              <a:ext cx="2959769" cy="1096956"/>
              <a:chOff x="8532092" y="5226562"/>
              <a:chExt cx="2959769" cy="1096956"/>
            </a:xfrm>
          </p:grpSpPr>
          <p:grpSp>
            <p:nvGrpSpPr>
              <p:cNvPr id="32" name="グループ化 31">
                <a:extLst>
                  <a:ext uri="{FF2B5EF4-FFF2-40B4-BE49-F238E27FC236}">
                    <a16:creationId xmlns:a16="http://schemas.microsoft.com/office/drawing/2014/main" id="{6CCC7152-763C-FA80-FBCC-5289A0F46816}"/>
                  </a:ext>
                </a:extLst>
              </p:cNvPr>
              <p:cNvGrpSpPr/>
              <p:nvPr/>
            </p:nvGrpSpPr>
            <p:grpSpPr>
              <a:xfrm>
                <a:off x="8532092" y="5226562"/>
                <a:ext cx="2959769" cy="830384"/>
                <a:chOff x="8506329" y="4481154"/>
                <a:chExt cx="2959769" cy="830384"/>
              </a:xfrm>
            </p:grpSpPr>
            <p:grpSp>
              <p:nvGrpSpPr>
                <p:cNvPr id="33" name="グループ化 32">
                  <a:extLst>
                    <a:ext uri="{FF2B5EF4-FFF2-40B4-BE49-F238E27FC236}">
                      <a16:creationId xmlns:a16="http://schemas.microsoft.com/office/drawing/2014/main" id="{0F0FF696-C112-F6EE-06E6-21E08A48B80C}"/>
                    </a:ext>
                  </a:extLst>
                </p:cNvPr>
                <p:cNvGrpSpPr/>
                <p:nvPr/>
              </p:nvGrpSpPr>
              <p:grpSpPr>
                <a:xfrm>
                  <a:off x="8506329" y="4650643"/>
                  <a:ext cx="2959769" cy="660895"/>
                  <a:chOff x="8506329" y="4578453"/>
                  <a:chExt cx="2959769" cy="660895"/>
                </a:xfrm>
              </p:grpSpPr>
              <p:cxnSp>
                <p:nvCxnSpPr>
                  <p:cNvPr id="35" name="直線コネクタ 34">
                    <a:extLst>
                      <a:ext uri="{FF2B5EF4-FFF2-40B4-BE49-F238E27FC236}">
                        <a16:creationId xmlns:a16="http://schemas.microsoft.com/office/drawing/2014/main" id="{5650C832-DC33-C64D-9CAB-A4E0469B253C}"/>
                      </a:ext>
                    </a:extLst>
                  </p:cNvPr>
                  <p:cNvCxnSpPr/>
                  <p:nvPr/>
                </p:nvCxnSpPr>
                <p:spPr>
                  <a:xfrm>
                    <a:off x="8506329" y="4700629"/>
                    <a:ext cx="2959769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線コネクタ 35">
                    <a:extLst>
                      <a:ext uri="{FF2B5EF4-FFF2-40B4-BE49-F238E27FC236}">
                        <a16:creationId xmlns:a16="http://schemas.microsoft.com/office/drawing/2014/main" id="{5D767E3E-B9B2-D805-13D6-9E06D4FFB9C4}"/>
                      </a:ext>
                    </a:extLst>
                  </p:cNvPr>
                  <p:cNvCxnSpPr/>
                  <p:nvPr/>
                </p:nvCxnSpPr>
                <p:spPr>
                  <a:xfrm>
                    <a:off x="8506329" y="5129205"/>
                    <a:ext cx="2959769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コネクタ 38">
                    <a:extLst>
                      <a:ext uri="{FF2B5EF4-FFF2-40B4-BE49-F238E27FC236}">
                        <a16:creationId xmlns:a16="http://schemas.microsoft.com/office/drawing/2014/main" id="{4B1F5FAF-F389-9B68-971F-1CEAA32E18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809914" y="4580311"/>
                    <a:ext cx="0" cy="24435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コネクタ 39">
                    <a:extLst>
                      <a:ext uri="{FF2B5EF4-FFF2-40B4-BE49-F238E27FC236}">
                        <a16:creationId xmlns:a16="http://schemas.microsoft.com/office/drawing/2014/main" id="{99A67465-EA9D-7085-AF64-D8F2935C7B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241804" y="4578453"/>
                    <a:ext cx="0" cy="24435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線コネクタ 40">
                    <a:extLst>
                      <a:ext uri="{FF2B5EF4-FFF2-40B4-BE49-F238E27FC236}">
                        <a16:creationId xmlns:a16="http://schemas.microsoft.com/office/drawing/2014/main" id="{14066224-AEBA-6EDF-F611-9F91515CA2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823489" y="4994997"/>
                    <a:ext cx="0" cy="24435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線コネクタ 41">
                    <a:extLst>
                      <a:ext uri="{FF2B5EF4-FFF2-40B4-BE49-F238E27FC236}">
                        <a16:creationId xmlns:a16="http://schemas.microsoft.com/office/drawing/2014/main" id="{01948875-6A10-F7E1-5A18-39B7109AA5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255379" y="4993139"/>
                    <a:ext cx="0" cy="24435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線コネクタ 42">
                    <a:extLst>
                      <a:ext uri="{FF2B5EF4-FFF2-40B4-BE49-F238E27FC236}">
                        <a16:creationId xmlns:a16="http://schemas.microsoft.com/office/drawing/2014/main" id="{6E9D6C93-AAF7-44C3-C9EF-5E29FC4D00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807287" y="4580311"/>
                    <a:ext cx="0" cy="24435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直線コネクタ 43">
                    <a:extLst>
                      <a:ext uri="{FF2B5EF4-FFF2-40B4-BE49-F238E27FC236}">
                        <a16:creationId xmlns:a16="http://schemas.microsoft.com/office/drawing/2014/main" id="{F8568D06-34CD-07B0-E5FF-BDCDADAF11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820862" y="4994997"/>
                    <a:ext cx="0" cy="24435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4" name="図 33">
                  <a:extLst>
                    <a:ext uri="{FF2B5EF4-FFF2-40B4-BE49-F238E27FC236}">
                      <a16:creationId xmlns:a16="http://schemas.microsoft.com/office/drawing/2014/main" id="{1E5A633F-A411-A321-AA79-ABBD5EF0CD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152496" y="4481154"/>
                  <a:ext cx="215900" cy="38100"/>
                </a:xfrm>
                <a:prstGeom prst="rect">
                  <a:avLst/>
                </a:prstGeom>
              </p:spPr>
            </p:pic>
          </p:grpSp>
          <p:cxnSp>
            <p:nvCxnSpPr>
              <p:cNvPr id="55" name="直線コネクタ 54">
                <a:extLst>
                  <a:ext uri="{FF2B5EF4-FFF2-40B4-BE49-F238E27FC236}">
                    <a16:creationId xmlns:a16="http://schemas.microsoft.com/office/drawing/2014/main" id="{3DF7F482-FBBB-8260-4B11-18B78A73D5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7249" y="5396051"/>
                <a:ext cx="0" cy="24435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>
                <a:extLst>
                  <a:ext uri="{FF2B5EF4-FFF2-40B4-BE49-F238E27FC236}">
                    <a16:creationId xmlns:a16="http://schemas.microsoft.com/office/drawing/2014/main" id="{13E6C780-F505-548E-6727-97954F0987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0824" y="5810737"/>
                <a:ext cx="0" cy="24435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56">
                <a:extLst>
                  <a:ext uri="{FF2B5EF4-FFF2-40B4-BE49-F238E27FC236}">
                    <a16:creationId xmlns:a16="http://schemas.microsoft.com/office/drawing/2014/main" id="{638E60C6-05C5-98C6-0651-B58D4C9A1A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17574" y="5399804"/>
                <a:ext cx="0" cy="24435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>
                <a:extLst>
                  <a:ext uri="{FF2B5EF4-FFF2-40B4-BE49-F238E27FC236}">
                    <a16:creationId xmlns:a16="http://schemas.microsoft.com/office/drawing/2014/main" id="{F1048604-777A-0997-6DE0-1DD7CEC533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31149" y="5814490"/>
                <a:ext cx="0" cy="24435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2" name="図 71">
                <a:extLst>
                  <a:ext uri="{FF2B5EF4-FFF2-40B4-BE49-F238E27FC236}">
                    <a16:creationId xmlns:a16="http://schemas.microsoft.com/office/drawing/2014/main" id="{398448AA-F0D5-A132-187B-71092DA98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02002" y="6285418"/>
                <a:ext cx="215900" cy="38100"/>
              </a:xfrm>
              <a:prstGeom prst="rect">
                <a:avLst/>
              </a:prstGeom>
            </p:spPr>
          </p:pic>
        </p:grpSp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59E08B62-EDC5-BF6F-7765-0A9A5FA6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1781" y="5074088"/>
              <a:ext cx="600000" cy="288000"/>
            </a:xfrm>
            <a:prstGeom prst="rect">
              <a:avLst/>
            </a:prstGeom>
          </p:spPr>
        </p:pic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4BADB888-2480-D033-02AC-440E57794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02877" y="5087513"/>
              <a:ext cx="600000" cy="288000"/>
            </a:xfrm>
            <a:prstGeom prst="rect">
              <a:avLst/>
            </a:prstGeom>
          </p:spPr>
        </p:pic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A602154E-39B2-A1EF-83A8-6F3A4E54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73202" y="5087513"/>
              <a:ext cx="624000" cy="288000"/>
            </a:xfrm>
            <a:prstGeom prst="rect">
              <a:avLst/>
            </a:prstGeom>
          </p:spPr>
        </p:pic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83D54C11-F091-BD5E-273B-2F4CB874A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35790" y="6167382"/>
              <a:ext cx="912000" cy="288000"/>
            </a:xfrm>
            <a:prstGeom prst="rect">
              <a:avLst/>
            </a:prstGeom>
          </p:spPr>
        </p:pic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944194CE-8678-F8ED-16D8-0F90E901B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61988" y="6178350"/>
              <a:ext cx="1092000" cy="288000"/>
            </a:xfrm>
            <a:prstGeom prst="rect">
              <a:avLst/>
            </a:prstGeom>
          </p:spPr>
        </p:pic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229404DD-E80D-CE73-39A2-443802D55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19956" y="6176812"/>
              <a:ext cx="744000" cy="288000"/>
            </a:xfrm>
            <a:prstGeom prst="rect">
              <a:avLst/>
            </a:prstGeom>
          </p:spPr>
        </p:pic>
      </p:grpSp>
      <p:pic>
        <p:nvPicPr>
          <p:cNvPr id="78" name="図 77">
            <a:extLst>
              <a:ext uri="{FF2B5EF4-FFF2-40B4-BE49-F238E27FC236}">
                <a16:creationId xmlns:a16="http://schemas.microsoft.com/office/drawing/2014/main" id="{DBA5B38D-5D3F-D5EA-77D0-965474007B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25077" y="4523474"/>
            <a:ext cx="355600" cy="203200"/>
          </a:xfrm>
          <a:prstGeom prst="rect">
            <a:avLst/>
          </a:prstGeom>
        </p:spPr>
      </p:pic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9065C590-3D1C-5090-6301-05AA40B110A9}"/>
              </a:ext>
            </a:extLst>
          </p:cNvPr>
          <p:cNvSpPr txBox="1"/>
          <p:nvPr/>
        </p:nvSpPr>
        <p:spPr>
          <a:xfrm>
            <a:off x="9780677" y="4437794"/>
            <a:ext cx="2341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(projector onto</a:t>
            </a:r>
          </a:p>
          <a:p>
            <a:r>
              <a:rPr kumimoji="1" lang="en-US" altLang="ja-JP" sz="1600" dirty="0">
                <a:solidFill>
                  <a:srgbClr val="FF0000"/>
                </a:solidFill>
              </a:rPr>
              <a:t> the alternating subspace)</a:t>
            </a:r>
            <a:endParaRPr kumimoji="1" lang="ja-JP" altLang="en-US" sz="1600">
              <a:solidFill>
                <a:srgbClr val="FF0000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B155794-7BC2-22C5-A999-AB672302AB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174" y="5515898"/>
            <a:ext cx="4267200" cy="40640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C81977B1-5811-E9BF-FA78-447F4B4086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07823" y="5120044"/>
            <a:ext cx="977900" cy="215900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520A2D82-4A26-AD06-82AF-6427C90D03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33421" y="5345682"/>
            <a:ext cx="977900" cy="215900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FAC1DB73-96C9-8CA5-BCE1-5BBDC463BF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07823" y="5691665"/>
            <a:ext cx="977900" cy="215900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92B234CB-A8D1-0592-AD45-CA26B34F90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33421" y="5917303"/>
            <a:ext cx="977900" cy="215900"/>
          </a:xfrm>
          <a:prstGeom prst="rect">
            <a:avLst/>
          </a:prstGeom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0F6D2053-1E90-1447-6764-1DFA875E9DB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47055" y="5075074"/>
            <a:ext cx="990600" cy="215900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25CCC50E-2847-459D-82D3-6AAD1EB822E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175139" y="5345812"/>
            <a:ext cx="990600" cy="215900"/>
          </a:xfrm>
          <a:prstGeom prst="rect">
            <a:avLst/>
          </a:prstGeom>
        </p:spPr>
      </p:pic>
      <p:pic>
        <p:nvPicPr>
          <p:cNvPr id="71" name="図 70">
            <a:extLst>
              <a:ext uri="{FF2B5EF4-FFF2-40B4-BE49-F238E27FC236}">
                <a16:creationId xmlns:a16="http://schemas.microsoft.com/office/drawing/2014/main" id="{4B3D7946-65FA-AFE0-722F-6B553DB45B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34559" y="5690087"/>
            <a:ext cx="990600" cy="215900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824D4587-C670-A5BA-F734-EE5F0783D06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162643" y="5960825"/>
            <a:ext cx="990600" cy="21590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CBF42BD-032F-5E34-0D8D-8CAA811B49B1}"/>
              </a:ext>
            </a:extLst>
          </p:cNvPr>
          <p:cNvSpPr txBox="1"/>
          <p:nvPr/>
        </p:nvSpPr>
        <p:spPr>
          <a:xfrm>
            <a:off x="9481137" y="2149442"/>
            <a:ext cx="1972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[CM-Tsuji (2024)]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2939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2AA159-27D5-8D37-C344-79AD26F3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HSF-induced partially solvable </a:t>
            </a:r>
            <a:r>
              <a:rPr lang="en-US" altLang="ja-JP" dirty="0" err="1"/>
              <a:t>Liouvillian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6356D6-2A4D-DF8F-D2E9-3578D00B6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Example: XXC Hamiltonian coupled to boundary dissipators</a:t>
            </a:r>
            <a:endParaRPr kumimoji="1" lang="en-US" altLang="ja-JP" dirty="0"/>
          </a:p>
          <a:p>
            <a:pPr lvl="1"/>
            <a:r>
              <a:rPr lang="en-US" altLang="ja-JP" dirty="0"/>
              <a:t>Projected effective non-Hermitian Hamiltonian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en-US" altLang="ja-JP" dirty="0"/>
              <a:t>becomes integrable when</a:t>
            </a:r>
          </a:p>
          <a:p>
            <a:pPr lvl="1"/>
            <a:endParaRPr lang="en-US" altLang="ja-JP" dirty="0"/>
          </a:p>
          <a:p>
            <a:pPr lvl="1"/>
            <a:r>
              <a:rPr lang="en-US" altLang="ja-JP" dirty="0"/>
              <a:t>Mapped to s=1/2 XXZ spin chain with</a:t>
            </a:r>
            <a:br>
              <a:rPr lang="en-US" altLang="ja-JP" dirty="0"/>
            </a:br>
            <a:r>
              <a:rPr lang="en-US" altLang="ja-JP" dirty="0"/>
              <a:t>diagonal boundaries 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3"/>
            <a:endParaRPr kumimoji="1" lang="en-US" altLang="ja-JP" dirty="0"/>
          </a:p>
        </p:txBody>
      </p:sp>
      <p:pic>
        <p:nvPicPr>
          <p:cNvPr id="14" name="図 13" descr="ロゴ, 会社名&#10;&#10;自動的に生成された説明">
            <a:extLst>
              <a:ext uri="{FF2B5EF4-FFF2-40B4-BE49-F238E27FC236}">
                <a16:creationId xmlns:a16="http://schemas.microsoft.com/office/drawing/2014/main" id="{F5B7122E-C671-3C66-2104-E3BCDE3E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sp>
        <p:nvSpPr>
          <p:cNvPr id="53" name="下矢印 52">
            <a:extLst>
              <a:ext uri="{FF2B5EF4-FFF2-40B4-BE49-F238E27FC236}">
                <a16:creationId xmlns:a16="http://schemas.microsoft.com/office/drawing/2014/main" id="{C91B1489-5656-3349-3DB6-E29F24D3A05D}"/>
              </a:ext>
            </a:extLst>
          </p:cNvPr>
          <p:cNvSpPr/>
          <p:nvPr/>
        </p:nvSpPr>
        <p:spPr>
          <a:xfrm>
            <a:off x="8988953" y="4548610"/>
            <a:ext cx="274233" cy="341811"/>
          </a:xfrm>
          <a:prstGeom prst="down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004A8138-B2B6-1961-298A-8B159051A063}"/>
              </a:ext>
            </a:extLst>
          </p:cNvPr>
          <p:cNvGrpSpPr/>
          <p:nvPr/>
        </p:nvGrpSpPr>
        <p:grpSpPr>
          <a:xfrm>
            <a:off x="8000616" y="5190738"/>
            <a:ext cx="2959769" cy="1026279"/>
            <a:chOff x="8532092" y="5020370"/>
            <a:chExt cx="2959769" cy="1026279"/>
          </a:xfrm>
        </p:grpSpPr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6CCC7152-763C-FA80-FBCC-5289A0F46816}"/>
                </a:ext>
              </a:extLst>
            </p:cNvPr>
            <p:cNvGrpSpPr/>
            <p:nvPr/>
          </p:nvGrpSpPr>
          <p:grpSpPr>
            <a:xfrm>
              <a:off x="8532092" y="5226562"/>
              <a:ext cx="2959769" cy="818192"/>
              <a:chOff x="8506329" y="4481154"/>
              <a:chExt cx="2959769" cy="818192"/>
            </a:xfrm>
          </p:grpSpPr>
          <p:grpSp>
            <p:nvGrpSpPr>
              <p:cNvPr id="33" name="グループ化 32">
                <a:extLst>
                  <a:ext uri="{FF2B5EF4-FFF2-40B4-BE49-F238E27FC236}">
                    <a16:creationId xmlns:a16="http://schemas.microsoft.com/office/drawing/2014/main" id="{0F0FF696-C112-F6EE-06E6-21E08A48B80C}"/>
                  </a:ext>
                </a:extLst>
              </p:cNvPr>
              <p:cNvGrpSpPr/>
              <p:nvPr/>
            </p:nvGrpSpPr>
            <p:grpSpPr>
              <a:xfrm>
                <a:off x="8506329" y="4650643"/>
                <a:ext cx="2959769" cy="648703"/>
                <a:chOff x="8506329" y="4578453"/>
                <a:chExt cx="2959769" cy="648703"/>
              </a:xfrm>
            </p:grpSpPr>
            <p:cxnSp>
              <p:nvCxnSpPr>
                <p:cNvPr id="35" name="直線コネクタ 34">
                  <a:extLst>
                    <a:ext uri="{FF2B5EF4-FFF2-40B4-BE49-F238E27FC236}">
                      <a16:creationId xmlns:a16="http://schemas.microsoft.com/office/drawing/2014/main" id="{5650C832-DC33-C64D-9CAB-A4E0469B253C}"/>
                    </a:ext>
                  </a:extLst>
                </p:cNvPr>
                <p:cNvCxnSpPr/>
                <p:nvPr/>
              </p:nvCxnSpPr>
              <p:spPr>
                <a:xfrm>
                  <a:off x="8506329" y="4700629"/>
                  <a:ext cx="2959769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線コネクタ 35">
                  <a:extLst>
                    <a:ext uri="{FF2B5EF4-FFF2-40B4-BE49-F238E27FC236}">
                      <a16:creationId xmlns:a16="http://schemas.microsoft.com/office/drawing/2014/main" id="{5D767E3E-B9B2-D805-13D6-9E06D4FFB9C4}"/>
                    </a:ext>
                  </a:extLst>
                </p:cNvPr>
                <p:cNvCxnSpPr/>
                <p:nvPr/>
              </p:nvCxnSpPr>
              <p:spPr>
                <a:xfrm>
                  <a:off x="8506329" y="5117013"/>
                  <a:ext cx="2959769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コネクタ 38">
                  <a:extLst>
                    <a:ext uri="{FF2B5EF4-FFF2-40B4-BE49-F238E27FC236}">
                      <a16:creationId xmlns:a16="http://schemas.microsoft.com/office/drawing/2014/main" id="{4B1F5FAF-F389-9B68-971F-1CEAA32E18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09914" y="4580311"/>
                  <a:ext cx="0" cy="24435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コネクタ 39">
                  <a:extLst>
                    <a:ext uri="{FF2B5EF4-FFF2-40B4-BE49-F238E27FC236}">
                      <a16:creationId xmlns:a16="http://schemas.microsoft.com/office/drawing/2014/main" id="{99A67465-EA9D-7085-AF64-D8F2935C7B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1804" y="4578453"/>
                  <a:ext cx="0" cy="24435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コネクタ 40">
                  <a:extLst>
                    <a:ext uri="{FF2B5EF4-FFF2-40B4-BE49-F238E27FC236}">
                      <a16:creationId xmlns:a16="http://schemas.microsoft.com/office/drawing/2014/main" id="{14066224-AEBA-6EDF-F611-9F91515CA2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23489" y="4982805"/>
                  <a:ext cx="0" cy="24435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コネクタ 41">
                  <a:extLst>
                    <a:ext uri="{FF2B5EF4-FFF2-40B4-BE49-F238E27FC236}">
                      <a16:creationId xmlns:a16="http://schemas.microsoft.com/office/drawing/2014/main" id="{01948875-6A10-F7E1-5A18-39B7109AA5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55379" y="4980947"/>
                  <a:ext cx="0" cy="24435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線コネクタ 42">
                  <a:extLst>
                    <a:ext uri="{FF2B5EF4-FFF2-40B4-BE49-F238E27FC236}">
                      <a16:creationId xmlns:a16="http://schemas.microsoft.com/office/drawing/2014/main" id="{6E9D6C93-AAF7-44C3-C9EF-5E29FC4D00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07287" y="4580311"/>
                  <a:ext cx="0" cy="24435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線コネクタ 43">
                  <a:extLst>
                    <a:ext uri="{FF2B5EF4-FFF2-40B4-BE49-F238E27FC236}">
                      <a16:creationId xmlns:a16="http://schemas.microsoft.com/office/drawing/2014/main" id="{F8568D06-34CD-07B0-E5FF-BDCDADAF11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20862" y="4982805"/>
                  <a:ext cx="0" cy="24435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1E5A633F-A411-A321-AA79-ABBD5EF0C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52496" y="4481154"/>
                <a:ext cx="215900" cy="38100"/>
              </a:xfrm>
              <a:prstGeom prst="rect">
                <a:avLst/>
              </a:prstGeom>
            </p:spPr>
          </p:pic>
        </p:grp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3DF7F482-FBBB-8260-4B11-18B78A73D54B}"/>
                </a:ext>
              </a:extLst>
            </p:cNvPr>
            <p:cNvCxnSpPr>
              <a:cxnSpLocks/>
            </p:cNvCxnSpPr>
            <p:nvPr/>
          </p:nvCxnSpPr>
          <p:spPr>
            <a:xfrm>
              <a:off x="8677249" y="5396051"/>
              <a:ext cx="0" cy="24435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13E6C780-F505-548E-6727-97954F0987AC}"/>
                </a:ext>
              </a:extLst>
            </p:cNvPr>
            <p:cNvCxnSpPr>
              <a:cxnSpLocks/>
            </p:cNvCxnSpPr>
            <p:nvPr/>
          </p:nvCxnSpPr>
          <p:spPr>
            <a:xfrm>
              <a:off x="8690824" y="5798545"/>
              <a:ext cx="0" cy="24435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638E60C6-05C5-98C6-0651-B58D4C9A1A8C}"/>
                </a:ext>
              </a:extLst>
            </p:cNvPr>
            <p:cNvCxnSpPr>
              <a:cxnSpLocks/>
            </p:cNvCxnSpPr>
            <p:nvPr/>
          </p:nvCxnSpPr>
          <p:spPr>
            <a:xfrm>
              <a:off x="11417574" y="5399804"/>
              <a:ext cx="0" cy="24435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F1048604-777A-0997-6DE0-1DD7CEC53380}"/>
                </a:ext>
              </a:extLst>
            </p:cNvPr>
            <p:cNvCxnSpPr>
              <a:cxnSpLocks/>
            </p:cNvCxnSpPr>
            <p:nvPr/>
          </p:nvCxnSpPr>
          <p:spPr>
            <a:xfrm>
              <a:off x="11431149" y="5802298"/>
              <a:ext cx="0" cy="24435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1A3EC48A-86A1-8DBC-6D52-523B3B3E9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1768" y="5020370"/>
              <a:ext cx="600000" cy="288000"/>
            </a:xfrm>
            <a:prstGeom prst="rect">
              <a:avLst/>
            </a:prstGeom>
          </p:spPr>
        </p:pic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6FF1F2B5-B068-50F7-7AA5-A9376CE62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0976" y="5045329"/>
              <a:ext cx="600000" cy="288000"/>
            </a:xfrm>
            <a:prstGeom prst="rect">
              <a:avLst/>
            </a:prstGeom>
          </p:spPr>
        </p:pic>
        <p:pic>
          <p:nvPicPr>
            <p:cNvPr id="68" name="図 67">
              <a:extLst>
                <a:ext uri="{FF2B5EF4-FFF2-40B4-BE49-F238E27FC236}">
                  <a16:creationId xmlns:a16="http://schemas.microsoft.com/office/drawing/2014/main" id="{1D9D57DB-7109-2BD0-C9B7-ED0069315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81312" y="5045329"/>
              <a:ext cx="624000" cy="288000"/>
            </a:xfrm>
            <a:prstGeom prst="rect">
              <a:avLst/>
            </a:prstGeom>
          </p:spPr>
        </p:pic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B94FDE35-8F62-FDC9-A4BF-6042610225BB}"/>
              </a:ext>
            </a:extLst>
          </p:cNvPr>
          <p:cNvGrpSpPr/>
          <p:nvPr/>
        </p:nvGrpSpPr>
        <p:grpSpPr>
          <a:xfrm>
            <a:off x="7097405" y="2915931"/>
            <a:ext cx="4864350" cy="1392262"/>
            <a:chOff x="7305522" y="5074088"/>
            <a:chExt cx="4864350" cy="1392262"/>
          </a:xfrm>
        </p:grpSpPr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0065E21B-D603-D03F-4A6C-9B64DDBC2540}"/>
                </a:ext>
              </a:extLst>
            </p:cNvPr>
            <p:cNvGrpSpPr/>
            <p:nvPr/>
          </p:nvGrpSpPr>
          <p:grpSpPr>
            <a:xfrm>
              <a:off x="8159112" y="5250626"/>
              <a:ext cx="2959769" cy="1096956"/>
              <a:chOff x="8532092" y="5226562"/>
              <a:chExt cx="2959769" cy="1096956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EE012FF2-2A08-B23C-EB7E-2F8371519DA1}"/>
                  </a:ext>
                </a:extLst>
              </p:cNvPr>
              <p:cNvGrpSpPr/>
              <p:nvPr/>
            </p:nvGrpSpPr>
            <p:grpSpPr>
              <a:xfrm>
                <a:off x="8532092" y="5226562"/>
                <a:ext cx="2959769" cy="830384"/>
                <a:chOff x="8506329" y="4481154"/>
                <a:chExt cx="2959769" cy="830384"/>
              </a:xfrm>
            </p:grpSpPr>
            <p:grpSp>
              <p:nvGrpSpPr>
                <p:cNvPr id="77" name="グループ化 76">
                  <a:extLst>
                    <a:ext uri="{FF2B5EF4-FFF2-40B4-BE49-F238E27FC236}">
                      <a16:creationId xmlns:a16="http://schemas.microsoft.com/office/drawing/2014/main" id="{EA8BE272-7985-F638-5EC6-CD1AF1C0794E}"/>
                    </a:ext>
                  </a:extLst>
                </p:cNvPr>
                <p:cNvGrpSpPr/>
                <p:nvPr/>
              </p:nvGrpSpPr>
              <p:grpSpPr>
                <a:xfrm>
                  <a:off x="8506329" y="4650643"/>
                  <a:ext cx="2959769" cy="660895"/>
                  <a:chOff x="8506329" y="4578453"/>
                  <a:chExt cx="2959769" cy="660895"/>
                </a:xfrm>
              </p:grpSpPr>
              <p:cxnSp>
                <p:nvCxnSpPr>
                  <p:cNvPr id="79" name="直線コネクタ 78">
                    <a:extLst>
                      <a:ext uri="{FF2B5EF4-FFF2-40B4-BE49-F238E27FC236}">
                        <a16:creationId xmlns:a16="http://schemas.microsoft.com/office/drawing/2014/main" id="{04AB27DC-38FC-0CD8-916B-1FD56174CFEF}"/>
                      </a:ext>
                    </a:extLst>
                  </p:cNvPr>
                  <p:cNvCxnSpPr/>
                  <p:nvPr/>
                </p:nvCxnSpPr>
                <p:spPr>
                  <a:xfrm>
                    <a:off x="8506329" y="4700629"/>
                    <a:ext cx="2959769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直線コネクタ 83">
                    <a:extLst>
                      <a:ext uri="{FF2B5EF4-FFF2-40B4-BE49-F238E27FC236}">
                        <a16:creationId xmlns:a16="http://schemas.microsoft.com/office/drawing/2014/main" id="{E9B47406-70CD-4CDB-8446-6C24144FE4F3}"/>
                      </a:ext>
                    </a:extLst>
                  </p:cNvPr>
                  <p:cNvCxnSpPr/>
                  <p:nvPr/>
                </p:nvCxnSpPr>
                <p:spPr>
                  <a:xfrm>
                    <a:off x="8506329" y="5129205"/>
                    <a:ext cx="2959769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直線コネクタ 85">
                    <a:extLst>
                      <a:ext uri="{FF2B5EF4-FFF2-40B4-BE49-F238E27FC236}">
                        <a16:creationId xmlns:a16="http://schemas.microsoft.com/office/drawing/2014/main" id="{5B0213EF-2050-CDF8-C716-AEF2A837B1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809914" y="4580311"/>
                    <a:ext cx="0" cy="24435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直線コネクタ 86">
                    <a:extLst>
                      <a:ext uri="{FF2B5EF4-FFF2-40B4-BE49-F238E27FC236}">
                        <a16:creationId xmlns:a16="http://schemas.microsoft.com/office/drawing/2014/main" id="{CA6FF3B2-6B00-5031-7868-DADF7D0CBB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241804" y="4578453"/>
                    <a:ext cx="0" cy="24435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直線コネクタ 87">
                    <a:extLst>
                      <a:ext uri="{FF2B5EF4-FFF2-40B4-BE49-F238E27FC236}">
                        <a16:creationId xmlns:a16="http://schemas.microsoft.com/office/drawing/2014/main" id="{67FD71F3-A472-E942-0D38-1270488335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823489" y="4994997"/>
                    <a:ext cx="0" cy="24435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直線コネクタ 88">
                    <a:extLst>
                      <a:ext uri="{FF2B5EF4-FFF2-40B4-BE49-F238E27FC236}">
                        <a16:creationId xmlns:a16="http://schemas.microsoft.com/office/drawing/2014/main" id="{59560DF3-2E6D-4058-312B-EE13A69BEE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255379" y="4993139"/>
                    <a:ext cx="0" cy="24435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直線コネクタ 89">
                    <a:extLst>
                      <a:ext uri="{FF2B5EF4-FFF2-40B4-BE49-F238E27FC236}">
                        <a16:creationId xmlns:a16="http://schemas.microsoft.com/office/drawing/2014/main" id="{407A13C8-9BC3-C0C8-943C-E705B513D6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807287" y="4580311"/>
                    <a:ext cx="0" cy="24435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直線コネクタ 90">
                    <a:extLst>
                      <a:ext uri="{FF2B5EF4-FFF2-40B4-BE49-F238E27FC236}">
                        <a16:creationId xmlns:a16="http://schemas.microsoft.com/office/drawing/2014/main" id="{7DDE2F07-CAB4-52A4-CD2F-46E4D3B8D2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820862" y="4994997"/>
                    <a:ext cx="0" cy="24435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78" name="図 77">
                  <a:extLst>
                    <a:ext uri="{FF2B5EF4-FFF2-40B4-BE49-F238E27FC236}">
                      <a16:creationId xmlns:a16="http://schemas.microsoft.com/office/drawing/2014/main" id="{C699BCB7-4829-160D-4D7B-22145EBB47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152496" y="4481154"/>
                  <a:ext cx="215900" cy="38100"/>
                </a:xfrm>
                <a:prstGeom prst="rect">
                  <a:avLst/>
                </a:prstGeom>
              </p:spPr>
            </p:pic>
          </p:grpSp>
          <p:cxnSp>
            <p:nvCxnSpPr>
              <p:cNvPr id="62" name="直線コネクタ 61">
                <a:extLst>
                  <a:ext uri="{FF2B5EF4-FFF2-40B4-BE49-F238E27FC236}">
                    <a16:creationId xmlns:a16="http://schemas.microsoft.com/office/drawing/2014/main" id="{AEDB810E-0DE4-F719-E170-93FB716B4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7249" y="5396051"/>
                <a:ext cx="0" cy="24435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コネクタ 62">
                <a:extLst>
                  <a:ext uri="{FF2B5EF4-FFF2-40B4-BE49-F238E27FC236}">
                    <a16:creationId xmlns:a16="http://schemas.microsoft.com/office/drawing/2014/main" id="{F97624D0-2F40-8566-0674-DC412334CF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0824" y="5810737"/>
                <a:ext cx="0" cy="24435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コネクタ 63">
                <a:extLst>
                  <a:ext uri="{FF2B5EF4-FFF2-40B4-BE49-F238E27FC236}">
                    <a16:creationId xmlns:a16="http://schemas.microsoft.com/office/drawing/2014/main" id="{92610C66-12D8-AC1E-FF3F-457AAD2B52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17574" y="5399804"/>
                <a:ext cx="0" cy="24435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コネクタ 64">
                <a:extLst>
                  <a:ext uri="{FF2B5EF4-FFF2-40B4-BE49-F238E27FC236}">
                    <a16:creationId xmlns:a16="http://schemas.microsoft.com/office/drawing/2014/main" id="{2AE66892-05AE-7551-64C4-35D5D44D7B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31149" y="5814490"/>
                <a:ext cx="0" cy="24435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6" name="図 75">
                <a:extLst>
                  <a:ext uri="{FF2B5EF4-FFF2-40B4-BE49-F238E27FC236}">
                    <a16:creationId xmlns:a16="http://schemas.microsoft.com/office/drawing/2014/main" id="{3FE3C44D-FF16-D267-B957-D8DBE5ECD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02002" y="6285418"/>
                <a:ext cx="215900" cy="38100"/>
              </a:xfrm>
              <a:prstGeom prst="rect">
                <a:avLst/>
              </a:prstGeom>
            </p:spPr>
          </p:pic>
        </p:grpSp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7CB8735C-E81E-02E3-C4F5-DD5AC07C5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31781" y="5074088"/>
              <a:ext cx="600000" cy="288000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77F9A48-55D3-B9EB-C2A2-B58688471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02877" y="5087513"/>
              <a:ext cx="600000" cy="288000"/>
            </a:xfrm>
            <a:prstGeom prst="rect">
              <a:avLst/>
            </a:prstGeom>
          </p:spPr>
        </p:pic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C3206BC9-63FA-DFEB-27F2-40A9AAFB1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73202" y="5087513"/>
              <a:ext cx="624000" cy="288000"/>
            </a:xfrm>
            <a:prstGeom prst="rect">
              <a:avLst/>
            </a:prstGeom>
          </p:spPr>
        </p:pic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8D76B264-F76A-134F-13BD-0CBBA5C3B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35790" y="6167382"/>
              <a:ext cx="912000" cy="288000"/>
            </a:xfrm>
            <a:prstGeom prst="rect">
              <a:avLst/>
            </a:prstGeom>
          </p:spPr>
        </p:pic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0B018175-D609-F84E-50EE-67F02170E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61988" y="6178350"/>
              <a:ext cx="1092000" cy="288000"/>
            </a:xfrm>
            <a:prstGeom prst="rect">
              <a:avLst/>
            </a:prstGeom>
          </p:spPr>
        </p:pic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079A71E7-BF4E-BB51-AD56-79F0B840B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452182" y="6167169"/>
              <a:ext cx="744000" cy="288000"/>
            </a:xfrm>
            <a:prstGeom prst="rect">
              <a:avLst/>
            </a:prstGeom>
          </p:spPr>
        </p:pic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D40FEDBA-617F-EC90-EDFF-C38727818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40956" y="5220992"/>
              <a:ext cx="924000" cy="252000"/>
            </a:xfrm>
            <a:prstGeom prst="rect">
              <a:avLst/>
            </a:prstGeom>
          </p:spPr>
        </p:pic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CAA43913-E9B0-FCC7-56BE-122B5B29F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305522" y="5713143"/>
              <a:ext cx="1050000" cy="252000"/>
            </a:xfrm>
            <a:prstGeom prst="rect">
              <a:avLst/>
            </a:prstGeom>
          </p:spPr>
        </p:pic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987DB309-4300-80B9-00B4-FB9D97741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065282" y="5249150"/>
              <a:ext cx="994000" cy="252000"/>
            </a:xfrm>
            <a:prstGeom prst="rect">
              <a:avLst/>
            </a:prstGeom>
          </p:spPr>
        </p:pic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64CD4118-7407-AC61-C5FD-56FD98C14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979872" y="5647388"/>
              <a:ext cx="1190000" cy="252000"/>
            </a:xfrm>
            <a:prstGeom prst="rect">
              <a:avLst/>
            </a:prstGeom>
          </p:spPr>
        </p:pic>
      </p:grpSp>
      <p:pic>
        <p:nvPicPr>
          <p:cNvPr id="92" name="図 91">
            <a:extLst>
              <a:ext uri="{FF2B5EF4-FFF2-40B4-BE49-F238E27FC236}">
                <a16:creationId xmlns:a16="http://schemas.microsoft.com/office/drawing/2014/main" id="{5D1D736E-2516-F380-37D1-7305410FE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814" y="6437222"/>
            <a:ext cx="215900" cy="38100"/>
          </a:xfrm>
          <a:prstGeom prst="rect">
            <a:avLst/>
          </a:prstGeom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20DEFB2F-6AFF-DC7C-CEF1-F5EE14EA4C2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97204" y="6291914"/>
            <a:ext cx="912000" cy="288000"/>
          </a:xfrm>
          <a:prstGeom prst="rect">
            <a:avLst/>
          </a:prstGeom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id="{D7E7CF41-76EC-4220-CAE5-E726336A92B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24081" y="6301873"/>
            <a:ext cx="1092000" cy="288000"/>
          </a:xfrm>
          <a:prstGeom prst="rect">
            <a:avLst/>
          </a:prstGeom>
        </p:spPr>
      </p:pic>
      <p:pic>
        <p:nvPicPr>
          <p:cNvPr id="98" name="図 97">
            <a:extLst>
              <a:ext uri="{FF2B5EF4-FFF2-40B4-BE49-F238E27FC236}">
                <a16:creationId xmlns:a16="http://schemas.microsoft.com/office/drawing/2014/main" id="{2E25174A-F7FE-BCF7-16BD-B895AE8FDDA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55482" y="6301873"/>
            <a:ext cx="744000" cy="288000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D9D77B4D-5444-F724-2724-8A7700C23C1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45310" y="5404525"/>
            <a:ext cx="711529" cy="252000"/>
          </a:xfrm>
          <a:prstGeom prst="rect">
            <a:avLst/>
          </a:prstGeom>
        </p:spPr>
      </p:pic>
      <p:pic>
        <p:nvPicPr>
          <p:cNvPr id="100" name="図 99">
            <a:extLst>
              <a:ext uri="{FF2B5EF4-FFF2-40B4-BE49-F238E27FC236}">
                <a16:creationId xmlns:a16="http://schemas.microsoft.com/office/drawing/2014/main" id="{76E3C4AC-71D7-30E8-474D-8E48A30FF75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64786" y="5813654"/>
            <a:ext cx="844941" cy="252000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38BDC940-C705-8BEE-978B-F0ABC08020D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954023" y="5420341"/>
            <a:ext cx="770824" cy="252000"/>
          </a:xfrm>
          <a:prstGeom prst="rect">
            <a:avLst/>
          </a:prstGeom>
        </p:spPr>
      </p:pic>
      <p:pic>
        <p:nvPicPr>
          <p:cNvPr id="102" name="図 101">
            <a:extLst>
              <a:ext uri="{FF2B5EF4-FFF2-40B4-BE49-F238E27FC236}">
                <a16:creationId xmlns:a16="http://schemas.microsoft.com/office/drawing/2014/main" id="{69EC6C06-8C9F-0127-E8F7-0970F3C16EA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954023" y="5863422"/>
            <a:ext cx="993176" cy="252000"/>
          </a:xfrm>
          <a:prstGeom prst="rect">
            <a:avLst/>
          </a:prstGeom>
        </p:spPr>
      </p:pic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79473943-6D6A-0773-798B-D6168F7BAAB5}"/>
              </a:ext>
            </a:extLst>
          </p:cNvPr>
          <p:cNvSpPr txBox="1"/>
          <p:nvPr/>
        </p:nvSpPr>
        <p:spPr>
          <a:xfrm>
            <a:off x="9369500" y="4414216"/>
            <a:ext cx="1930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identifying the states</a:t>
            </a:r>
          </a:p>
          <a:p>
            <a:r>
              <a:rPr kumimoji="1" lang="en-US" altLang="ja-JP" sz="1600" dirty="0">
                <a:solidFill>
                  <a:srgbClr val="FF0000"/>
                </a:solidFill>
              </a:rPr>
              <a:t>     &amp;    </a:t>
            </a:r>
            <a:endParaRPr kumimoji="1" lang="ja-JP" altLang="en-US" sz="1600">
              <a:solidFill>
                <a:srgbClr val="FF0000"/>
              </a:solidFill>
            </a:endParaRPr>
          </a:p>
        </p:txBody>
      </p:sp>
      <p:pic>
        <p:nvPicPr>
          <p:cNvPr id="104" name="図 103">
            <a:extLst>
              <a:ext uri="{FF2B5EF4-FFF2-40B4-BE49-F238E27FC236}">
                <a16:creationId xmlns:a16="http://schemas.microsoft.com/office/drawing/2014/main" id="{DDE8C180-6EFD-128B-0839-301AAF016E1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69120" y="4735322"/>
            <a:ext cx="203200" cy="215900"/>
          </a:xfrm>
          <a:prstGeom prst="rect">
            <a:avLst/>
          </a:prstGeom>
        </p:spPr>
      </p:pic>
      <p:pic>
        <p:nvPicPr>
          <p:cNvPr id="105" name="図 104">
            <a:extLst>
              <a:ext uri="{FF2B5EF4-FFF2-40B4-BE49-F238E27FC236}">
                <a16:creationId xmlns:a16="http://schemas.microsoft.com/office/drawing/2014/main" id="{0DDF7F97-2350-E076-A559-82C9EB07C9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849638" y="4733571"/>
            <a:ext cx="203200" cy="2159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D17DA17-4DC8-11E7-9730-44AD3C9AFA4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44319" y="3233805"/>
            <a:ext cx="42672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B5F52FD-E308-D274-1EDC-9A2C5BB21AC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344319" y="4342540"/>
            <a:ext cx="2997200" cy="2032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3A76251-87B0-96A5-3D02-958934A4B95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38156" y="5710062"/>
            <a:ext cx="4724400" cy="4953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1D62D9-15D2-6D92-5665-6F9993BA523A}"/>
              </a:ext>
            </a:extLst>
          </p:cNvPr>
          <p:cNvSpPr txBox="1"/>
          <p:nvPr/>
        </p:nvSpPr>
        <p:spPr>
          <a:xfrm>
            <a:off x="1222498" y="6220869"/>
            <a:ext cx="5633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Spectrum derived by Bethe ansatz for spin-1/2 XXZ!!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C5C9E2D-4017-BFAD-6F06-A47E9A6D8C69}"/>
              </a:ext>
            </a:extLst>
          </p:cNvPr>
          <p:cNvSpPr txBox="1"/>
          <p:nvPr/>
        </p:nvSpPr>
        <p:spPr>
          <a:xfrm>
            <a:off x="9481137" y="2149442"/>
            <a:ext cx="1972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[CM-Tsuji (2024)]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92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2AA159-27D5-8D37-C344-79AD26F3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HSF-induced solvable eigenmodes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6356D6-2A4D-DF8F-D2E9-3578D00B6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Example: XXC Hamiltonian coupled to boundary dissipators</a:t>
            </a:r>
            <a:endParaRPr kumimoji="1" lang="en-US" altLang="ja-JP" dirty="0"/>
          </a:p>
          <a:p>
            <a:pPr lvl="1"/>
            <a:r>
              <a:rPr lang="en-US" altLang="ja-JP" dirty="0">
                <a:solidFill>
                  <a:schemeClr val="tx1"/>
                </a:solidFill>
              </a:rPr>
              <a:t>Eigenstates of effective Hamiltonian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3"/>
            <a:endParaRPr kumimoji="1" lang="en-US" altLang="ja-JP" dirty="0"/>
          </a:p>
        </p:txBody>
      </p:sp>
      <p:pic>
        <p:nvPicPr>
          <p:cNvPr id="14" name="図 13" descr="ロゴ, 会社名&#10;&#10;自動的に生成された説明">
            <a:extLst>
              <a:ext uri="{FF2B5EF4-FFF2-40B4-BE49-F238E27FC236}">
                <a16:creationId xmlns:a16="http://schemas.microsoft.com/office/drawing/2014/main" id="{F5B7122E-C671-3C66-2104-E3BCDE3E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699D720-AFD8-3A39-40ED-67941098D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705" y="5238392"/>
            <a:ext cx="9800599" cy="47399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A87697D-E166-CFB4-ABC8-C8F8E728E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704" y="5851365"/>
            <a:ext cx="4754103" cy="25734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7BCACDD-8CD2-FDF9-41D1-2D7E53F8DE05}"/>
              </a:ext>
            </a:extLst>
          </p:cNvPr>
          <p:cNvSpPr txBox="1"/>
          <p:nvPr/>
        </p:nvSpPr>
        <p:spPr>
          <a:xfrm>
            <a:off x="1194619" y="4748823"/>
            <a:ext cx="4826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/>
              <a:t>⇒</a:t>
            </a:r>
            <a:r>
              <a:rPr kumimoji="1" lang="en-US" altLang="ja-JP" sz="2000" dirty="0"/>
              <a:t> Derived by </a:t>
            </a:r>
            <a:r>
              <a:rPr kumimoji="1" lang="en-US" altLang="ja-JP" sz="2000" dirty="0">
                <a:solidFill>
                  <a:srgbClr val="FF0000"/>
                </a:solidFill>
              </a:rPr>
              <a:t>Bethe ansatz </a:t>
            </a:r>
            <a:r>
              <a:rPr kumimoji="1" lang="en-US" altLang="ja-JP" sz="2000" dirty="0"/>
              <a:t>for spin-1/2 XXZ. </a:t>
            </a:r>
            <a:endParaRPr kumimoji="1" lang="ja-JP" altLang="en-US" sz="20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9F01F14-3D1F-AD96-19AA-EBB9EB757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704" y="6354639"/>
            <a:ext cx="4686300" cy="2159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54323B9-66E0-F42A-41B1-463DA56DC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7661" y="3146499"/>
            <a:ext cx="6311900" cy="4953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A250019-A413-1FAC-8000-3AFB08E347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7661" y="4097688"/>
            <a:ext cx="8890584" cy="4212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FF18661-635B-9569-514B-40EF810AB5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7661" y="3677930"/>
            <a:ext cx="8280000" cy="42082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68ADD55-B4A2-307F-F862-2567E1868D2D}"/>
              </a:ext>
            </a:extLst>
          </p:cNvPr>
          <p:cNvSpPr txBox="1"/>
          <p:nvPr/>
        </p:nvSpPr>
        <p:spPr>
          <a:xfrm>
            <a:off x="9481137" y="2149442"/>
            <a:ext cx="1972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[CM-Tsuji (2024)]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980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AD6E0CEA-80D7-0CA5-A6C1-8BDEAC36C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205" y="4492688"/>
            <a:ext cx="3620188" cy="223244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62AA159-27D5-8D37-C344-79AD26F3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HSF-induced partially solvable </a:t>
            </a:r>
            <a:r>
              <a:rPr lang="en-US" altLang="ja-JP" dirty="0" err="1"/>
              <a:t>Liouvillian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6356D6-2A4D-DF8F-D2E9-3578D00B6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Example: XXC Hamiltonian coupled to boundary dissipators</a:t>
            </a:r>
            <a:endParaRPr kumimoji="1" lang="en-US" altLang="ja-JP" dirty="0"/>
          </a:p>
          <a:p>
            <a:pPr lvl="1"/>
            <a:r>
              <a:rPr lang="en-US" altLang="ja-JP" dirty="0">
                <a:solidFill>
                  <a:schemeClr val="tx1"/>
                </a:solidFill>
              </a:rPr>
              <a:t>Eigenstates of effective Hamiltonian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3"/>
            <a:endParaRPr kumimoji="1" lang="en-US" altLang="ja-JP" dirty="0"/>
          </a:p>
        </p:txBody>
      </p:sp>
      <p:pic>
        <p:nvPicPr>
          <p:cNvPr id="14" name="図 13" descr="ロゴ, 会社名&#10;&#10;自動的に生成された説明">
            <a:extLst>
              <a:ext uri="{FF2B5EF4-FFF2-40B4-BE49-F238E27FC236}">
                <a16:creationId xmlns:a16="http://schemas.microsoft.com/office/drawing/2014/main" id="{F5B7122E-C671-3C66-2104-E3BCDE3E7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sp>
        <p:nvSpPr>
          <p:cNvPr id="22" name="下矢印 21">
            <a:extLst>
              <a:ext uri="{FF2B5EF4-FFF2-40B4-BE49-F238E27FC236}">
                <a16:creationId xmlns:a16="http://schemas.microsoft.com/office/drawing/2014/main" id="{487DD26A-EEA9-781A-B195-74F19373E02A}"/>
              </a:ext>
            </a:extLst>
          </p:cNvPr>
          <p:cNvSpPr/>
          <p:nvPr/>
        </p:nvSpPr>
        <p:spPr>
          <a:xfrm rot="5400000">
            <a:off x="5732367" y="5517158"/>
            <a:ext cx="143928" cy="16949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67C85D3-40FA-E94B-AD00-6BB53CC347E1}"/>
              </a:ext>
            </a:extLst>
          </p:cNvPr>
          <p:cNvSpPr txBox="1"/>
          <p:nvPr/>
        </p:nvSpPr>
        <p:spPr>
          <a:xfrm>
            <a:off x="6026542" y="4588790"/>
            <a:ext cx="4739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Full </a:t>
            </a:r>
            <a:r>
              <a:rPr kumimoji="1" lang="en-US" altLang="ja-JP" sz="2000" dirty="0" err="1"/>
              <a:t>Liouvillian</a:t>
            </a:r>
            <a:r>
              <a:rPr kumimoji="1" lang="en-US" altLang="ja-JP" sz="2000" dirty="0"/>
              <a:t> has degenerate steady states</a:t>
            </a:r>
            <a:br>
              <a:rPr kumimoji="1" lang="en-US" altLang="ja-JP" sz="2000" dirty="0"/>
            </a:br>
            <a:r>
              <a:rPr kumimoji="1" lang="en-US" altLang="ja-JP" sz="2000" dirty="0"/>
              <a:t>including the fully polarized state. </a:t>
            </a:r>
            <a:endParaRPr kumimoji="1" lang="ja-JP" altLang="en-US" sz="20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9532A3A-1302-C852-C60D-B6F9243B7E6E}"/>
              </a:ext>
            </a:extLst>
          </p:cNvPr>
          <p:cNvSpPr txBox="1"/>
          <p:nvPr/>
        </p:nvSpPr>
        <p:spPr>
          <a:xfrm>
            <a:off x="6026542" y="5278110"/>
            <a:ext cx="4916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The steady state in the integrable subspace 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is given by the product state                             . 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1584B51E-3C7A-7B01-9098-B9ED2DCF4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7266" y="5625086"/>
            <a:ext cx="1587500" cy="2667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B7456C9-F0FE-0BAC-EDBB-3CA067242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661" y="3146499"/>
            <a:ext cx="6311900" cy="4953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0668096-414E-D681-8D01-2F4B8B967A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7661" y="4097688"/>
            <a:ext cx="8890584" cy="4212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F4A2FD5-33AF-3B8C-7247-A74AEA46DD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7661" y="3677930"/>
            <a:ext cx="8280000" cy="420828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21AF267-B619-1426-1470-F3F2C24D50BA}"/>
              </a:ext>
            </a:extLst>
          </p:cNvPr>
          <p:cNvGrpSpPr/>
          <p:nvPr/>
        </p:nvGrpSpPr>
        <p:grpSpPr>
          <a:xfrm>
            <a:off x="1284171" y="5886573"/>
            <a:ext cx="2391801" cy="800863"/>
            <a:chOff x="7401372" y="3641310"/>
            <a:chExt cx="2391801" cy="800863"/>
          </a:xfrm>
        </p:grpSpPr>
        <p:sp>
          <p:nvSpPr>
            <p:cNvPr id="25" name="三角形 24">
              <a:extLst>
                <a:ext uri="{FF2B5EF4-FFF2-40B4-BE49-F238E27FC236}">
                  <a16:creationId xmlns:a16="http://schemas.microsoft.com/office/drawing/2014/main" id="{7B8AFE1B-186B-AB51-31B6-52C773B32A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01372" y="4110994"/>
              <a:ext cx="72000" cy="72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2D89BAD2-C8F0-5699-9C0E-3963FF80B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01372" y="3750199"/>
              <a:ext cx="90000" cy="90000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CA8C1E43-1055-DF32-F37B-08B2CA4E917A}"/>
                </a:ext>
              </a:extLst>
            </p:cNvPr>
            <p:cNvSpPr txBox="1"/>
            <p:nvPr/>
          </p:nvSpPr>
          <p:spPr>
            <a:xfrm>
              <a:off x="7546691" y="3641310"/>
              <a:ext cx="17379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Century" panose="02040604050505020304" pitchFamily="18" charset="0"/>
                </a:rPr>
                <a:t>full eigenvalues </a:t>
              </a:r>
              <a:r>
                <a:rPr lang="en-US" altLang="ja-JP" sz="1400" dirty="0">
                  <a:latin typeface="Century" panose="02040604050505020304" pitchFamily="18" charset="0"/>
                </a:rPr>
                <a:t>of </a:t>
              </a:r>
              <a:endParaRPr kumimoji="1" lang="ja-JP" altLang="en-US" sz="1400">
                <a:latin typeface="Century" panose="02040604050505020304" pitchFamily="18" charset="0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DFD390E7-CB25-7BCC-1250-B7CD82FD7070}"/>
                </a:ext>
              </a:extLst>
            </p:cNvPr>
            <p:cNvSpPr txBox="1"/>
            <p:nvPr/>
          </p:nvSpPr>
          <p:spPr>
            <a:xfrm>
              <a:off x="7558266" y="4016415"/>
              <a:ext cx="2234907" cy="42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kumimoji="1" lang="en-US" altLang="ja-JP" sz="1400" dirty="0">
                  <a:latin typeface="Century" panose="02040604050505020304" pitchFamily="18" charset="0"/>
                </a:rPr>
                <a:t>eigenvalues </a:t>
              </a:r>
              <a:r>
                <a:rPr lang="en-US" altLang="ja-JP" sz="1400" dirty="0">
                  <a:latin typeface="Century" panose="02040604050505020304" pitchFamily="18" charset="0"/>
                </a:rPr>
                <a:t>of     </a:t>
              </a:r>
            </a:p>
            <a:p>
              <a:pPr>
                <a:lnSpc>
                  <a:spcPts val="1300"/>
                </a:lnSpc>
              </a:pPr>
              <a:r>
                <a:rPr lang="en-US" altLang="ja-JP" sz="1400" dirty="0">
                  <a:latin typeface="Century" panose="02040604050505020304" pitchFamily="18" charset="0"/>
                </a:rPr>
                <a:t>in the solvable subspace </a:t>
              </a:r>
              <a:endParaRPr kumimoji="1" lang="ja-JP" altLang="en-US" sz="1400">
                <a:latin typeface="Century" panose="02040604050505020304" pitchFamily="18" charset="0"/>
              </a:endParaRPr>
            </a:p>
          </p:txBody>
        </p:sp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6BC9BEBF-A778-C738-2DEB-68A5B3B2D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76634" y="3717873"/>
              <a:ext cx="482600" cy="177800"/>
            </a:xfrm>
            <a:prstGeom prst="rect">
              <a:avLst/>
            </a:prstGeom>
          </p:spPr>
        </p:pic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1DB9AFCC-461F-5F20-14AA-FF4800C61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62028" y="4039919"/>
              <a:ext cx="482600" cy="177800"/>
            </a:xfrm>
            <a:prstGeom prst="rect">
              <a:avLst/>
            </a:prstGeom>
          </p:spPr>
        </p:pic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B51DDBA-E8F9-FD85-FFAC-D0BF5C68BEBD}"/>
              </a:ext>
            </a:extLst>
          </p:cNvPr>
          <p:cNvGrpSpPr/>
          <p:nvPr/>
        </p:nvGrpSpPr>
        <p:grpSpPr>
          <a:xfrm>
            <a:off x="1986306" y="4871163"/>
            <a:ext cx="1435100" cy="425513"/>
            <a:chOff x="2005507" y="4592124"/>
            <a:chExt cx="1435100" cy="42551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B750977D-ED5D-0E1A-43BD-7BD593271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05507" y="4592124"/>
              <a:ext cx="1092200" cy="228600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91A3DA53-0792-2FA4-471B-64E63AF21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05507" y="4852537"/>
              <a:ext cx="1435100" cy="165100"/>
            </a:xfrm>
            <a:prstGeom prst="rect">
              <a:avLst/>
            </a:prstGeom>
          </p:spPr>
        </p:pic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A64A53C-CF07-0A33-6491-E64E48D23EAE}"/>
              </a:ext>
            </a:extLst>
          </p:cNvPr>
          <p:cNvSpPr txBox="1"/>
          <p:nvPr/>
        </p:nvSpPr>
        <p:spPr>
          <a:xfrm>
            <a:off x="9481137" y="2149442"/>
            <a:ext cx="1972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[CM-Tsuji (2024)]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475CFE-2B97-7872-15DA-4BC99AFA11AD}"/>
              </a:ext>
            </a:extLst>
          </p:cNvPr>
          <p:cNvSpPr txBox="1"/>
          <p:nvPr/>
        </p:nvSpPr>
        <p:spPr>
          <a:xfrm>
            <a:off x="6026542" y="6028036"/>
            <a:ext cx="5332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No persistent oscillation unlike the </a:t>
            </a:r>
            <a:r>
              <a:rPr kumimoji="1" lang="en-US" altLang="ja-JP" sz="2000" dirty="0" err="1"/>
              <a:t>rSGA</a:t>
            </a:r>
            <a:r>
              <a:rPr kumimoji="1" lang="en-US" altLang="ja-JP" sz="2000" dirty="0"/>
              <a:t>-induced </a:t>
            </a:r>
            <a:br>
              <a:rPr kumimoji="1" lang="en-US" altLang="ja-JP" sz="2000" dirty="0"/>
            </a:br>
            <a:r>
              <a:rPr kumimoji="1" lang="en-US" altLang="ja-JP" sz="2000" dirty="0"/>
              <a:t>solvable steady states. 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31791468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2AA159-27D5-8D37-C344-79AD26F3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rSGA</a:t>
            </a:r>
            <a:r>
              <a:rPr lang="en-US" altLang="ja-JP" dirty="0"/>
              <a:t>-induced solvable eigenmodes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6356D6-2A4D-DF8F-D2E9-3578D00B6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System coupled to boundary dissipators</a:t>
            </a:r>
            <a:endParaRPr kumimoji="1" lang="en-US" altLang="ja-JP" dirty="0"/>
          </a:p>
          <a:p>
            <a:pPr marL="323984" lvl="1" indent="0">
              <a:buNone/>
            </a:pPr>
            <a:endParaRPr kumimoji="1" lang="en-US" altLang="ja-JP" dirty="0"/>
          </a:p>
          <a:p>
            <a:pPr lvl="1"/>
            <a:endParaRPr kumimoji="1" lang="en-US" altLang="ja-JP" dirty="0"/>
          </a:p>
          <a:p>
            <a:pPr lvl="1"/>
            <a:r>
              <a:rPr kumimoji="1" lang="en-US" altLang="ja-JP" dirty="0"/>
              <a:t>System with </a:t>
            </a:r>
            <a:r>
              <a:rPr kumimoji="1" lang="en-US" altLang="ja-JP" dirty="0" err="1"/>
              <a:t>rSGA</a:t>
            </a:r>
            <a:endParaRPr lang="en-US" altLang="ja-JP" dirty="0"/>
          </a:p>
          <a:p>
            <a:pPr lvl="1"/>
            <a:endParaRPr lang="en-US" altLang="ja-JP" dirty="0"/>
          </a:p>
          <a:p>
            <a:pPr marL="323984" lvl="1" indent="0">
              <a:buNone/>
            </a:pPr>
            <a:endParaRPr kumimoji="1" lang="en-US" altLang="ja-JP" dirty="0"/>
          </a:p>
          <a:p>
            <a:pPr lvl="1"/>
            <a:r>
              <a:rPr lang="en-US" altLang="ja-JP" dirty="0"/>
              <a:t>Quasiparticle baths at the edges</a:t>
            </a:r>
          </a:p>
          <a:p>
            <a:pPr lvl="2"/>
            <a:endParaRPr kumimoji="1" lang="en-US" altLang="ja-JP" dirty="0"/>
          </a:p>
        </p:txBody>
      </p: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5510056D-A271-7D48-BC07-DD6736C8F640}"/>
              </a:ext>
            </a:extLst>
          </p:cNvPr>
          <p:cNvGrpSpPr/>
          <p:nvPr/>
        </p:nvGrpSpPr>
        <p:grpSpPr>
          <a:xfrm>
            <a:off x="6892045" y="2550899"/>
            <a:ext cx="4381126" cy="1426726"/>
            <a:chOff x="7232754" y="3429000"/>
            <a:chExt cx="4381126" cy="1426726"/>
          </a:xfrm>
        </p:grpSpPr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CB1DE9DB-F2E1-4CCA-930D-D44456FF93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32754" y="3429000"/>
              <a:ext cx="4381126" cy="1122399"/>
              <a:chOff x="3002023" y="2743800"/>
              <a:chExt cx="5122479" cy="1312326"/>
            </a:xfrm>
          </p:grpSpPr>
          <p:grpSp>
            <p:nvGrpSpPr>
              <p:cNvPr id="47" name="グループ化 46">
                <a:extLst>
                  <a:ext uri="{FF2B5EF4-FFF2-40B4-BE49-F238E27FC236}">
                    <a16:creationId xmlns:a16="http://schemas.microsoft.com/office/drawing/2014/main" id="{E359A7C7-56AC-A742-4059-94456BA2961F}"/>
                  </a:ext>
                </a:extLst>
              </p:cNvPr>
              <p:cNvGrpSpPr/>
              <p:nvPr/>
            </p:nvGrpSpPr>
            <p:grpSpPr>
              <a:xfrm>
                <a:off x="3002023" y="2743800"/>
                <a:ext cx="5122479" cy="1312326"/>
                <a:chOff x="3534760" y="2600675"/>
                <a:chExt cx="5122479" cy="1312326"/>
              </a:xfrm>
            </p:grpSpPr>
            <p:grpSp>
              <p:nvGrpSpPr>
                <p:cNvPr id="48" name="グループ化 47">
                  <a:extLst>
                    <a:ext uri="{FF2B5EF4-FFF2-40B4-BE49-F238E27FC236}">
                      <a16:creationId xmlns:a16="http://schemas.microsoft.com/office/drawing/2014/main" id="{2624465F-676F-67BD-2FDF-6114BD4C2EE8}"/>
                    </a:ext>
                  </a:extLst>
                </p:cNvPr>
                <p:cNvGrpSpPr/>
                <p:nvPr/>
              </p:nvGrpSpPr>
              <p:grpSpPr>
                <a:xfrm>
                  <a:off x="3534760" y="2746353"/>
                  <a:ext cx="5122479" cy="1166648"/>
                  <a:chOff x="3028293" y="2638096"/>
                  <a:chExt cx="5122479" cy="1166648"/>
                </a:xfrm>
              </p:grpSpPr>
              <p:sp>
                <p:nvSpPr>
                  <p:cNvPr id="51" name="正方形/長方形 50">
                    <a:extLst>
                      <a:ext uri="{FF2B5EF4-FFF2-40B4-BE49-F238E27FC236}">
                        <a16:creationId xmlns:a16="http://schemas.microsoft.com/office/drawing/2014/main" id="{6C4A8FE0-E17B-3DAE-29C1-4CA6991A89EA}"/>
                      </a:ext>
                    </a:extLst>
                  </p:cNvPr>
                  <p:cNvSpPr/>
                  <p:nvPr/>
                </p:nvSpPr>
                <p:spPr>
                  <a:xfrm>
                    <a:off x="3028293" y="2638096"/>
                    <a:ext cx="977462" cy="116664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n>
                        <a:solidFill>
                          <a:srgbClr val="FF0000"/>
                        </a:solidFill>
                      </a:ln>
                    </a:endParaRPr>
                  </a:p>
                </p:txBody>
              </p:sp>
              <p:sp>
                <p:nvSpPr>
                  <p:cNvPr id="52" name="正方形/長方形 51">
                    <a:extLst>
                      <a:ext uri="{FF2B5EF4-FFF2-40B4-BE49-F238E27FC236}">
                        <a16:creationId xmlns:a16="http://schemas.microsoft.com/office/drawing/2014/main" id="{5CFA3548-F611-8E98-60FE-17A06A34BA09}"/>
                      </a:ext>
                    </a:extLst>
                  </p:cNvPr>
                  <p:cNvSpPr/>
                  <p:nvPr/>
                </p:nvSpPr>
                <p:spPr>
                  <a:xfrm>
                    <a:off x="7173310" y="2638096"/>
                    <a:ext cx="977462" cy="116664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53" name="直線コネクタ 52">
                    <a:extLst>
                      <a:ext uri="{FF2B5EF4-FFF2-40B4-BE49-F238E27FC236}">
                        <a16:creationId xmlns:a16="http://schemas.microsoft.com/office/drawing/2014/main" id="{1B83EE94-274D-B79F-AD90-3C06A163C2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07726" y="3197661"/>
                    <a:ext cx="3165584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下矢印 53">
                    <a:extLst>
                      <a:ext uri="{FF2B5EF4-FFF2-40B4-BE49-F238E27FC236}">
                        <a16:creationId xmlns:a16="http://schemas.microsoft.com/office/drawing/2014/main" id="{0EB61035-9385-D2A7-E8A8-5CFBF28F1B3B}"/>
                      </a:ext>
                    </a:extLst>
                  </p:cNvPr>
                  <p:cNvSpPr/>
                  <p:nvPr/>
                </p:nvSpPr>
                <p:spPr>
                  <a:xfrm flipV="1">
                    <a:off x="4193627" y="2865138"/>
                    <a:ext cx="304800" cy="633241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55" name="下矢印 54">
                    <a:extLst>
                      <a:ext uri="{FF2B5EF4-FFF2-40B4-BE49-F238E27FC236}">
                        <a16:creationId xmlns:a16="http://schemas.microsoft.com/office/drawing/2014/main" id="{498C760A-F452-FEC1-796A-501FCC9CABD1}"/>
                      </a:ext>
                    </a:extLst>
                  </p:cNvPr>
                  <p:cNvSpPr/>
                  <p:nvPr/>
                </p:nvSpPr>
                <p:spPr>
                  <a:xfrm>
                    <a:off x="5306738" y="2881039"/>
                    <a:ext cx="304800" cy="633241"/>
                  </a:xfrm>
                  <a:prstGeom prst="downArrow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56" name="下矢印 55">
                    <a:extLst>
                      <a:ext uri="{FF2B5EF4-FFF2-40B4-BE49-F238E27FC236}">
                        <a16:creationId xmlns:a16="http://schemas.microsoft.com/office/drawing/2014/main" id="{4FAA79E7-D5D5-E669-E2DB-D62AF78B7C84}"/>
                      </a:ext>
                    </a:extLst>
                  </p:cNvPr>
                  <p:cNvSpPr/>
                  <p:nvPr/>
                </p:nvSpPr>
                <p:spPr>
                  <a:xfrm>
                    <a:off x="6356128" y="2881038"/>
                    <a:ext cx="304800" cy="633241"/>
                  </a:xfrm>
                  <a:prstGeom prst="downArrow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57" name="下矢印 56">
                    <a:extLst>
                      <a:ext uri="{FF2B5EF4-FFF2-40B4-BE49-F238E27FC236}">
                        <a16:creationId xmlns:a16="http://schemas.microsoft.com/office/drawing/2014/main" id="{00255B71-F970-0C1F-ACBE-496E2C2F4752}"/>
                      </a:ext>
                    </a:extLst>
                  </p:cNvPr>
                  <p:cNvSpPr/>
                  <p:nvPr/>
                </p:nvSpPr>
                <p:spPr>
                  <a:xfrm flipV="1">
                    <a:off x="6702968" y="2860017"/>
                    <a:ext cx="304800" cy="633241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8" name="下矢印 57">
                    <a:extLst>
                      <a:ext uri="{FF2B5EF4-FFF2-40B4-BE49-F238E27FC236}">
                        <a16:creationId xmlns:a16="http://schemas.microsoft.com/office/drawing/2014/main" id="{3D8CD755-3615-FF89-3EAA-5ACE1EE1D37C}"/>
                      </a:ext>
                    </a:extLst>
                  </p:cNvPr>
                  <p:cNvSpPr/>
                  <p:nvPr/>
                </p:nvSpPr>
                <p:spPr>
                  <a:xfrm flipV="1">
                    <a:off x="6027676" y="2860016"/>
                    <a:ext cx="304800" cy="633241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9" name="下矢印 58">
                    <a:extLst>
                      <a:ext uri="{FF2B5EF4-FFF2-40B4-BE49-F238E27FC236}">
                        <a16:creationId xmlns:a16="http://schemas.microsoft.com/office/drawing/2014/main" id="{91A4DFCA-D63E-BFDB-AD1C-E711EF0D3E48}"/>
                      </a:ext>
                    </a:extLst>
                  </p:cNvPr>
                  <p:cNvSpPr/>
                  <p:nvPr/>
                </p:nvSpPr>
                <p:spPr>
                  <a:xfrm>
                    <a:off x="4574955" y="2883867"/>
                    <a:ext cx="304800" cy="633241"/>
                  </a:xfrm>
                  <a:prstGeom prst="downArrow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49" name="円弧 48">
                  <a:extLst>
                    <a:ext uri="{FF2B5EF4-FFF2-40B4-BE49-F238E27FC236}">
                      <a16:creationId xmlns:a16="http://schemas.microsoft.com/office/drawing/2014/main" id="{2EB10BC1-C3AA-34B7-7598-11531FA6AE80}"/>
                    </a:ext>
                  </a:extLst>
                </p:cNvPr>
                <p:cNvSpPr/>
                <p:nvPr/>
              </p:nvSpPr>
              <p:spPr>
                <a:xfrm rot="18900000">
                  <a:off x="4020448" y="2623059"/>
                  <a:ext cx="838200" cy="793432"/>
                </a:xfrm>
                <a:prstGeom prst="arc">
                  <a:avLst>
                    <a:gd name="adj1" fmla="val 18848969"/>
                    <a:gd name="adj2" fmla="val 1383428"/>
                  </a:avLst>
                </a:prstGeom>
                <a:noFill/>
                <a:ln w="38100">
                  <a:solidFill>
                    <a:srgbClr val="FF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0" name="円弧 49">
                  <a:extLst>
                    <a:ext uri="{FF2B5EF4-FFF2-40B4-BE49-F238E27FC236}">
                      <a16:creationId xmlns:a16="http://schemas.microsoft.com/office/drawing/2014/main" id="{2777968B-26FC-6538-F78F-1349F32D4555}"/>
                    </a:ext>
                  </a:extLst>
                </p:cNvPr>
                <p:cNvSpPr/>
                <p:nvPr/>
              </p:nvSpPr>
              <p:spPr>
                <a:xfrm rot="2700000" flipH="1">
                  <a:off x="7364572" y="2623059"/>
                  <a:ext cx="838200" cy="793432"/>
                </a:xfrm>
                <a:prstGeom prst="arc">
                  <a:avLst>
                    <a:gd name="adj1" fmla="val 18848969"/>
                    <a:gd name="adj2" fmla="val 1383428"/>
                  </a:avLst>
                </a:prstGeom>
                <a:ln w="38100">
                  <a:solidFill>
                    <a:srgbClr val="FF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60" name="正方形/長方形 59">
                <a:extLst>
                  <a:ext uri="{FF2B5EF4-FFF2-40B4-BE49-F238E27FC236}">
                    <a16:creationId xmlns:a16="http://schemas.microsoft.com/office/drawing/2014/main" id="{62F8EBB8-6A19-E5A2-104D-3574498AFBE2}"/>
                  </a:ext>
                </a:extLst>
              </p:cNvPr>
              <p:cNvSpPr/>
              <p:nvPr/>
            </p:nvSpPr>
            <p:spPr>
              <a:xfrm>
                <a:off x="5709158" y="3138847"/>
                <a:ext cx="165314" cy="63610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561D2D12-D428-5F1C-9E18-65CB8783AB4F}"/>
                  </a:ext>
                </a:extLst>
              </p:cNvPr>
              <p:cNvSpPr/>
              <p:nvPr/>
            </p:nvSpPr>
            <p:spPr>
              <a:xfrm>
                <a:off x="4978206" y="3136927"/>
                <a:ext cx="165314" cy="63610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FE9C2D5E-92D6-E106-0599-DD751BEE2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9420" y="4626017"/>
              <a:ext cx="211796" cy="169437"/>
            </a:xfrm>
            <a:prstGeom prst="rect">
              <a:avLst/>
            </a:prstGeom>
          </p:spPr>
        </p:pic>
        <p:pic>
          <p:nvPicPr>
            <p:cNvPr id="64" name="図 63">
              <a:extLst>
                <a:ext uri="{FF2B5EF4-FFF2-40B4-BE49-F238E27FC236}">
                  <a16:creationId xmlns:a16="http://schemas.microsoft.com/office/drawing/2014/main" id="{DFE973A9-46AE-9B48-7C4E-0A11ADE08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2604" y="4632900"/>
              <a:ext cx="300815" cy="222826"/>
            </a:xfrm>
            <a:prstGeom prst="rect">
              <a:avLst/>
            </a:prstGeom>
          </p:spPr>
        </p:pic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16D03D20-8D4A-44E2-3657-E9BD847BD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12686" y="4606818"/>
              <a:ext cx="334239" cy="222826"/>
            </a:xfrm>
            <a:prstGeom prst="rect">
              <a:avLst/>
            </a:prstGeom>
          </p:spPr>
        </p:pic>
      </p:grpSp>
      <p:pic>
        <p:nvPicPr>
          <p:cNvPr id="70" name="図 69">
            <a:extLst>
              <a:ext uri="{FF2B5EF4-FFF2-40B4-BE49-F238E27FC236}">
                <a16:creationId xmlns:a16="http://schemas.microsoft.com/office/drawing/2014/main" id="{99814B29-8F2E-C649-E430-927A3AFF1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355" y="3168648"/>
            <a:ext cx="3733800" cy="381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D089516-330E-13E3-BBD8-51E610E24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8355" y="2723663"/>
            <a:ext cx="3759200" cy="342900"/>
          </a:xfrm>
          <a:prstGeom prst="rect">
            <a:avLst/>
          </a:prstGeom>
        </p:spPr>
      </p:pic>
      <p:pic>
        <p:nvPicPr>
          <p:cNvPr id="14" name="図 13" descr="ロゴ, 会社名&#10;&#10;自動的に生成された説明">
            <a:extLst>
              <a:ext uri="{FF2B5EF4-FFF2-40B4-BE49-F238E27FC236}">
                <a16:creationId xmlns:a16="http://schemas.microsoft.com/office/drawing/2014/main" id="{F5B7122E-C671-3C66-2104-E3BCDE3E77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FF4E770-9E04-49D1-F876-2636D0FDFEC2}"/>
              </a:ext>
            </a:extLst>
          </p:cNvPr>
          <p:cNvSpPr txBox="1"/>
          <p:nvPr/>
        </p:nvSpPr>
        <p:spPr>
          <a:xfrm>
            <a:off x="3879954" y="5725522"/>
            <a:ext cx="4670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</a:rPr>
              <a:t>⇒</a:t>
            </a:r>
            <a:r>
              <a:rPr kumimoji="1" lang="en-US" altLang="ja-JP" sz="2000" dirty="0">
                <a:solidFill>
                  <a:srgbClr val="FF0000"/>
                </a:solidFill>
              </a:rPr>
              <a:t> Doping quasiparticles at the boundaries 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50236A2B-1D78-26FE-D3CA-4F711C6F1C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4581" y="4207858"/>
            <a:ext cx="2882900" cy="3302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BCE2844-B36B-4AF5-013C-DD612EA929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8354" y="4186107"/>
            <a:ext cx="2641600" cy="3810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E25445F-6E7A-2F24-486D-BAEEE7356ABC}"/>
              </a:ext>
            </a:extLst>
          </p:cNvPr>
          <p:cNvSpPr txBox="1"/>
          <p:nvPr/>
        </p:nvSpPr>
        <p:spPr>
          <a:xfrm>
            <a:off x="3879954" y="4669192"/>
            <a:ext cx="5384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</a:rPr>
              <a:t>⇒</a:t>
            </a:r>
            <a:r>
              <a:rPr kumimoji="1" lang="en-US" altLang="ja-JP" sz="2000" dirty="0">
                <a:solidFill>
                  <a:srgbClr val="FF0000"/>
                </a:solidFill>
              </a:rPr>
              <a:t> Quasiparticle excitations carrying momentum   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265245F8-FF25-2A53-45BA-7937864693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100" y="5703059"/>
            <a:ext cx="2451100" cy="3556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7A82427-15F3-C625-415F-9B00B21FB1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8354" y="4666566"/>
            <a:ext cx="1905000" cy="3556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EA0074E-407F-9AE8-D078-38077FBB8C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06671" y="4839776"/>
            <a:ext cx="139700" cy="1143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6A0D59-506E-4356-11CE-E73E9F3A0DC8}"/>
              </a:ext>
            </a:extLst>
          </p:cNvPr>
          <p:cNvSpPr txBox="1"/>
          <p:nvPr/>
        </p:nvSpPr>
        <p:spPr>
          <a:xfrm>
            <a:off x="5689573" y="6125632"/>
            <a:ext cx="3681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Fully occupied steady state?</a:t>
            </a:r>
            <a:endParaRPr kumimoji="1" lang="ja-JP" alt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52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2AA159-27D5-8D37-C344-79AD26F3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rSGA</a:t>
            </a:r>
            <a:r>
              <a:rPr lang="en-US" altLang="ja-JP" dirty="0"/>
              <a:t>-induced solvable eigenmodes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6356D6-2A4D-DF8F-D2E9-3578D00B6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System coupled to boundary dissipators</a:t>
            </a:r>
            <a:endParaRPr kumimoji="1" lang="en-US" altLang="ja-JP" dirty="0"/>
          </a:p>
          <a:p>
            <a:pPr marL="323984" lvl="1" indent="0">
              <a:buNone/>
            </a:pPr>
            <a:endParaRPr kumimoji="1" lang="en-US" altLang="ja-JP" dirty="0"/>
          </a:p>
          <a:p>
            <a:pPr lvl="1"/>
            <a:endParaRPr kumimoji="1" lang="en-US" altLang="ja-JP" dirty="0"/>
          </a:p>
          <a:p>
            <a:pPr lvl="1"/>
            <a:r>
              <a:rPr lang="en-US" altLang="ja-JP" dirty="0"/>
              <a:t>A pure state      becomes the steady state if  </a:t>
            </a:r>
          </a:p>
          <a:p>
            <a:pPr lvl="1"/>
            <a:endParaRPr lang="en-US" altLang="ja-JP" dirty="0"/>
          </a:p>
          <a:p>
            <a:pPr marL="323984" lvl="1" indent="0">
              <a:buNone/>
            </a:pPr>
            <a:endParaRPr kumimoji="1" lang="en-US" altLang="ja-JP" dirty="0"/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Some solvable bulk energy eigenstates satisfy the dark state conditions. </a:t>
            </a:r>
          </a:p>
          <a:p>
            <a:pPr lvl="2"/>
            <a:endParaRPr kumimoji="1" lang="en-US" altLang="ja-JP" dirty="0"/>
          </a:p>
        </p:txBody>
      </p: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5510056D-A271-7D48-BC07-DD6736C8F640}"/>
              </a:ext>
            </a:extLst>
          </p:cNvPr>
          <p:cNvGrpSpPr/>
          <p:nvPr/>
        </p:nvGrpSpPr>
        <p:grpSpPr>
          <a:xfrm>
            <a:off x="6892045" y="2550899"/>
            <a:ext cx="4381126" cy="1426726"/>
            <a:chOff x="7232754" y="3429000"/>
            <a:chExt cx="4381126" cy="1426726"/>
          </a:xfrm>
        </p:grpSpPr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CB1DE9DB-F2E1-4CCA-930D-D44456FF93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32754" y="3429000"/>
              <a:ext cx="4381126" cy="1122399"/>
              <a:chOff x="3002023" y="2743800"/>
              <a:chExt cx="5122479" cy="1312326"/>
            </a:xfrm>
          </p:grpSpPr>
          <p:grpSp>
            <p:nvGrpSpPr>
              <p:cNvPr id="47" name="グループ化 46">
                <a:extLst>
                  <a:ext uri="{FF2B5EF4-FFF2-40B4-BE49-F238E27FC236}">
                    <a16:creationId xmlns:a16="http://schemas.microsoft.com/office/drawing/2014/main" id="{E359A7C7-56AC-A742-4059-94456BA2961F}"/>
                  </a:ext>
                </a:extLst>
              </p:cNvPr>
              <p:cNvGrpSpPr/>
              <p:nvPr/>
            </p:nvGrpSpPr>
            <p:grpSpPr>
              <a:xfrm>
                <a:off x="3002023" y="2743800"/>
                <a:ext cx="5122479" cy="1312326"/>
                <a:chOff x="3534760" y="2600675"/>
                <a:chExt cx="5122479" cy="1312326"/>
              </a:xfrm>
            </p:grpSpPr>
            <p:grpSp>
              <p:nvGrpSpPr>
                <p:cNvPr id="48" name="グループ化 47">
                  <a:extLst>
                    <a:ext uri="{FF2B5EF4-FFF2-40B4-BE49-F238E27FC236}">
                      <a16:creationId xmlns:a16="http://schemas.microsoft.com/office/drawing/2014/main" id="{2624465F-676F-67BD-2FDF-6114BD4C2EE8}"/>
                    </a:ext>
                  </a:extLst>
                </p:cNvPr>
                <p:cNvGrpSpPr/>
                <p:nvPr/>
              </p:nvGrpSpPr>
              <p:grpSpPr>
                <a:xfrm>
                  <a:off x="3534760" y="2746353"/>
                  <a:ext cx="5122479" cy="1166648"/>
                  <a:chOff x="3028293" y="2638096"/>
                  <a:chExt cx="5122479" cy="1166648"/>
                </a:xfrm>
              </p:grpSpPr>
              <p:sp>
                <p:nvSpPr>
                  <p:cNvPr id="51" name="正方形/長方形 50">
                    <a:extLst>
                      <a:ext uri="{FF2B5EF4-FFF2-40B4-BE49-F238E27FC236}">
                        <a16:creationId xmlns:a16="http://schemas.microsoft.com/office/drawing/2014/main" id="{6C4A8FE0-E17B-3DAE-29C1-4CA6991A89EA}"/>
                      </a:ext>
                    </a:extLst>
                  </p:cNvPr>
                  <p:cNvSpPr/>
                  <p:nvPr/>
                </p:nvSpPr>
                <p:spPr>
                  <a:xfrm>
                    <a:off x="3028293" y="2638096"/>
                    <a:ext cx="977462" cy="116664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n>
                        <a:solidFill>
                          <a:srgbClr val="FF0000"/>
                        </a:solidFill>
                      </a:ln>
                    </a:endParaRPr>
                  </a:p>
                </p:txBody>
              </p:sp>
              <p:sp>
                <p:nvSpPr>
                  <p:cNvPr id="52" name="正方形/長方形 51">
                    <a:extLst>
                      <a:ext uri="{FF2B5EF4-FFF2-40B4-BE49-F238E27FC236}">
                        <a16:creationId xmlns:a16="http://schemas.microsoft.com/office/drawing/2014/main" id="{5CFA3548-F611-8E98-60FE-17A06A34BA09}"/>
                      </a:ext>
                    </a:extLst>
                  </p:cNvPr>
                  <p:cNvSpPr/>
                  <p:nvPr/>
                </p:nvSpPr>
                <p:spPr>
                  <a:xfrm>
                    <a:off x="7173310" y="2638096"/>
                    <a:ext cx="977462" cy="116664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53" name="直線コネクタ 52">
                    <a:extLst>
                      <a:ext uri="{FF2B5EF4-FFF2-40B4-BE49-F238E27FC236}">
                        <a16:creationId xmlns:a16="http://schemas.microsoft.com/office/drawing/2014/main" id="{1B83EE94-274D-B79F-AD90-3C06A163C2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07726" y="3197661"/>
                    <a:ext cx="3165584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下矢印 53">
                    <a:extLst>
                      <a:ext uri="{FF2B5EF4-FFF2-40B4-BE49-F238E27FC236}">
                        <a16:creationId xmlns:a16="http://schemas.microsoft.com/office/drawing/2014/main" id="{0EB61035-9385-D2A7-E8A8-5CFBF28F1B3B}"/>
                      </a:ext>
                    </a:extLst>
                  </p:cNvPr>
                  <p:cNvSpPr/>
                  <p:nvPr/>
                </p:nvSpPr>
                <p:spPr>
                  <a:xfrm flipV="1">
                    <a:off x="4193627" y="2865138"/>
                    <a:ext cx="304800" cy="633241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55" name="下矢印 54">
                    <a:extLst>
                      <a:ext uri="{FF2B5EF4-FFF2-40B4-BE49-F238E27FC236}">
                        <a16:creationId xmlns:a16="http://schemas.microsoft.com/office/drawing/2014/main" id="{498C760A-F452-FEC1-796A-501FCC9CABD1}"/>
                      </a:ext>
                    </a:extLst>
                  </p:cNvPr>
                  <p:cNvSpPr/>
                  <p:nvPr/>
                </p:nvSpPr>
                <p:spPr>
                  <a:xfrm>
                    <a:off x="5306738" y="2881039"/>
                    <a:ext cx="304800" cy="633241"/>
                  </a:xfrm>
                  <a:prstGeom prst="downArrow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56" name="下矢印 55">
                    <a:extLst>
                      <a:ext uri="{FF2B5EF4-FFF2-40B4-BE49-F238E27FC236}">
                        <a16:creationId xmlns:a16="http://schemas.microsoft.com/office/drawing/2014/main" id="{4FAA79E7-D5D5-E669-E2DB-D62AF78B7C84}"/>
                      </a:ext>
                    </a:extLst>
                  </p:cNvPr>
                  <p:cNvSpPr/>
                  <p:nvPr/>
                </p:nvSpPr>
                <p:spPr>
                  <a:xfrm>
                    <a:off x="6356128" y="2881038"/>
                    <a:ext cx="304800" cy="633241"/>
                  </a:xfrm>
                  <a:prstGeom prst="downArrow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57" name="下矢印 56">
                    <a:extLst>
                      <a:ext uri="{FF2B5EF4-FFF2-40B4-BE49-F238E27FC236}">
                        <a16:creationId xmlns:a16="http://schemas.microsoft.com/office/drawing/2014/main" id="{00255B71-F970-0C1F-ACBE-496E2C2F4752}"/>
                      </a:ext>
                    </a:extLst>
                  </p:cNvPr>
                  <p:cNvSpPr/>
                  <p:nvPr/>
                </p:nvSpPr>
                <p:spPr>
                  <a:xfrm flipV="1">
                    <a:off x="6702968" y="2860017"/>
                    <a:ext cx="304800" cy="633241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8" name="下矢印 57">
                    <a:extLst>
                      <a:ext uri="{FF2B5EF4-FFF2-40B4-BE49-F238E27FC236}">
                        <a16:creationId xmlns:a16="http://schemas.microsoft.com/office/drawing/2014/main" id="{3D8CD755-3615-FF89-3EAA-5ACE1EE1D37C}"/>
                      </a:ext>
                    </a:extLst>
                  </p:cNvPr>
                  <p:cNvSpPr/>
                  <p:nvPr/>
                </p:nvSpPr>
                <p:spPr>
                  <a:xfrm flipV="1">
                    <a:off x="6027676" y="2860016"/>
                    <a:ext cx="304800" cy="633241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9" name="下矢印 58">
                    <a:extLst>
                      <a:ext uri="{FF2B5EF4-FFF2-40B4-BE49-F238E27FC236}">
                        <a16:creationId xmlns:a16="http://schemas.microsoft.com/office/drawing/2014/main" id="{91A4DFCA-D63E-BFDB-AD1C-E711EF0D3E48}"/>
                      </a:ext>
                    </a:extLst>
                  </p:cNvPr>
                  <p:cNvSpPr/>
                  <p:nvPr/>
                </p:nvSpPr>
                <p:spPr>
                  <a:xfrm>
                    <a:off x="4574955" y="2883867"/>
                    <a:ext cx="304800" cy="633241"/>
                  </a:xfrm>
                  <a:prstGeom prst="downArrow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49" name="円弧 48">
                  <a:extLst>
                    <a:ext uri="{FF2B5EF4-FFF2-40B4-BE49-F238E27FC236}">
                      <a16:creationId xmlns:a16="http://schemas.microsoft.com/office/drawing/2014/main" id="{2EB10BC1-C3AA-34B7-7598-11531FA6AE80}"/>
                    </a:ext>
                  </a:extLst>
                </p:cNvPr>
                <p:cNvSpPr/>
                <p:nvPr/>
              </p:nvSpPr>
              <p:spPr>
                <a:xfrm rot="18900000">
                  <a:off x="4020448" y="2623059"/>
                  <a:ext cx="838200" cy="793432"/>
                </a:xfrm>
                <a:prstGeom prst="arc">
                  <a:avLst>
                    <a:gd name="adj1" fmla="val 18848969"/>
                    <a:gd name="adj2" fmla="val 1383428"/>
                  </a:avLst>
                </a:prstGeom>
                <a:noFill/>
                <a:ln w="38100">
                  <a:solidFill>
                    <a:srgbClr val="FF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0" name="円弧 49">
                  <a:extLst>
                    <a:ext uri="{FF2B5EF4-FFF2-40B4-BE49-F238E27FC236}">
                      <a16:creationId xmlns:a16="http://schemas.microsoft.com/office/drawing/2014/main" id="{2777968B-26FC-6538-F78F-1349F32D4555}"/>
                    </a:ext>
                  </a:extLst>
                </p:cNvPr>
                <p:cNvSpPr/>
                <p:nvPr/>
              </p:nvSpPr>
              <p:spPr>
                <a:xfrm rot="2700000" flipH="1">
                  <a:off x="7364572" y="2623059"/>
                  <a:ext cx="838200" cy="793432"/>
                </a:xfrm>
                <a:prstGeom prst="arc">
                  <a:avLst>
                    <a:gd name="adj1" fmla="val 18848969"/>
                    <a:gd name="adj2" fmla="val 1383428"/>
                  </a:avLst>
                </a:prstGeom>
                <a:ln w="38100">
                  <a:solidFill>
                    <a:srgbClr val="FF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60" name="正方形/長方形 59">
                <a:extLst>
                  <a:ext uri="{FF2B5EF4-FFF2-40B4-BE49-F238E27FC236}">
                    <a16:creationId xmlns:a16="http://schemas.microsoft.com/office/drawing/2014/main" id="{62F8EBB8-6A19-E5A2-104D-3574498AFBE2}"/>
                  </a:ext>
                </a:extLst>
              </p:cNvPr>
              <p:cNvSpPr/>
              <p:nvPr/>
            </p:nvSpPr>
            <p:spPr>
              <a:xfrm>
                <a:off x="5709158" y="3138847"/>
                <a:ext cx="165314" cy="63610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561D2D12-D428-5F1C-9E18-65CB8783AB4F}"/>
                  </a:ext>
                </a:extLst>
              </p:cNvPr>
              <p:cNvSpPr/>
              <p:nvPr/>
            </p:nvSpPr>
            <p:spPr>
              <a:xfrm>
                <a:off x="4978206" y="3136927"/>
                <a:ext cx="165314" cy="63610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FE9C2D5E-92D6-E106-0599-DD751BEE2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9420" y="4626017"/>
              <a:ext cx="211796" cy="169437"/>
            </a:xfrm>
            <a:prstGeom prst="rect">
              <a:avLst/>
            </a:prstGeom>
          </p:spPr>
        </p:pic>
        <p:pic>
          <p:nvPicPr>
            <p:cNvPr id="64" name="図 63">
              <a:extLst>
                <a:ext uri="{FF2B5EF4-FFF2-40B4-BE49-F238E27FC236}">
                  <a16:creationId xmlns:a16="http://schemas.microsoft.com/office/drawing/2014/main" id="{DFE973A9-46AE-9B48-7C4E-0A11ADE08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2604" y="4632900"/>
              <a:ext cx="300815" cy="222826"/>
            </a:xfrm>
            <a:prstGeom prst="rect">
              <a:avLst/>
            </a:prstGeom>
          </p:spPr>
        </p:pic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16D03D20-8D4A-44E2-3657-E9BD847BD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12686" y="4606818"/>
              <a:ext cx="334239" cy="222826"/>
            </a:xfrm>
            <a:prstGeom prst="rect">
              <a:avLst/>
            </a:prstGeom>
          </p:spPr>
        </p:pic>
      </p:grpSp>
      <p:pic>
        <p:nvPicPr>
          <p:cNvPr id="70" name="図 69">
            <a:extLst>
              <a:ext uri="{FF2B5EF4-FFF2-40B4-BE49-F238E27FC236}">
                <a16:creationId xmlns:a16="http://schemas.microsoft.com/office/drawing/2014/main" id="{99814B29-8F2E-C649-E430-927A3AFF1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355" y="3168648"/>
            <a:ext cx="3733800" cy="381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D089516-330E-13E3-BBD8-51E610E24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8355" y="2723663"/>
            <a:ext cx="3759200" cy="342900"/>
          </a:xfrm>
          <a:prstGeom prst="rect">
            <a:avLst/>
          </a:prstGeom>
        </p:spPr>
      </p:pic>
      <p:pic>
        <p:nvPicPr>
          <p:cNvPr id="14" name="図 13" descr="ロゴ, 会社名&#10;&#10;自動的に生成された説明">
            <a:extLst>
              <a:ext uri="{FF2B5EF4-FFF2-40B4-BE49-F238E27FC236}">
                <a16:creationId xmlns:a16="http://schemas.microsoft.com/office/drawing/2014/main" id="{F5B7122E-C671-3C66-2104-E3BCDE3E77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8E214C0-B5CF-32D7-E321-8C250CAE39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8393" y="3787827"/>
            <a:ext cx="292100" cy="2667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7CF5B29-6B3C-F3D9-482A-3B5076DEF8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4456" y="4233380"/>
            <a:ext cx="1625600" cy="2667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B93B60-CAFE-A8AF-F7BE-9F12431F505D}"/>
              </a:ext>
            </a:extLst>
          </p:cNvPr>
          <p:cNvSpPr txBox="1"/>
          <p:nvPr/>
        </p:nvSpPr>
        <p:spPr>
          <a:xfrm>
            <a:off x="3839610" y="4149423"/>
            <a:ext cx="2315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</a:rPr>
              <a:t>⇒</a:t>
            </a:r>
            <a:r>
              <a:rPr kumimoji="1" lang="en-US" altLang="ja-JP" sz="2000" dirty="0">
                <a:solidFill>
                  <a:srgbClr val="FF0000"/>
                </a:solidFill>
              </a:rPr>
              <a:t> Energy eigenstate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4E06D7B-5771-2F9D-6DB1-C4539E379311}"/>
              </a:ext>
            </a:extLst>
          </p:cNvPr>
          <p:cNvSpPr txBox="1"/>
          <p:nvPr/>
        </p:nvSpPr>
        <p:spPr>
          <a:xfrm>
            <a:off x="3839610" y="4558946"/>
            <a:ext cx="1524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</a:rPr>
              <a:t>⇒</a:t>
            </a:r>
            <a:r>
              <a:rPr kumimoji="1" lang="en-US" altLang="ja-JP" sz="2000" dirty="0">
                <a:solidFill>
                  <a:srgbClr val="FF0000"/>
                </a:solidFill>
              </a:rPr>
              <a:t> Dark state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9CEC989-EBF7-E5DB-8195-43DD934FA387}"/>
              </a:ext>
            </a:extLst>
          </p:cNvPr>
          <p:cNvSpPr txBox="1"/>
          <p:nvPr/>
        </p:nvSpPr>
        <p:spPr>
          <a:xfrm>
            <a:off x="6992875" y="4222391"/>
            <a:ext cx="1536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cf. Dark state</a:t>
            </a:r>
            <a:endParaRPr kumimoji="1" lang="ja-JP" altLang="en-US" sz="200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CCC906D-7A14-C73D-1CCB-CCDCE04FEB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9834" y="4649048"/>
            <a:ext cx="1524000" cy="2413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835B107-D834-2FB5-4AF2-2CF0F22947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4827" y="4646977"/>
            <a:ext cx="1422400" cy="241300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04335462-7CE8-CB0A-4614-1559E7EC6D15}"/>
              </a:ext>
            </a:extLst>
          </p:cNvPr>
          <p:cNvCxnSpPr/>
          <p:nvPr/>
        </p:nvCxnSpPr>
        <p:spPr>
          <a:xfrm>
            <a:off x="9104827" y="4910354"/>
            <a:ext cx="1031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F3741DD1-D4E3-8905-E061-93E9074905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04456" y="4630954"/>
            <a:ext cx="2400300" cy="279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99FB1AB-29CB-9B6E-4A15-EE5CEE39DBCE}"/>
              </a:ext>
            </a:extLst>
          </p:cNvPr>
          <p:cNvSpPr txBox="1"/>
          <p:nvPr/>
        </p:nvSpPr>
        <p:spPr>
          <a:xfrm>
            <a:off x="8383927" y="4215173"/>
            <a:ext cx="3022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[Baumgartner et al. (2008)]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137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2AA159-27D5-8D37-C344-79AD26F3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rSGA</a:t>
            </a:r>
            <a:r>
              <a:rPr lang="en-US" altLang="ja-JP" dirty="0"/>
              <a:t>-induced solvable eigenmodes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6356D6-2A4D-DF8F-D2E9-3578D00B6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Example: AKLT-like model + spin-2 magnon baths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AKLT-like model</a:t>
            </a:r>
          </a:p>
          <a:p>
            <a:pPr lvl="1"/>
            <a:endParaRPr lang="en-US" altLang="ja-JP" dirty="0"/>
          </a:p>
          <a:p>
            <a:pPr marL="323984" lvl="1" indent="0">
              <a:buNone/>
            </a:pPr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r>
              <a:rPr lang="en-US" altLang="ja-JP" dirty="0"/>
              <a:t>Spin-2 magnon baths at the edges</a:t>
            </a:r>
          </a:p>
          <a:p>
            <a:pPr lvl="2"/>
            <a:endParaRPr kumimoji="1" lang="en-US" altLang="ja-JP" dirty="0"/>
          </a:p>
        </p:txBody>
      </p:sp>
      <p:pic>
        <p:nvPicPr>
          <p:cNvPr id="14" name="図 13" descr="ロゴ, 会社名&#10;&#10;自動的に生成された説明">
            <a:extLst>
              <a:ext uri="{FF2B5EF4-FFF2-40B4-BE49-F238E27FC236}">
                <a16:creationId xmlns:a16="http://schemas.microsoft.com/office/drawing/2014/main" id="{F5B7122E-C671-3C66-2104-E3BCDE3E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027AE28-C6AB-5BFB-19EA-23FBBFC57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479" y="6214562"/>
            <a:ext cx="3009900" cy="31750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FF4E770-9E04-49D1-F876-2636D0FDFEC2}"/>
              </a:ext>
            </a:extLst>
          </p:cNvPr>
          <p:cNvSpPr txBox="1"/>
          <p:nvPr/>
        </p:nvSpPr>
        <p:spPr>
          <a:xfrm>
            <a:off x="4556900" y="6181883"/>
            <a:ext cx="4818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</a:rPr>
              <a:t>⇒</a:t>
            </a:r>
            <a:r>
              <a:rPr kumimoji="1" lang="en-US" altLang="ja-JP" sz="2000" dirty="0">
                <a:solidFill>
                  <a:srgbClr val="FF0000"/>
                </a:solidFill>
              </a:rPr>
              <a:t> Doping spin-2 magnons at the boundaries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AEBAF0B-8AE3-E981-21F4-4FABE9A3E7E2}"/>
              </a:ext>
            </a:extLst>
          </p:cNvPr>
          <p:cNvSpPr txBox="1"/>
          <p:nvPr/>
        </p:nvSpPr>
        <p:spPr>
          <a:xfrm>
            <a:off x="1217980" y="5212682"/>
            <a:ext cx="421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</a:rPr>
              <a:t>⇒</a:t>
            </a:r>
            <a:r>
              <a:rPr kumimoji="1" lang="en-US" altLang="ja-JP" sz="2000" dirty="0">
                <a:solidFill>
                  <a:srgbClr val="FF0000"/>
                </a:solidFill>
              </a:rPr>
              <a:t> Four degenerate zero-energy states.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081DC501-A755-5C78-F8B0-8B94FECACB23}"/>
              </a:ext>
            </a:extLst>
          </p:cNvPr>
          <p:cNvGrpSpPr/>
          <p:nvPr/>
        </p:nvGrpSpPr>
        <p:grpSpPr>
          <a:xfrm>
            <a:off x="5800392" y="3969811"/>
            <a:ext cx="3382639" cy="927100"/>
            <a:chOff x="5833887" y="3670435"/>
            <a:chExt cx="3382639" cy="927100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431E2B8F-BBBF-FD04-54C2-C0EE74B03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3887" y="3670435"/>
              <a:ext cx="1638300" cy="927100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98298CF7-4895-6CE9-DDC6-7008ACD66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68726" y="3989246"/>
              <a:ext cx="1447800" cy="241300"/>
            </a:xfrm>
            <a:prstGeom prst="rect">
              <a:avLst/>
            </a:prstGeom>
          </p:spPr>
        </p:pic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600C2B28-8D98-1F2B-CD01-E921A1BB0409}"/>
              </a:ext>
            </a:extLst>
          </p:cNvPr>
          <p:cNvGrpSpPr/>
          <p:nvPr/>
        </p:nvGrpSpPr>
        <p:grpSpPr>
          <a:xfrm>
            <a:off x="1254108" y="4189724"/>
            <a:ext cx="5153209" cy="1004581"/>
            <a:chOff x="1207133" y="3946868"/>
            <a:chExt cx="5153209" cy="1004581"/>
          </a:xfrm>
        </p:grpSpPr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55895D79-EDE0-6BFE-30C6-F4E7F72D5C4D}"/>
                </a:ext>
              </a:extLst>
            </p:cNvPr>
            <p:cNvGrpSpPr/>
            <p:nvPr/>
          </p:nvGrpSpPr>
          <p:grpSpPr>
            <a:xfrm>
              <a:off x="2621371" y="4318882"/>
              <a:ext cx="3329798" cy="400110"/>
              <a:chOff x="2128425" y="5431962"/>
              <a:chExt cx="3329798" cy="400110"/>
            </a:xfrm>
          </p:grpSpPr>
          <p:cxnSp>
            <p:nvCxnSpPr>
              <p:cNvPr id="33" name="直線コネクタ 32">
                <a:extLst>
                  <a:ext uri="{FF2B5EF4-FFF2-40B4-BE49-F238E27FC236}">
                    <a16:creationId xmlns:a16="http://schemas.microsoft.com/office/drawing/2014/main" id="{9A07DDD6-3400-40A5-3917-C958FB76C716}"/>
                  </a:ext>
                </a:extLst>
              </p:cNvPr>
              <p:cNvCxnSpPr/>
              <p:nvPr/>
            </p:nvCxnSpPr>
            <p:spPr>
              <a:xfrm>
                <a:off x="2128425" y="5446758"/>
                <a:ext cx="28337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>
                <a:extLst>
                  <a:ext uri="{FF2B5EF4-FFF2-40B4-BE49-F238E27FC236}">
                    <a16:creationId xmlns:a16="http://schemas.microsoft.com/office/drawing/2014/main" id="{502A8D1B-333C-4EB2-216F-3BE565AD2F26}"/>
                  </a:ext>
                </a:extLst>
              </p:cNvPr>
              <p:cNvCxnSpPr/>
              <p:nvPr/>
            </p:nvCxnSpPr>
            <p:spPr>
              <a:xfrm>
                <a:off x="4042995" y="5432958"/>
                <a:ext cx="28337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6A75F80F-64D5-2EE6-2E39-5A01C61F6FD4}"/>
                  </a:ext>
                </a:extLst>
              </p:cNvPr>
              <p:cNvSpPr txBox="1"/>
              <p:nvPr/>
            </p:nvSpPr>
            <p:spPr>
              <a:xfrm>
                <a:off x="3452609" y="5431962"/>
                <a:ext cx="20056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solidFill>
                      <a:srgbClr val="FF0000"/>
                    </a:solidFill>
                  </a:rPr>
                  <a:t>Boundary vectors</a:t>
                </a:r>
                <a:endParaRPr kumimoji="1" lang="ja-JP" altLang="en-US" sz="200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8B7722B0-6B1C-2FF6-F7AF-0428FB69B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36242" y="4684749"/>
              <a:ext cx="2324100" cy="266700"/>
            </a:xfrm>
            <a:prstGeom prst="rect">
              <a:avLst/>
            </a:prstGeom>
          </p:spPr>
        </p:pic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39DFF03E-4892-3E45-3DAF-8101D22F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7133" y="3946868"/>
              <a:ext cx="3810000" cy="355600"/>
            </a:xfrm>
            <a:prstGeom prst="rect">
              <a:avLst/>
            </a:prstGeom>
          </p:spPr>
        </p:pic>
      </p:grpSp>
      <p:pic>
        <p:nvPicPr>
          <p:cNvPr id="36" name="図 35">
            <a:extLst>
              <a:ext uri="{FF2B5EF4-FFF2-40B4-BE49-F238E27FC236}">
                <a16:creationId xmlns:a16="http://schemas.microsoft.com/office/drawing/2014/main" id="{2EC11C99-660C-AD1A-6BA8-EE06853817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7479" y="3658115"/>
            <a:ext cx="4216400" cy="393700"/>
          </a:xfrm>
          <a:prstGeom prst="rect">
            <a:avLst/>
          </a:prstGeom>
        </p:spPr>
      </p:pic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73E50D79-00FB-D112-C79D-50A6EA5B9231}"/>
              </a:ext>
            </a:extLst>
          </p:cNvPr>
          <p:cNvGrpSpPr/>
          <p:nvPr/>
        </p:nvGrpSpPr>
        <p:grpSpPr>
          <a:xfrm>
            <a:off x="1291243" y="3174017"/>
            <a:ext cx="6147449" cy="381000"/>
            <a:chOff x="1291243" y="3174017"/>
            <a:chExt cx="6147449" cy="381000"/>
          </a:xfrm>
        </p:grpSpPr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3CFED491-9FA0-9F28-167F-DC95F16D7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19292" y="3174017"/>
              <a:ext cx="2819400" cy="330200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6F789A58-198F-52AD-959E-9ECD2466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91243" y="3174017"/>
              <a:ext cx="32893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56755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2AA159-27D5-8D37-C344-79AD26F3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rSGA</a:t>
            </a:r>
            <a:r>
              <a:rPr lang="en-US" altLang="ja-JP" dirty="0"/>
              <a:t>-induced solvable eigenmodes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6356D6-2A4D-DF8F-D2E9-3578D00B6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Example: s=1 spin chains with </a:t>
            </a:r>
            <a:r>
              <a:rPr lang="en-US" altLang="ja-JP" dirty="0" err="1"/>
              <a:t>rSGA</a:t>
            </a:r>
            <a:r>
              <a:rPr lang="en-US" altLang="ja-JP" dirty="0"/>
              <a:t> + spin-2 magnon baths</a:t>
            </a:r>
            <a:endParaRPr kumimoji="1" lang="en-US" altLang="ja-JP" dirty="0"/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The subspace             consists of the dark states. 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pPr lvl="1"/>
            <a:endParaRPr lang="en-US" altLang="ja-JP" dirty="0"/>
          </a:p>
          <a:p>
            <a:pPr marL="323984" lvl="1" indent="0">
              <a:buNone/>
            </a:pPr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Any diagonal density matrix in             becomes the steady states. </a:t>
            </a:r>
          </a:p>
          <a:p>
            <a:pPr lvl="1"/>
            <a:endParaRPr kumimoji="1" lang="en-US" altLang="ja-JP" dirty="0"/>
          </a:p>
        </p:txBody>
      </p:sp>
      <p:pic>
        <p:nvPicPr>
          <p:cNvPr id="14" name="図 13" descr="ロゴ, 会社名&#10;&#10;自動的に生成された説明">
            <a:extLst>
              <a:ext uri="{FF2B5EF4-FFF2-40B4-BE49-F238E27FC236}">
                <a16:creationId xmlns:a16="http://schemas.microsoft.com/office/drawing/2014/main" id="{F5B7122E-C671-3C66-2104-E3BCDE3E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5FD8D59-F3BC-A7A5-0B10-9664953A8DA0}"/>
              </a:ext>
            </a:extLst>
          </p:cNvPr>
          <p:cNvSpPr txBox="1"/>
          <p:nvPr/>
        </p:nvSpPr>
        <p:spPr>
          <a:xfrm>
            <a:off x="5500367" y="3122684"/>
            <a:ext cx="378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/>
              <a:t>⇒</a:t>
            </a:r>
            <a:r>
              <a:rPr kumimoji="1" lang="en-US" altLang="ja-JP" sz="2000" dirty="0"/>
              <a:t> Eigenstates of the Hamiltonian</a:t>
            </a:r>
            <a:endParaRPr kumimoji="1" lang="ja-JP" altLang="en-US" sz="2000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B1D638EF-7105-0CCC-1292-7EFF7E28D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379" y="2745729"/>
            <a:ext cx="736600" cy="279400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3971C163-9E9F-63B9-EB67-F60E1D960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479" y="3144939"/>
            <a:ext cx="3479800" cy="35560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69D60DC0-063D-286E-34F1-D1C4F6C6F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7479" y="3670242"/>
            <a:ext cx="3962400" cy="40640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A9F4FCF8-B1EA-F2B6-FF2A-24CD32A110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7479" y="4105274"/>
            <a:ext cx="3962400" cy="419100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C61EDCF-2E9E-CCCD-923A-C43172B421E0}"/>
              </a:ext>
            </a:extLst>
          </p:cNvPr>
          <p:cNvSpPr txBox="1"/>
          <p:nvPr/>
        </p:nvSpPr>
        <p:spPr>
          <a:xfrm>
            <a:off x="5500367" y="3705164"/>
            <a:ext cx="5570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</a:rPr>
              <a:t>⇒</a:t>
            </a:r>
            <a:r>
              <a:rPr kumimoji="1" lang="en-US" altLang="ja-JP" sz="2000" dirty="0">
                <a:solidFill>
                  <a:srgbClr val="FF0000"/>
                </a:solidFill>
              </a:rPr>
              <a:t> Dissipators are irrelevant.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    (Robust eigenstates against boundary dissipators)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0961139E-AE0A-BEE6-C4A1-BC0E09DAA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732" y="4791934"/>
            <a:ext cx="736600" cy="279400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9DB61835-547A-93E6-6628-700D19D7AB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479" y="5274102"/>
            <a:ext cx="4368800" cy="596900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FA6CC643-6812-21F9-9711-E34E616312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6830" y="5299502"/>
            <a:ext cx="2908300" cy="5461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7FE9389-C91F-7DF5-3CF8-DE144C38C619}"/>
              </a:ext>
            </a:extLst>
          </p:cNvPr>
          <p:cNvSpPr txBox="1"/>
          <p:nvPr/>
        </p:nvSpPr>
        <p:spPr>
          <a:xfrm>
            <a:off x="9481137" y="2149442"/>
            <a:ext cx="1972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[CM-Tsuji (2024)]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1790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2C066-DF8B-709B-B0DC-4619CD51A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2E62C6-AC46-CA64-49F3-56E411FE2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rSGA</a:t>
            </a:r>
            <a:r>
              <a:rPr lang="en-US" altLang="ja-JP" dirty="0"/>
              <a:t>-induced solvable eigenmodes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99A31F-BD96-643B-B1EB-17BF07CE5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" altLang="ja-JP" dirty="0"/>
              <a:t>The ratio of the number of trajectories for each</a:t>
            </a:r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9F8C473-9A6E-4ED9-DFDF-646139AD8441}"/>
              </a:ext>
            </a:extLst>
          </p:cNvPr>
          <p:cNvSpPr txBox="1"/>
          <p:nvPr/>
        </p:nvSpPr>
        <p:spPr>
          <a:xfrm>
            <a:off x="967991" y="5726709"/>
            <a:ext cx="10407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(Left) The initial state does not overlap with solvable states </a:t>
            </a:r>
            <a:r>
              <a:rPr kumimoji="1" lang="ja-JP" altLang="en-US" sz="2000"/>
              <a:t>⇒</a:t>
            </a:r>
            <a:r>
              <a:rPr kumimoji="1" lang="en-US" altLang="ja-JP" sz="2000" dirty="0"/>
              <a:t> Dominated by states with large     .  </a:t>
            </a:r>
            <a:endParaRPr kumimoji="1" lang="ja-JP" altLang="en-US" sz="20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DB1D6BC-4DA2-6A23-8537-32F185789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374" y="2231082"/>
            <a:ext cx="431800" cy="2667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B23166B-3440-2975-7C43-A08B991E0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659" y="2605987"/>
            <a:ext cx="4630152" cy="307647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2F9ACFE-C3A5-45F2-F6B1-714AAA2F0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284" y="2605987"/>
            <a:ext cx="4630152" cy="3076478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59E0A78-A9BE-7BE2-4DD6-C9DC6F22E7B3}"/>
              </a:ext>
            </a:extLst>
          </p:cNvPr>
          <p:cNvSpPr txBox="1"/>
          <p:nvPr/>
        </p:nvSpPr>
        <p:spPr>
          <a:xfrm>
            <a:off x="839509" y="6122032"/>
            <a:ext cx="9369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(Right) The initial state does overlap with solvable states </a:t>
            </a:r>
            <a:r>
              <a:rPr kumimoji="1" lang="ja-JP" altLang="en-US" sz="2000"/>
              <a:t>⇒</a:t>
            </a:r>
            <a:r>
              <a:rPr kumimoji="1" lang="en-US" altLang="ja-JP" sz="2000" dirty="0"/>
              <a:t> </a:t>
            </a:r>
            <a:r>
              <a:rPr kumimoji="1" lang="en-US" altLang="ja-JP" sz="2000" dirty="0">
                <a:solidFill>
                  <a:srgbClr val="FF0000"/>
                </a:solidFill>
              </a:rPr>
              <a:t>States with small      survive!</a:t>
            </a:r>
            <a:r>
              <a:rPr kumimoji="1" lang="en-US" altLang="ja-JP" sz="2000" dirty="0"/>
              <a:t> </a:t>
            </a:r>
            <a:endParaRPr kumimoji="1" lang="ja-JP" altLang="en-US" sz="200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C375D887-6CB3-B40B-326D-435A05A93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8712" y="5839912"/>
            <a:ext cx="266700" cy="2032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0EFCD20-8C5D-D0BC-769C-6D25DED3F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1691" y="6205825"/>
            <a:ext cx="2667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85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8DFF05-B0D3-A94F-5DB0-2E1BC1080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Integrability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C2B7B7-C7D2-2AFD-632D-EC30DD383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(Quantum) Integrable systems</a:t>
            </a:r>
          </a:p>
          <a:p>
            <a:pPr lvl="1"/>
            <a:r>
              <a:rPr kumimoji="1" lang="en-US" altLang="ja-JP" dirty="0"/>
              <a:t>No clear definition. </a:t>
            </a:r>
          </a:p>
          <a:p>
            <a:pPr lvl="1"/>
            <a:r>
              <a:rPr lang="en-US" altLang="ja-JP" dirty="0"/>
              <a:t>Often said to be “integrable” if the Yang-Baxter structure exists. 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r>
              <a:rPr lang="en-US" altLang="ja-JP" dirty="0"/>
              <a:t>Never thermalize.  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682A241-9C09-B779-F9F2-E82E76EDA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49" y="3787786"/>
            <a:ext cx="7772400" cy="2658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10160B5-F685-57D8-3968-1C3D66090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549" y="4232861"/>
            <a:ext cx="3784600" cy="266700"/>
          </a:xfrm>
          <a:prstGeom prst="rect">
            <a:avLst/>
          </a:prstGeom>
        </p:spPr>
      </p:pic>
      <p:pic>
        <p:nvPicPr>
          <p:cNvPr id="10" name="図 9" descr="ロゴ, 会社名&#10;&#10;自動的に生成された説明">
            <a:extLst>
              <a:ext uri="{FF2B5EF4-FFF2-40B4-BE49-F238E27FC236}">
                <a16:creationId xmlns:a16="http://schemas.microsoft.com/office/drawing/2014/main" id="{DF1721FB-114B-6A0F-2742-718850293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FFAA348-E153-0041-A93F-138985D30154}"/>
              </a:ext>
            </a:extLst>
          </p:cNvPr>
          <p:cNvSpPr txBox="1"/>
          <p:nvPr/>
        </p:nvSpPr>
        <p:spPr>
          <a:xfrm>
            <a:off x="757056" y="5142397"/>
            <a:ext cx="7591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ja-JP" altLang="en-US" sz="2000"/>
              <a:t>⇒</a:t>
            </a:r>
            <a:r>
              <a:rPr lang="en-US" altLang="ja-JP" sz="2000" dirty="0"/>
              <a:t> Violation of (strong) eigenstate thermalization hypothesis (ETH) </a:t>
            </a: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F3ADC905-FA15-072F-A962-1FCB9F32E1FF}"/>
              </a:ext>
            </a:extLst>
          </p:cNvPr>
          <p:cNvGrpSpPr/>
          <p:nvPr/>
        </p:nvGrpSpPr>
        <p:grpSpPr>
          <a:xfrm>
            <a:off x="1660509" y="5682949"/>
            <a:ext cx="5629854" cy="330200"/>
            <a:chOff x="1702549" y="5609379"/>
            <a:chExt cx="5629854" cy="330200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985A3EB-3D48-AE4D-6B46-51F7A3014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2549" y="5609379"/>
              <a:ext cx="3581400" cy="330200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80057699-6FAC-BD00-093E-BDBB6BE3A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8203" y="5621366"/>
              <a:ext cx="1854200" cy="241300"/>
            </a:xfrm>
            <a:prstGeom prst="rect">
              <a:avLst/>
            </a:prstGeom>
          </p:spPr>
        </p:pic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5AE27B5-3F62-93D8-4A48-904C48C4392B}"/>
              </a:ext>
            </a:extLst>
          </p:cNvPr>
          <p:cNvSpPr txBox="1"/>
          <p:nvPr/>
        </p:nvSpPr>
        <p:spPr>
          <a:xfrm>
            <a:off x="7585429" y="5893980"/>
            <a:ext cx="4190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Biroli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(2010),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Iyoda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(2017)]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0995B0B-9C4F-D120-4207-3914D430F067}"/>
              </a:ext>
            </a:extLst>
          </p:cNvPr>
          <p:cNvSpPr txBox="1"/>
          <p:nvPr/>
        </p:nvSpPr>
        <p:spPr>
          <a:xfrm>
            <a:off x="7585428" y="5591941"/>
            <a:ext cx="3986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[Deutsch (1991),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Srednicki</a:t>
            </a:r>
            <a:r>
              <a:rPr kumimoji="1" lang="en-US" altLang="ja-JP" sz="2000" dirty="0">
                <a:solidFill>
                  <a:srgbClr val="0070C0"/>
                </a:solidFill>
              </a:rPr>
              <a:t> (1994),…]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0F85434-010F-5AE1-9915-32C314CA46FD}"/>
              </a:ext>
            </a:extLst>
          </p:cNvPr>
          <p:cNvSpPr txBox="1"/>
          <p:nvPr/>
        </p:nvSpPr>
        <p:spPr>
          <a:xfrm>
            <a:off x="8208578" y="5142397"/>
            <a:ext cx="1408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</a:rPr>
              <a:t>≒</a:t>
            </a:r>
            <a:r>
              <a:rPr kumimoji="1" lang="en-US" altLang="ja-JP" sz="2000" dirty="0">
                <a:solidFill>
                  <a:srgbClr val="FF0000"/>
                </a:solidFill>
              </a:rPr>
              <a:t> Typicality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387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2AA159-27D5-8D37-C344-79AD26F3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rSGA</a:t>
            </a:r>
            <a:r>
              <a:rPr lang="en-US" altLang="ja-JP" dirty="0"/>
              <a:t>-induced solvable eigenmodes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6356D6-2A4D-DF8F-D2E9-3578D00B6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Example: s=1 spin chains with </a:t>
            </a:r>
            <a:r>
              <a:rPr lang="en-US" altLang="ja-JP" dirty="0" err="1"/>
              <a:t>rSGA</a:t>
            </a:r>
            <a:r>
              <a:rPr lang="en-US" altLang="ja-JP" dirty="0"/>
              <a:t> + spin-2 magnon baths</a:t>
            </a:r>
            <a:endParaRPr kumimoji="1" lang="en-US" altLang="ja-JP" dirty="0"/>
          </a:p>
          <a:p>
            <a:pPr lvl="1"/>
            <a:r>
              <a:rPr lang="en-US" altLang="ja-JP" dirty="0">
                <a:solidFill>
                  <a:schemeClr val="tx1"/>
                </a:solidFill>
              </a:rPr>
              <a:t>Short proof</a:t>
            </a:r>
            <a:endParaRPr kumimoji="1" lang="en-US" altLang="ja-JP" dirty="0"/>
          </a:p>
        </p:txBody>
      </p:sp>
      <p:pic>
        <p:nvPicPr>
          <p:cNvPr id="14" name="図 13" descr="ロゴ, 会社名&#10;&#10;自動的に生成された説明">
            <a:extLst>
              <a:ext uri="{FF2B5EF4-FFF2-40B4-BE49-F238E27FC236}">
                <a16:creationId xmlns:a16="http://schemas.microsoft.com/office/drawing/2014/main" id="{F5B7122E-C671-3C66-2104-E3BCDE3E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80BF3DD-87B1-670C-A44F-140CE3EB5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59" y="3009900"/>
            <a:ext cx="4419600" cy="838200"/>
          </a:xfrm>
          <a:prstGeom prst="rect">
            <a:avLst/>
          </a:prstGeom>
        </p:spPr>
      </p:pic>
      <p:sp>
        <p:nvSpPr>
          <p:cNvPr id="5" name="上矢印 4">
            <a:extLst>
              <a:ext uri="{FF2B5EF4-FFF2-40B4-BE49-F238E27FC236}">
                <a16:creationId xmlns:a16="http://schemas.microsoft.com/office/drawing/2014/main" id="{E19A8DD3-4B8B-8394-45E7-74AF5E3724F0}"/>
              </a:ext>
            </a:extLst>
          </p:cNvPr>
          <p:cNvSpPr/>
          <p:nvPr/>
        </p:nvSpPr>
        <p:spPr>
          <a:xfrm>
            <a:off x="2254429" y="3633126"/>
            <a:ext cx="171900" cy="269291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4497853-6D92-6FDD-E8C6-D59066C8E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470" y="4429641"/>
            <a:ext cx="3098800" cy="8255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6313A18-37BF-8651-8E0F-47DB38A4BC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549" y="4017716"/>
            <a:ext cx="5245100" cy="2921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C73A953-DC3B-D7D4-53D1-2F59C15497FA}"/>
              </a:ext>
            </a:extLst>
          </p:cNvPr>
          <p:cNvSpPr txBox="1"/>
          <p:nvPr/>
        </p:nvSpPr>
        <p:spPr>
          <a:xfrm>
            <a:off x="908332" y="5470008"/>
            <a:ext cx="3223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Set the boundary vectors </a:t>
            </a:r>
            <a:r>
              <a:rPr kumimoji="1" lang="en-US" altLang="ja-JP" sz="2000" dirty="0" err="1"/>
              <a:t>s.t.</a:t>
            </a:r>
            <a:r>
              <a:rPr kumimoji="1" lang="en-US" altLang="ja-JP" sz="2000" dirty="0"/>
              <a:t> </a:t>
            </a:r>
            <a:endParaRPr kumimoji="1" lang="ja-JP" altLang="en-US" sz="200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91A5666-2D8F-76E2-2E59-17901A3133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470" y="5914544"/>
            <a:ext cx="2755900" cy="2413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17A7935-6B34-BD0E-3185-1B235A8748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470" y="6274954"/>
            <a:ext cx="2984500" cy="2413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8FB7F6A-BB7C-DF4C-5A7C-346C127E09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5645" y="5840810"/>
            <a:ext cx="3886200" cy="3683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E9C72D9-5AE6-4784-DCD3-F3909E5014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0445" y="6203346"/>
            <a:ext cx="3581400" cy="381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59347EC-7A95-7CF8-960F-19270C9F5735}"/>
              </a:ext>
            </a:extLst>
          </p:cNvPr>
          <p:cNvSpPr txBox="1"/>
          <p:nvPr/>
        </p:nvSpPr>
        <p:spPr>
          <a:xfrm>
            <a:off x="9481137" y="2149442"/>
            <a:ext cx="1972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[CM-Tsuji (2024)]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350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2AA159-27D5-8D37-C344-79AD26F3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rSGA</a:t>
            </a:r>
            <a:r>
              <a:rPr lang="en-US" altLang="ja-JP" dirty="0"/>
              <a:t>-induced solvable eigenmodes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6356D6-2A4D-DF8F-D2E9-3578D00B6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Example: s=1 spin chains with </a:t>
            </a:r>
            <a:r>
              <a:rPr lang="en-US" altLang="ja-JP" dirty="0" err="1"/>
              <a:t>rSGA</a:t>
            </a:r>
            <a:r>
              <a:rPr lang="en-US" altLang="ja-JP" dirty="0"/>
              <a:t> + spin-2 magnon baths</a:t>
            </a:r>
            <a:endParaRPr kumimoji="1" lang="en-US" altLang="ja-JP" dirty="0"/>
          </a:p>
          <a:p>
            <a:pPr lvl="1"/>
            <a:r>
              <a:rPr lang="en-US" altLang="ja-JP" dirty="0">
                <a:solidFill>
                  <a:schemeClr val="tx1"/>
                </a:solidFill>
              </a:rPr>
              <a:t>Other solvable eigenmodes in  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lvl="1"/>
            <a:endParaRPr lang="en-US" altLang="ja-JP" dirty="0"/>
          </a:p>
          <a:p>
            <a:pPr marL="323984" lvl="1" indent="0">
              <a:buNone/>
            </a:pPr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Persistent oscillation emerges. </a:t>
            </a:r>
          </a:p>
          <a:p>
            <a:pPr lvl="1"/>
            <a:endParaRPr kumimoji="1" lang="en-US" altLang="ja-JP" dirty="0"/>
          </a:p>
        </p:txBody>
      </p:sp>
      <p:pic>
        <p:nvPicPr>
          <p:cNvPr id="14" name="図 13" descr="ロゴ, 会社名&#10;&#10;自動的に生成された説明">
            <a:extLst>
              <a:ext uri="{FF2B5EF4-FFF2-40B4-BE49-F238E27FC236}">
                <a16:creationId xmlns:a16="http://schemas.microsoft.com/office/drawing/2014/main" id="{F5B7122E-C671-3C66-2104-E3BCDE3E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C61EDCF-2E9E-CCCD-923A-C43172B421E0}"/>
              </a:ext>
            </a:extLst>
          </p:cNvPr>
          <p:cNvSpPr txBox="1"/>
          <p:nvPr/>
        </p:nvSpPr>
        <p:spPr>
          <a:xfrm>
            <a:off x="5500367" y="3705164"/>
            <a:ext cx="5570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</a:rPr>
              <a:t>⇒</a:t>
            </a:r>
            <a:r>
              <a:rPr kumimoji="1" lang="en-US" altLang="ja-JP" sz="2000" dirty="0">
                <a:solidFill>
                  <a:srgbClr val="FF0000"/>
                </a:solidFill>
              </a:rPr>
              <a:t> Dissipators are irrelevant.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    (Robust eigenstates against boundary dissipators)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DC3C16F-5592-D8BE-37F8-C987EAC33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286" y="2743800"/>
            <a:ext cx="2209800" cy="3429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576293C-14D7-A581-6726-4111C46F5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479" y="3693022"/>
            <a:ext cx="4013200" cy="406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CF55D0B-FF45-695B-1E3A-D03104AF2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7479" y="4131657"/>
            <a:ext cx="4038600" cy="4191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A8BB34B-3F59-3103-A77E-B796B3F9AC98}"/>
              </a:ext>
            </a:extLst>
          </p:cNvPr>
          <p:cNvSpPr txBox="1"/>
          <p:nvPr/>
        </p:nvSpPr>
        <p:spPr>
          <a:xfrm>
            <a:off x="8724253" y="3108264"/>
            <a:ext cx="2158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/>
              <a:t>⇒</a:t>
            </a:r>
            <a:r>
              <a:rPr kumimoji="1" lang="en-US" altLang="ja-JP" sz="2000" dirty="0"/>
              <a:t> Eigenstates of</a:t>
            </a:r>
            <a:br>
              <a:rPr kumimoji="1" lang="en-US" altLang="ja-JP" sz="2000" dirty="0"/>
            </a:br>
            <a:r>
              <a:rPr kumimoji="1" lang="en-US" altLang="ja-JP" sz="2000" dirty="0"/>
              <a:t>     the Hamiltonian</a:t>
            </a:r>
            <a:endParaRPr kumimoji="1" lang="ja-JP" altLang="en-US" sz="200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2CC4643-B254-FD92-35CD-176661439D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9079" y="3108264"/>
            <a:ext cx="7378700" cy="5969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AF8F461-293B-7E27-0957-B99E30458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2261" y="6251325"/>
            <a:ext cx="5087666" cy="558550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4FE619A-86DE-072B-900A-51EA757D30D2}"/>
              </a:ext>
            </a:extLst>
          </p:cNvPr>
          <p:cNvCxnSpPr>
            <a:cxnSpLocks/>
          </p:cNvCxnSpPr>
          <p:nvPr/>
        </p:nvCxnSpPr>
        <p:spPr>
          <a:xfrm>
            <a:off x="3674491" y="6616592"/>
            <a:ext cx="15190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>
            <a:extLst>
              <a:ext uri="{FF2B5EF4-FFF2-40B4-BE49-F238E27FC236}">
                <a16:creationId xmlns:a16="http://schemas.microsoft.com/office/drawing/2014/main" id="{20577236-8302-DCF1-F06E-FB9D9AECF1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7479" y="5644783"/>
            <a:ext cx="6807200" cy="5969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E3CB78D-E10D-EBEA-0667-E2890F96AF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9079" y="5180449"/>
            <a:ext cx="4521200" cy="5715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9440F1-AE58-2B8A-BB58-7D46DBA0C1C9}"/>
              </a:ext>
            </a:extLst>
          </p:cNvPr>
          <p:cNvSpPr txBox="1"/>
          <p:nvPr/>
        </p:nvSpPr>
        <p:spPr>
          <a:xfrm>
            <a:off x="9481137" y="2149442"/>
            <a:ext cx="1972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[CM-Tsuji (2024)]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826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FD4C0-F8CE-A267-D54A-8802E3CB2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rSGA</a:t>
            </a:r>
            <a:r>
              <a:rPr lang="en-US" altLang="ja-JP" dirty="0"/>
              <a:t>-induced solvable eigenmodes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EA704EF-E0DB-489A-8B46-79B2BF801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" altLang="ja-JP" dirty="0"/>
              <a:t>Time evolution of the local magnetization starting from a nearly Neel state at   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CD19E64-FB86-5DCB-894E-2EC46DB48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368" y="2620717"/>
            <a:ext cx="1760957" cy="28911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2DF3D23-ED34-6E53-388F-955C943E5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951" y="2992927"/>
            <a:ext cx="4844250" cy="313261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D7E320D-C7A7-1A83-DF70-EBFB69FC3D3B}"/>
              </a:ext>
            </a:extLst>
          </p:cNvPr>
          <p:cNvSpPr txBox="1"/>
          <p:nvPr/>
        </p:nvSpPr>
        <p:spPr>
          <a:xfrm>
            <a:off x="1517065" y="6060326"/>
            <a:ext cx="8109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(Left) The initial state does not overlap with solvable states </a:t>
            </a:r>
            <a:r>
              <a:rPr kumimoji="1" lang="ja-JP" altLang="en-US" sz="2000"/>
              <a:t>⇒</a:t>
            </a:r>
            <a:r>
              <a:rPr kumimoji="1" lang="en-US" altLang="ja-JP" sz="2000" dirty="0"/>
              <a:t> No oscillations</a:t>
            </a:r>
            <a:endParaRPr kumimoji="1" lang="ja-JP" altLang="en-US" sz="200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3D2237E4-B050-59F6-6130-D1C1342C2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957" y="2992927"/>
            <a:ext cx="4844250" cy="313261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BC13EC6-D30B-4BD9-C91C-640DC5D2A249}"/>
              </a:ext>
            </a:extLst>
          </p:cNvPr>
          <p:cNvSpPr txBox="1"/>
          <p:nvPr/>
        </p:nvSpPr>
        <p:spPr>
          <a:xfrm>
            <a:off x="1517065" y="6367422"/>
            <a:ext cx="9727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(Right) The initial state does overlap with solvable states </a:t>
            </a:r>
            <a:r>
              <a:rPr kumimoji="1" lang="ja-JP" altLang="en-US" sz="2000"/>
              <a:t>⇒</a:t>
            </a:r>
            <a:r>
              <a:rPr kumimoji="1" lang="en-US" altLang="ja-JP" sz="2000" dirty="0"/>
              <a:t> </a:t>
            </a:r>
            <a:r>
              <a:rPr kumimoji="1" lang="en-US" altLang="ja-JP" sz="2000" dirty="0">
                <a:solidFill>
                  <a:srgbClr val="FF0000"/>
                </a:solidFill>
              </a:rPr>
              <a:t>Long-lived oscillations emerge!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442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A6778D-0BA4-6918-0BF7-870E6F79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Outline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5A82E9-A729-BDCD-B1D5-5FD7B8264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What is “partial solvability”?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Definition of partial solvability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Thermalization &amp; quantum many-body scars (QMBS)</a:t>
            </a:r>
          </a:p>
          <a:p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Closed partially solvable models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Restricted spectrum generating algebra (</a:t>
            </a:r>
            <a:r>
              <a:rPr lang="en-US" altLang="ja-JP" dirty="0" err="1">
                <a:solidFill>
                  <a:schemeClr val="bg1">
                    <a:lumMod val="75000"/>
                  </a:schemeClr>
                </a:solidFill>
              </a:rPr>
              <a:t>rSGA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Hilbert space fragmentation (HSF)</a:t>
            </a:r>
          </a:p>
          <a:p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Open partially solvable models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Restricted spectrum generating algebra (</a:t>
            </a:r>
            <a:r>
              <a:rPr lang="en-US" altLang="ja-JP" dirty="0" err="1">
                <a:solidFill>
                  <a:schemeClr val="bg1">
                    <a:lumMod val="75000"/>
                  </a:schemeClr>
                </a:solidFill>
              </a:rPr>
              <a:t>rSGA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Hilbert space fragmentation (HSF)</a:t>
            </a:r>
            <a:endParaRPr kumimoji="1" lang="en-US" altLang="ja-JP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ja-JP" dirty="0"/>
              <a:t>Concluding remarks</a:t>
            </a:r>
            <a:endParaRPr kumimoji="1" lang="ja-JP" altLang="en-US"/>
          </a:p>
        </p:txBody>
      </p:sp>
      <p:pic>
        <p:nvPicPr>
          <p:cNvPr id="7" name="図 6" descr="ロゴ, 会社名&#10;&#10;自動的に生成された説明">
            <a:extLst>
              <a:ext uri="{FF2B5EF4-FFF2-40B4-BE49-F238E27FC236}">
                <a16:creationId xmlns:a16="http://schemas.microsoft.com/office/drawing/2014/main" id="{D405E24D-B40B-1A54-9C8D-EAC94B632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012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A8E0A-C864-5BB9-88D2-D2FABC206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F7CB3D-8D20-B72E-D7AC-2C23D8AAC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Concluding remarks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322224-CDB7-C604-7D79-1D6D10BCD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5" y="2088859"/>
            <a:ext cx="11029615" cy="4675012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Closed partially solvable models </a:t>
            </a:r>
          </a:p>
          <a:p>
            <a:pPr lvl="1"/>
            <a:r>
              <a:rPr kumimoji="1" lang="en-US" altLang="ja-JP" dirty="0">
                <a:solidFill>
                  <a:schemeClr val="tx1"/>
                </a:solidFill>
              </a:rPr>
              <a:t>Are described by Hamiltonians with the block diagonal structure, which is induced by the extra algebraic structure in the solvable subspace. </a:t>
            </a:r>
            <a:br>
              <a:rPr lang="en-US" altLang="ja-JP" dirty="0">
                <a:solidFill>
                  <a:schemeClr val="tx1"/>
                </a:solidFill>
              </a:rPr>
            </a:br>
            <a:r>
              <a:rPr lang="en-US" altLang="ja-JP" dirty="0">
                <a:solidFill>
                  <a:schemeClr val="tx1"/>
                </a:solidFill>
              </a:rPr>
              <a:t>e.g. </a:t>
            </a:r>
            <a:r>
              <a:rPr lang="en-US" altLang="ja-JP" dirty="0" err="1">
                <a:solidFill>
                  <a:schemeClr val="tx1"/>
                </a:solidFill>
              </a:rPr>
              <a:t>rSGA</a:t>
            </a:r>
            <a:r>
              <a:rPr lang="en-US" altLang="ja-JP" dirty="0">
                <a:solidFill>
                  <a:schemeClr val="tx1"/>
                </a:solidFill>
              </a:rPr>
              <a:t>, Yang-Baxter equation, etc. 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Embedded integrability due to HSF is not violated by a certain kinds of site-dependent perturbations. </a:t>
            </a:r>
          </a:p>
          <a:p>
            <a:r>
              <a:rPr kumimoji="1" lang="en-US" altLang="ja-JP" dirty="0">
                <a:solidFill>
                  <a:schemeClr val="tx1"/>
                </a:solidFill>
              </a:rPr>
              <a:t>Boundary dissipative spin chains </a:t>
            </a:r>
          </a:p>
          <a:p>
            <a:pPr lvl="1"/>
            <a:r>
              <a:rPr lang="en-US" altLang="ja-JP" dirty="0">
                <a:solidFill>
                  <a:schemeClr val="tx1"/>
                </a:solidFill>
              </a:rPr>
              <a:t>can have solvable eigenmodes inherited from the partially solvable system Hamiltonians. 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reach a non-trivial steady state or never reach a steady state by exhibiting long-lived oscillations. </a:t>
            </a:r>
            <a:endParaRPr kumimoji="1" lang="en-US" altLang="ja-JP" dirty="0">
              <a:solidFill>
                <a:schemeClr val="tx1"/>
              </a:solidFill>
            </a:endParaRPr>
          </a:p>
          <a:p>
            <a:endParaRPr kumimoji="1" lang="en-US" altLang="ja-JP" dirty="0">
              <a:solidFill>
                <a:schemeClr val="tx1"/>
              </a:solidFill>
            </a:endParaRPr>
          </a:p>
          <a:p>
            <a:pPr lvl="1"/>
            <a:endParaRPr lang="en-US" altLang="ja-JP" dirty="0">
              <a:solidFill>
                <a:srgbClr val="FF0000"/>
              </a:solidFill>
            </a:endParaRPr>
          </a:p>
          <a:p>
            <a:pPr lvl="1"/>
            <a:endParaRPr kumimoji="1" lang="en-US" altLang="ja-JP" dirty="0">
              <a:solidFill>
                <a:schemeClr val="tx1"/>
              </a:solidFill>
            </a:endParaRPr>
          </a:p>
        </p:txBody>
      </p:sp>
      <p:pic>
        <p:nvPicPr>
          <p:cNvPr id="4" name="図 3" descr="ロゴ, 会社名&#10;&#10;自動的に生成された説明">
            <a:extLst>
              <a:ext uri="{FF2B5EF4-FFF2-40B4-BE49-F238E27FC236}">
                <a16:creationId xmlns:a16="http://schemas.microsoft.com/office/drawing/2014/main" id="{F8C2B71E-F324-5AE5-62AF-9B9326678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07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A8E0A-C864-5BB9-88D2-D2FABC206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F7CB3D-8D20-B72E-D7AC-2C23D8AAC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Future works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322224-CDB7-C604-7D79-1D6D10BCD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5" y="2088859"/>
            <a:ext cx="11029615" cy="4675012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From the phenomenological viewpoints, </a:t>
            </a:r>
          </a:p>
          <a:p>
            <a:pPr lvl="1"/>
            <a:r>
              <a:rPr lang="en-US" altLang="ja-JP" dirty="0">
                <a:solidFill>
                  <a:schemeClr val="tx1"/>
                </a:solidFill>
              </a:rPr>
              <a:t>Can we observe the KPZ universality class in the integrable subspace? </a:t>
            </a:r>
            <a:br>
              <a:rPr lang="en-US" altLang="ja-JP" dirty="0">
                <a:solidFill>
                  <a:schemeClr val="tx1"/>
                </a:solidFill>
              </a:rPr>
            </a:br>
            <a:r>
              <a:rPr lang="ja-JP" altLang="en-US">
                <a:solidFill>
                  <a:schemeClr val="tx1"/>
                </a:solidFill>
              </a:rPr>
              <a:t>⇒</a:t>
            </a:r>
            <a:r>
              <a:rPr lang="en-US" altLang="ja-JP" dirty="0">
                <a:solidFill>
                  <a:schemeClr val="tx1"/>
                </a:solidFill>
              </a:rPr>
              <a:t> Robustness of the KPZ universality class against boundary conditions.</a:t>
            </a:r>
          </a:p>
          <a:p>
            <a:pPr lvl="1"/>
            <a:r>
              <a:rPr kumimoji="1" lang="en-US" altLang="ja-JP" dirty="0">
                <a:solidFill>
                  <a:schemeClr val="tx1"/>
                </a:solidFill>
              </a:rPr>
              <a:t>Overlap between the initial state &amp; solvable eigenmodes? </a:t>
            </a:r>
            <a:br>
              <a:rPr kumimoji="1" lang="en-US" altLang="ja-JP" dirty="0">
                <a:solidFill>
                  <a:schemeClr val="tx1"/>
                </a:solidFill>
              </a:rPr>
            </a:br>
            <a:r>
              <a:rPr kumimoji="1" lang="ja-JP" altLang="en-US">
                <a:solidFill>
                  <a:schemeClr val="tx1"/>
                </a:solidFill>
              </a:rPr>
              <a:t>⇒</a:t>
            </a:r>
            <a:r>
              <a:rPr kumimoji="1" lang="en-US" altLang="ja-JP" dirty="0">
                <a:solidFill>
                  <a:schemeClr val="tx1"/>
                </a:solidFill>
              </a:rPr>
              <a:t> Needs determinant formula for boundary cases. 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kumimoji="1" lang="en-US" altLang="ja-JP" dirty="0">
                <a:solidFill>
                  <a:schemeClr val="tx1"/>
                </a:solidFill>
              </a:rPr>
              <a:t>From the </a:t>
            </a:r>
            <a:r>
              <a:rPr kumimoji="1" lang="en-US" altLang="ja-JP" dirty="0" err="1">
                <a:solidFill>
                  <a:schemeClr val="tx1"/>
                </a:solidFill>
              </a:rPr>
              <a:t>mathphys</a:t>
            </a:r>
            <a:r>
              <a:rPr kumimoji="1" lang="en-US" altLang="ja-JP" dirty="0">
                <a:solidFill>
                  <a:schemeClr val="tx1"/>
                </a:solidFill>
              </a:rPr>
              <a:t> aspects, </a:t>
            </a:r>
          </a:p>
          <a:p>
            <a:pPr lvl="1"/>
            <a:r>
              <a:rPr lang="en-US" altLang="ja-JP" dirty="0">
                <a:solidFill>
                  <a:schemeClr val="tx1"/>
                </a:solidFill>
              </a:rPr>
              <a:t>What is the algebraic structure behind the XXC &amp; related models?</a:t>
            </a:r>
          </a:p>
          <a:p>
            <a:pPr lvl="1"/>
            <a:r>
              <a:rPr lang="en-US" altLang="ja-JP" dirty="0">
                <a:solidFill>
                  <a:schemeClr val="tx1"/>
                </a:solidFill>
              </a:rPr>
              <a:t>What are the conserved quantities for partially solvable models?</a:t>
            </a:r>
          </a:p>
          <a:p>
            <a:pPr lvl="1"/>
            <a:r>
              <a:rPr kumimoji="1" lang="en-US" altLang="ja-JP" dirty="0">
                <a:solidFill>
                  <a:schemeClr val="tx1"/>
                </a:solidFill>
              </a:rPr>
              <a:t>Is it possible to extend the notion of partial integrability to QFT models? </a:t>
            </a:r>
          </a:p>
          <a:p>
            <a:pPr lvl="1"/>
            <a:endParaRPr kumimoji="1" lang="en-US" altLang="ja-JP" dirty="0">
              <a:solidFill>
                <a:schemeClr val="tx1"/>
              </a:solidFill>
            </a:endParaRPr>
          </a:p>
        </p:txBody>
      </p:sp>
      <p:pic>
        <p:nvPicPr>
          <p:cNvPr id="4" name="図 3" descr="ロゴ, 会社名&#10;&#10;自動的に生成された説明">
            <a:extLst>
              <a:ext uri="{FF2B5EF4-FFF2-40B4-BE49-F238E27FC236}">
                <a16:creationId xmlns:a16="http://schemas.microsoft.com/office/drawing/2014/main" id="{F8C2B71E-F324-5AE5-62AF-9B9326678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41A6C65-3C0D-17D3-F600-D19021CEBBAD}"/>
              </a:ext>
            </a:extLst>
          </p:cNvPr>
          <p:cNvSpPr txBox="1"/>
          <p:nvPr/>
        </p:nvSpPr>
        <p:spPr>
          <a:xfrm>
            <a:off x="9440108" y="5020125"/>
            <a:ext cx="2653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[de Leeuw et al. (2023)]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9F7F7B1-8226-4C38-9C23-F5B9CC6B68ED}"/>
              </a:ext>
            </a:extLst>
          </p:cNvPr>
          <p:cNvSpPr txBox="1"/>
          <p:nvPr/>
        </p:nvSpPr>
        <p:spPr>
          <a:xfrm>
            <a:off x="4291083" y="6351786"/>
            <a:ext cx="3609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0432FF"/>
                </a:solidFill>
              </a:rPr>
              <a:t>Thank you for listening!</a:t>
            </a:r>
            <a:endParaRPr kumimoji="1" lang="ja-JP" altLang="en-US" sz="280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5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B94B1-48DA-A7EC-9097-756909567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05B9FB-A9CD-14EE-CAD1-6A9EF8927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Partial Solvability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473FFBD-FAB0-3D84-DCF0-48EDE2104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Partially solvable systems</a:t>
            </a:r>
          </a:p>
          <a:p>
            <a:pPr lvl="1"/>
            <a:r>
              <a:rPr kumimoji="1" lang="en-US" altLang="ja-JP" dirty="0"/>
              <a:t>Hamiltonians with some solvable energy eigenstates (not all). </a:t>
            </a:r>
          </a:p>
          <a:p>
            <a:pPr lvl="1"/>
            <a:r>
              <a:rPr lang="en-US" altLang="ja-JP" dirty="0"/>
              <a:t>Hamiltonians with the block diagonal structure. </a:t>
            </a:r>
            <a:br>
              <a:rPr lang="en-US" altLang="ja-JP" dirty="0">
                <a:solidFill>
                  <a:srgbClr val="FF0000"/>
                </a:solidFill>
              </a:rPr>
            </a:br>
            <a:endParaRPr kumimoji="1"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E7CE290-658F-FE07-253F-19D3723ADFBE}"/>
              </a:ext>
            </a:extLst>
          </p:cNvPr>
          <p:cNvSpPr txBox="1"/>
          <p:nvPr/>
        </p:nvSpPr>
        <p:spPr>
          <a:xfrm>
            <a:off x="3251761" y="4297595"/>
            <a:ext cx="3208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Solvable (invariant) subspace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903F407-65B4-4F90-FC3C-3EFA3CB945A1}"/>
              </a:ext>
            </a:extLst>
          </p:cNvPr>
          <p:cNvSpPr txBox="1"/>
          <p:nvPr/>
        </p:nvSpPr>
        <p:spPr>
          <a:xfrm>
            <a:off x="1456717" y="4987598"/>
            <a:ext cx="54248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e.g. Projector embeddings</a:t>
            </a:r>
            <a:br>
              <a:rPr kumimoji="1" lang="en-US" altLang="ja-JP" sz="2000" dirty="0"/>
            </a:br>
            <a:r>
              <a:rPr kumimoji="1" lang="en-US" altLang="ja-JP" sz="2000" dirty="0"/>
              <a:t>       Restricted spectrum generating algebra (</a:t>
            </a:r>
            <a:r>
              <a:rPr kumimoji="1" lang="en-US" altLang="ja-JP" sz="2000" dirty="0" err="1"/>
              <a:t>rSGA</a:t>
            </a:r>
            <a:r>
              <a:rPr kumimoji="1" lang="en-US" altLang="ja-JP" sz="2000" dirty="0"/>
              <a:t>)</a:t>
            </a:r>
            <a:br>
              <a:rPr kumimoji="1" lang="en-US" altLang="ja-JP" sz="2000" dirty="0"/>
            </a:br>
            <a:r>
              <a:rPr kumimoji="1" lang="en-US" altLang="ja-JP" sz="2000" dirty="0"/>
              <a:t>       </a:t>
            </a:r>
          </a:p>
          <a:p>
            <a:r>
              <a:rPr kumimoji="1" lang="en-US" altLang="ja-JP" sz="2000" dirty="0"/>
              <a:t>       Hilbert space fragmentation (HSF)</a:t>
            </a:r>
            <a:endParaRPr kumimoji="1" lang="ja-JP" altLang="en-US" sz="20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260476E-DBD2-386B-068A-DC514EC5FCB2}"/>
              </a:ext>
            </a:extLst>
          </p:cNvPr>
          <p:cNvSpPr txBox="1"/>
          <p:nvPr/>
        </p:nvSpPr>
        <p:spPr>
          <a:xfrm>
            <a:off x="4260298" y="5001527"/>
            <a:ext cx="2526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Shiraishi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(2017)]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09DCD6D-7D32-1EDE-7232-6C8B2D722628}"/>
              </a:ext>
            </a:extLst>
          </p:cNvPr>
          <p:cNvSpPr txBox="1"/>
          <p:nvPr/>
        </p:nvSpPr>
        <p:spPr>
          <a:xfrm>
            <a:off x="6781942" y="5295374"/>
            <a:ext cx="280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Moudgalya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(2018)]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4C43024-73C3-46F4-4B13-BA30C959A858}"/>
              </a:ext>
            </a:extLst>
          </p:cNvPr>
          <p:cNvSpPr txBox="1"/>
          <p:nvPr/>
        </p:nvSpPr>
        <p:spPr>
          <a:xfrm>
            <a:off x="6781942" y="5612731"/>
            <a:ext cx="4816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Vefek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(2017),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Moudgalya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(2020)]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4DDA5A0-F7DD-D9C8-CE5A-C0CE7C38E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477" y="3729314"/>
            <a:ext cx="1866900" cy="304800"/>
          </a:xfrm>
          <a:prstGeom prst="rect">
            <a:avLst/>
          </a:prstGeom>
        </p:spPr>
      </p:pic>
      <p:pic>
        <p:nvPicPr>
          <p:cNvPr id="4" name="図 3" descr="ロゴ, 会社名&#10;&#10;自動的に生成された説明">
            <a:extLst>
              <a:ext uri="{FF2B5EF4-FFF2-40B4-BE49-F238E27FC236}">
                <a16:creationId xmlns:a16="http://schemas.microsoft.com/office/drawing/2014/main" id="{C9F51FC9-9383-22DA-DA69-190DF432A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509D963-C10B-B417-46C1-A8AC1F6FB7FE}"/>
              </a:ext>
            </a:extLst>
          </p:cNvPr>
          <p:cNvSpPr txBox="1"/>
          <p:nvPr/>
        </p:nvSpPr>
        <p:spPr>
          <a:xfrm>
            <a:off x="5523528" y="5911781"/>
            <a:ext cx="6123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[Pai et al. (2019), Sala et al. (2020), 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Khemani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(2020)]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F6980DD-9F09-6D5A-116C-2569BA99DAE6}"/>
              </a:ext>
            </a:extLst>
          </p:cNvPr>
          <p:cNvSpPr txBox="1"/>
          <p:nvPr/>
        </p:nvSpPr>
        <p:spPr>
          <a:xfrm>
            <a:off x="1196977" y="4644574"/>
            <a:ext cx="6225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</a:rPr>
              <a:t>⇒</a:t>
            </a:r>
            <a:r>
              <a:rPr kumimoji="1" lang="en-US" altLang="ja-JP" sz="2000" dirty="0">
                <a:solidFill>
                  <a:srgbClr val="FF0000"/>
                </a:solidFill>
              </a:rPr>
              <a:t> Solvability does not necessarily come from integrability.</a:t>
            </a:r>
            <a:endParaRPr kumimoji="1" lang="ja-JP" altLang="en-US" sz="2000"/>
          </a:p>
        </p:txBody>
      </p:sp>
      <p:sp>
        <p:nvSpPr>
          <p:cNvPr id="22" name="下矢印 21">
            <a:extLst>
              <a:ext uri="{FF2B5EF4-FFF2-40B4-BE49-F238E27FC236}">
                <a16:creationId xmlns:a16="http://schemas.microsoft.com/office/drawing/2014/main" id="{725C0303-53F2-F160-8471-4F6767FED5B1}"/>
              </a:ext>
            </a:extLst>
          </p:cNvPr>
          <p:cNvSpPr/>
          <p:nvPr/>
        </p:nvSpPr>
        <p:spPr>
          <a:xfrm flipV="1">
            <a:off x="4337893" y="4101707"/>
            <a:ext cx="143928" cy="16949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82E16577-3551-CBC3-1860-3BF1E81CC5DA}"/>
              </a:ext>
            </a:extLst>
          </p:cNvPr>
          <p:cNvGrpSpPr/>
          <p:nvPr/>
        </p:nvGrpSpPr>
        <p:grpSpPr>
          <a:xfrm>
            <a:off x="9303365" y="2042695"/>
            <a:ext cx="2448001" cy="2448002"/>
            <a:chOff x="8755818" y="3759311"/>
            <a:chExt cx="2448001" cy="2448002"/>
          </a:xfrm>
        </p:grpSpPr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E9E18C7C-832D-B205-9814-AEED424F7B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5818" y="3759311"/>
              <a:ext cx="2448000" cy="2448000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C41DE498-02ED-AFA3-DE37-265A4FD135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1915" y="3765409"/>
              <a:ext cx="676069" cy="676069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8338B65E-02B1-68DF-6F4B-90B698F14E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37984" y="4441478"/>
              <a:ext cx="1765835" cy="176583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DED62BDA-E7AB-3EDB-7863-9E65E8AA2324}"/>
                </a:ext>
              </a:extLst>
            </p:cNvPr>
            <p:cNvSpPr/>
            <p:nvPr/>
          </p:nvSpPr>
          <p:spPr>
            <a:xfrm>
              <a:off x="8755818" y="3759311"/>
              <a:ext cx="682166" cy="68216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74D2E881-CF47-4283-DA11-ED3234C077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1915" y="3765409"/>
              <a:ext cx="676069" cy="676069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FC3F9DB7-E3E6-84B7-6BDC-F0BBDA32E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28600" y="4012065"/>
              <a:ext cx="300000" cy="216000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804C8188-E931-E3C7-9ACE-CB8083EDD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62124" y="5161547"/>
              <a:ext cx="492391" cy="2834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7644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B94B1-48DA-A7EC-9097-756909567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05B9FB-A9CD-14EE-CAD1-6A9EF8927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Partial Solvability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473FFBD-FAB0-3D84-DCF0-48EDE2104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Partially solvable systems</a:t>
            </a:r>
          </a:p>
          <a:p>
            <a:pPr lvl="1"/>
            <a:r>
              <a:rPr kumimoji="1" lang="en-US" altLang="ja-JP" dirty="0"/>
              <a:t>Hamiltonians with some solvable energy eigenstates (not all). </a:t>
            </a:r>
          </a:p>
          <a:p>
            <a:pPr lvl="1"/>
            <a:r>
              <a:rPr lang="en-US" altLang="ja-JP" dirty="0"/>
              <a:t>Hamiltonians with the block diagonal structure. </a:t>
            </a:r>
          </a:p>
          <a:p>
            <a:pPr lvl="1"/>
            <a:endParaRPr kumimoji="1" lang="en-US" altLang="ja-JP" dirty="0"/>
          </a:p>
          <a:p>
            <a:pPr marL="323984" lvl="1" indent="0">
              <a:buNone/>
            </a:pPr>
            <a:endParaRPr kumimoji="1" lang="en-US" altLang="ja-JP" dirty="0">
              <a:solidFill>
                <a:srgbClr val="FF0000"/>
              </a:solidFill>
            </a:endParaRPr>
          </a:p>
          <a:p>
            <a:pPr lvl="1"/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Partially non-thermalize.  </a:t>
            </a:r>
            <a:r>
              <a:rPr lang="en-US" altLang="ja-JP" dirty="0">
                <a:solidFill>
                  <a:srgbClr val="FF0000"/>
                </a:solidFill>
              </a:rPr>
              <a:t>“Quantum many-body scars (QMBS)”</a:t>
            </a:r>
            <a:br>
              <a:rPr lang="en-US" altLang="ja-JP" dirty="0">
                <a:solidFill>
                  <a:srgbClr val="FF0000"/>
                </a:solidFill>
              </a:rPr>
            </a:br>
            <a:endParaRPr kumimoji="1"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E7CE290-658F-FE07-253F-19D3723ADFBE}"/>
              </a:ext>
            </a:extLst>
          </p:cNvPr>
          <p:cNvSpPr txBox="1"/>
          <p:nvPr/>
        </p:nvSpPr>
        <p:spPr>
          <a:xfrm>
            <a:off x="3251761" y="4297595"/>
            <a:ext cx="3208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Solvable (invariant) subspace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4DDA5A0-F7DD-D9C8-CE5A-C0CE7C38E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477" y="3729314"/>
            <a:ext cx="1866900" cy="304800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67A1F7B-9B39-49F4-FD63-B11197C86487}"/>
              </a:ext>
            </a:extLst>
          </p:cNvPr>
          <p:cNvGrpSpPr/>
          <p:nvPr/>
        </p:nvGrpSpPr>
        <p:grpSpPr>
          <a:xfrm>
            <a:off x="9303365" y="2042695"/>
            <a:ext cx="2448001" cy="2448002"/>
            <a:chOff x="8755818" y="3759311"/>
            <a:chExt cx="2448001" cy="2448002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56FA2EDA-C5E9-1E83-9C0B-3727B6F2FC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5818" y="3759311"/>
              <a:ext cx="2448000" cy="2448000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5D633BB0-176D-451C-F0B3-BCB29D3EAA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1915" y="3765409"/>
              <a:ext cx="676069" cy="676069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27ED596A-0A78-2693-9523-F2E3F13E14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37984" y="4441478"/>
              <a:ext cx="1765835" cy="176583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DC4EE597-52CE-287C-39F6-15654D1E8DE8}"/>
                </a:ext>
              </a:extLst>
            </p:cNvPr>
            <p:cNvSpPr/>
            <p:nvPr/>
          </p:nvSpPr>
          <p:spPr>
            <a:xfrm>
              <a:off x="8755818" y="3759311"/>
              <a:ext cx="682166" cy="68216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A86263AD-30AF-7B55-9B07-39D9DD8360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1915" y="3765409"/>
              <a:ext cx="676069" cy="676069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009A4533-0BAB-90DD-2A1B-AD393E42B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8600" y="4012065"/>
              <a:ext cx="300000" cy="216000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B13BCE8-EBCC-CB3D-D273-D0A30B94E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62124" y="5161547"/>
              <a:ext cx="492391" cy="283498"/>
            </a:xfrm>
            <a:prstGeom prst="rect">
              <a:avLst/>
            </a:prstGeom>
          </p:spPr>
        </p:pic>
      </p:grpSp>
      <p:pic>
        <p:nvPicPr>
          <p:cNvPr id="4" name="図 3" descr="ロゴ, 会社名&#10;&#10;自動的に生成された説明">
            <a:extLst>
              <a:ext uri="{FF2B5EF4-FFF2-40B4-BE49-F238E27FC236}">
                <a16:creationId xmlns:a16="http://schemas.microsoft.com/office/drawing/2014/main" id="{C9F51FC9-9383-22DA-DA69-190DF432A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sp>
        <p:nvSpPr>
          <p:cNvPr id="21" name="下矢印 20">
            <a:extLst>
              <a:ext uri="{FF2B5EF4-FFF2-40B4-BE49-F238E27FC236}">
                <a16:creationId xmlns:a16="http://schemas.microsoft.com/office/drawing/2014/main" id="{4776A3D8-2995-5967-F06B-F72F46B42EAA}"/>
              </a:ext>
            </a:extLst>
          </p:cNvPr>
          <p:cNvSpPr/>
          <p:nvPr/>
        </p:nvSpPr>
        <p:spPr>
          <a:xfrm flipV="1">
            <a:off x="4337893" y="4101707"/>
            <a:ext cx="143928" cy="16949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AFA03F0-B525-5684-2DE9-8917CDAD8964}"/>
              </a:ext>
            </a:extLst>
          </p:cNvPr>
          <p:cNvSpPr txBox="1"/>
          <p:nvPr/>
        </p:nvSpPr>
        <p:spPr>
          <a:xfrm>
            <a:off x="1214415" y="5123158"/>
            <a:ext cx="4821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⇒</a:t>
            </a:r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Weakly violate ergodicity in Hilbert space.</a:t>
            </a:r>
            <a:endParaRPr kumimoji="1" lang="ja-JP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456E372-BFA1-B23D-B45A-B55B6A729BEF}"/>
              </a:ext>
            </a:extLst>
          </p:cNvPr>
          <p:cNvSpPr txBox="1"/>
          <p:nvPr/>
        </p:nvSpPr>
        <p:spPr>
          <a:xfrm>
            <a:off x="5940673" y="5112648"/>
            <a:ext cx="3436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</a:rPr>
              <a:t>≒</a:t>
            </a:r>
            <a:r>
              <a:rPr kumimoji="1" lang="en-US" altLang="ja-JP" sz="2000" dirty="0">
                <a:solidFill>
                  <a:srgbClr val="FF0000"/>
                </a:solidFill>
              </a:rPr>
              <a:t> Principle of equal probability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24" name="図 23" descr="ダイアグラム&#10;&#10;自動的に生成された説明">
            <a:extLst>
              <a:ext uri="{FF2B5EF4-FFF2-40B4-BE49-F238E27FC236}">
                <a16:creationId xmlns:a16="http://schemas.microsoft.com/office/drawing/2014/main" id="{CE3FE1E6-54D0-970D-7699-F94189DBF7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3311" y="5579956"/>
            <a:ext cx="2412290" cy="1215794"/>
          </a:xfrm>
          <a:prstGeom prst="rect">
            <a:avLst/>
          </a:prstGeom>
        </p:spPr>
      </p:pic>
      <p:pic>
        <p:nvPicPr>
          <p:cNvPr id="25" name="図 24" descr="バスケットボールのロゴ&#10;&#10;低い精度で自動的に生成された説明">
            <a:extLst>
              <a:ext uri="{FF2B5EF4-FFF2-40B4-BE49-F238E27FC236}">
                <a16:creationId xmlns:a16="http://schemas.microsoft.com/office/drawing/2014/main" id="{B5754C97-C527-E6EF-2D71-C2670F717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969" y="5576604"/>
            <a:ext cx="2384786" cy="1229656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EE67AC-F347-89E1-C512-0A77FC12E89B}"/>
              </a:ext>
            </a:extLst>
          </p:cNvPr>
          <p:cNvSpPr txBox="1"/>
          <p:nvPr/>
        </p:nvSpPr>
        <p:spPr>
          <a:xfrm>
            <a:off x="8719123" y="6166833"/>
            <a:ext cx="3352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b. starting from near</a:t>
            </a:r>
            <a:br>
              <a:rPr kumimoji="1" lang="en-US" altLang="ja-JP" sz="2000" dirty="0"/>
            </a:br>
            <a:r>
              <a:rPr kumimoji="1" lang="en-US" altLang="ja-JP" sz="2000" dirty="0"/>
              <a:t>    unstable periodic trajectory</a:t>
            </a:r>
            <a:endParaRPr kumimoji="1" lang="ja-JP" altLang="en-US" sz="20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28DB3FA-DA04-3B70-22F1-A8B96896BF84}"/>
              </a:ext>
            </a:extLst>
          </p:cNvPr>
          <p:cNvSpPr txBox="1"/>
          <p:nvPr/>
        </p:nvSpPr>
        <p:spPr>
          <a:xfrm>
            <a:off x="1185680" y="5766723"/>
            <a:ext cx="2371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Serbyn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(2021)]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FFFB27D-4F64-64C7-3404-3D1786B85274}"/>
              </a:ext>
            </a:extLst>
          </p:cNvPr>
          <p:cNvSpPr txBox="1"/>
          <p:nvPr/>
        </p:nvSpPr>
        <p:spPr>
          <a:xfrm>
            <a:off x="8719123" y="5393375"/>
            <a:ext cx="3294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a. starting away from </a:t>
            </a:r>
            <a:br>
              <a:rPr kumimoji="1" lang="en-US" altLang="ja-JP" sz="2000" dirty="0"/>
            </a:br>
            <a:r>
              <a:rPr kumimoji="1" lang="en-US" altLang="ja-JP" sz="2000" dirty="0"/>
              <a:t>    unstable periodic trajectory</a:t>
            </a:r>
            <a:endParaRPr kumimoji="1" lang="ja-JP" altLang="en-US" sz="200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CABA7C4-A7D9-C152-EA0C-F10B136987B0}"/>
              </a:ext>
            </a:extLst>
          </p:cNvPr>
          <p:cNvSpPr txBox="1"/>
          <p:nvPr/>
        </p:nvSpPr>
        <p:spPr>
          <a:xfrm>
            <a:off x="560170" y="5485856"/>
            <a:ext cx="3079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e.g. </a:t>
            </a:r>
            <a:r>
              <a:rPr lang="en-US" altLang="ja-JP" sz="2000" dirty="0"/>
              <a:t>Scar in stadium billiard</a:t>
            </a:r>
            <a:endParaRPr kumimoji="1" lang="ja-JP" altLang="en-US" sz="200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B13FFAD-5961-E4F0-FB01-1FA4F6DABE77}"/>
              </a:ext>
            </a:extLst>
          </p:cNvPr>
          <p:cNvSpPr txBox="1"/>
          <p:nvPr/>
        </p:nvSpPr>
        <p:spPr>
          <a:xfrm>
            <a:off x="9271485" y="4593052"/>
            <a:ext cx="2569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Shiraishi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(2017), </a:t>
            </a:r>
          </a:p>
          <a:p>
            <a:r>
              <a:rPr kumimoji="1" lang="en-US" altLang="ja-JP" sz="2000" dirty="0">
                <a:solidFill>
                  <a:srgbClr val="0070C0"/>
                </a:solidFill>
              </a:rPr>
              <a:t> Turner et al. (2017),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9CC4D1A-C07E-C4B0-404A-A9FBE7169CE7}"/>
              </a:ext>
            </a:extLst>
          </p:cNvPr>
          <p:cNvSpPr txBox="1"/>
          <p:nvPr/>
        </p:nvSpPr>
        <p:spPr>
          <a:xfrm>
            <a:off x="9323358" y="5176494"/>
            <a:ext cx="2465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>
                <a:solidFill>
                  <a:srgbClr val="0070C0"/>
                </a:solidFill>
              </a:rPr>
              <a:t>Bernien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(2017)]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61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C5C6D-9935-A276-1B23-C1DC84CD2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E933D3-C1AA-FB7C-CD9A-3A5CECD85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Thermalization &amp; QMBS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0F955F8-CD45-B6E6-2BC8-88F290065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5" y="2088859"/>
            <a:ext cx="11029615" cy="4628934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QMBS exhibit</a:t>
            </a:r>
          </a:p>
          <a:p>
            <a:pPr lvl="1"/>
            <a:r>
              <a:rPr lang="en-US" altLang="ja-JP" dirty="0"/>
              <a:t>Persistent oscillation in local observables. </a:t>
            </a:r>
          </a:p>
          <a:p>
            <a:pPr lvl="1"/>
            <a:r>
              <a:rPr lang="en-US" altLang="ja-JP" dirty="0"/>
              <a:t>Relatively small entanglement entropy            </a:t>
            </a:r>
            <a:br>
              <a:rPr lang="en-US" altLang="ja-JP" dirty="0"/>
            </a:br>
            <a:r>
              <a:rPr lang="en-US" altLang="ja-JP" dirty="0"/>
              <a:t>compared to those of thermal states              . </a:t>
            </a:r>
          </a:p>
          <a:p>
            <a:r>
              <a:rPr lang="en-US" altLang="ja-JP" dirty="0"/>
              <a:t>Matrix product states</a:t>
            </a:r>
          </a:p>
          <a:p>
            <a:pPr lvl="1"/>
            <a:r>
              <a:rPr lang="en-US" altLang="ja-JP" dirty="0"/>
              <a:t>Have entanglement entropy estimated by their </a:t>
            </a:r>
            <a:br>
              <a:rPr lang="en-US" altLang="ja-JP" dirty="0"/>
            </a:br>
            <a:r>
              <a:rPr lang="en-US" altLang="ja-JP" dirty="0"/>
              <a:t>bond dimensions     from above.                     </a:t>
            </a:r>
          </a:p>
          <a:p>
            <a:pPr lvl="1"/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With a finite bond dimension is a good benchmark 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rgbClr val="FF0000"/>
                </a:solidFill>
              </a:rPr>
              <a:t>for finding QMBS. 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ACD3BAD-2FE0-7A30-40E5-E7BC2356D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98818"/>
            <a:ext cx="762000" cy="2667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4196E2C-7FD6-AA7A-6521-F3A921837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198" y="3518619"/>
            <a:ext cx="838200" cy="2667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5BA4ED2-E325-311C-BB3E-DDBA566D5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2580" y="4918118"/>
            <a:ext cx="152400" cy="1778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0FFDEB5-9E54-B4EC-5B94-B3351EE9C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413" y="5214489"/>
            <a:ext cx="2273300" cy="279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C28150F-C756-37C6-85F3-A5523F119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8525" y="5255659"/>
            <a:ext cx="774700" cy="241300"/>
          </a:xfrm>
          <a:prstGeom prst="rect">
            <a:avLst/>
          </a:prstGeom>
        </p:spPr>
      </p:pic>
      <p:pic>
        <p:nvPicPr>
          <p:cNvPr id="10" name="図 9" descr="ロゴ, 会社名&#10;&#10;自動的に生成された説明">
            <a:extLst>
              <a:ext uri="{FF2B5EF4-FFF2-40B4-BE49-F238E27FC236}">
                <a16:creationId xmlns:a16="http://schemas.microsoft.com/office/drawing/2014/main" id="{05F6109C-17BA-1CCA-D631-110527D5B1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7842" y="899531"/>
            <a:ext cx="819542" cy="816425"/>
          </a:xfrm>
          <a:prstGeom prst="rect">
            <a:avLst/>
          </a:prstGeom>
        </p:spPr>
      </p:pic>
      <p:pic>
        <p:nvPicPr>
          <p:cNvPr id="13" name="図 12" descr="グラフ, 折れ線グラフ&#10;&#10;自動的に生成された説明">
            <a:extLst>
              <a:ext uri="{FF2B5EF4-FFF2-40B4-BE49-F238E27FC236}">
                <a16:creationId xmlns:a16="http://schemas.microsoft.com/office/drawing/2014/main" id="{64B34952-FF1A-DEF4-10A2-CB4282F4E3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3220" y="1922403"/>
            <a:ext cx="4174164" cy="281953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DEB987-3DF8-0BFE-5C95-CBEFE3257141}"/>
              </a:ext>
            </a:extLst>
          </p:cNvPr>
          <p:cNvSpPr txBox="1"/>
          <p:nvPr/>
        </p:nvSpPr>
        <p:spPr>
          <a:xfrm>
            <a:off x="6974049" y="6120161"/>
            <a:ext cx="5172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[</a:t>
            </a:r>
            <a:r>
              <a:rPr kumimoji="1" lang="en-US" altLang="ja-JP" sz="2000" dirty="0" err="1">
                <a:solidFill>
                  <a:srgbClr val="0070C0"/>
                </a:solidFill>
              </a:rPr>
              <a:t>Bernien</a:t>
            </a:r>
            <a:r>
              <a:rPr kumimoji="1" lang="en-US" altLang="ja-JP" sz="2000" dirty="0">
                <a:solidFill>
                  <a:srgbClr val="0070C0"/>
                </a:solidFill>
              </a:rPr>
              <a:t> et al. (2017); Nature 551, 579 (Fig. 6b)]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D62A182C-90E9-8324-5CC8-FDC550D1ECA2}"/>
              </a:ext>
            </a:extLst>
          </p:cNvPr>
          <p:cNvGrpSpPr/>
          <p:nvPr/>
        </p:nvGrpSpPr>
        <p:grpSpPr>
          <a:xfrm>
            <a:off x="7003345" y="4753199"/>
            <a:ext cx="5330838" cy="1082284"/>
            <a:chOff x="7003345" y="4788102"/>
            <a:chExt cx="5330838" cy="1082284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C7AA459B-E5E2-F61D-F954-54A3B3B4CDBE}"/>
                </a:ext>
              </a:extLst>
            </p:cNvPr>
            <p:cNvSpPr txBox="1"/>
            <p:nvPr/>
          </p:nvSpPr>
          <p:spPr>
            <a:xfrm>
              <a:off x="7027409" y="4788102"/>
              <a:ext cx="53067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Domain-wall density after the quench from </a:t>
              </a:r>
              <a:br>
                <a:rPr kumimoji="1" lang="en-US" altLang="ja-JP" sz="2000" dirty="0"/>
              </a:br>
              <a:r>
                <a:rPr kumimoji="1" lang="en-US" altLang="ja-JP" sz="2000" dirty="0"/>
                <a:t>                                     on the Rydberg atom chain.  </a:t>
              </a:r>
              <a:endParaRPr kumimoji="1" lang="ja-JP" altLang="en-US" sz="2000"/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F3A1F638-95C1-DA90-2582-D13BEAD72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26819" y="5175130"/>
              <a:ext cx="2019300" cy="266700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A107310A-5E7D-CCAA-DC94-77838BD41270}"/>
                </a:ext>
              </a:extLst>
            </p:cNvPr>
            <p:cNvSpPr txBox="1"/>
            <p:nvPr/>
          </p:nvSpPr>
          <p:spPr>
            <a:xfrm>
              <a:off x="7003345" y="5501054"/>
              <a:ext cx="3532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(</a:t>
              </a:r>
              <a:r>
                <a:rPr kumimoji="1" lang="ja-JP" altLang="en-US"/>
                <a:t>●</a:t>
              </a:r>
              <a:r>
                <a:rPr kumimoji="1" lang="en-US" altLang="ja-JP" dirty="0"/>
                <a:t>: Excited state; </a:t>
              </a:r>
              <a:r>
                <a:rPr kumimoji="1" lang="ja-JP" altLang="en-US"/>
                <a:t>○</a:t>
              </a:r>
              <a:r>
                <a:rPr kumimoji="1" lang="en-US" altLang="ja-JP" dirty="0"/>
                <a:t>: Ground state)</a:t>
              </a:r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6568806"/>
      </p:ext>
    </p:extLst>
  </p:cSld>
  <p:clrMapOvr>
    <a:masterClrMapping/>
  </p:clrMapOvr>
</p:sld>
</file>

<file path=ppt/theme/theme1.xml><?xml version="1.0" encoding="utf-8"?>
<a:theme xmlns:a="http://schemas.openxmlformats.org/drawingml/2006/main" name="配当">
  <a:themeElements>
    <a:clrScheme name="配当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配当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55872</TotalTime>
  <Words>3746</Words>
  <Application>Microsoft Macintosh PowerPoint</Application>
  <PresentationFormat>ワイド画面</PresentationFormat>
  <Paragraphs>786</Paragraphs>
  <Slides>65</Slides>
  <Notes>38</Notes>
  <HiddenSlides>16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65</vt:i4>
      </vt:variant>
    </vt:vector>
  </HeadingPairs>
  <TitlesOfParts>
    <vt:vector size="71" baseType="lpstr">
      <vt:lpstr>Osaka</vt:lpstr>
      <vt:lpstr>游ゴシック</vt:lpstr>
      <vt:lpstr>Calibri</vt:lpstr>
      <vt:lpstr>Century</vt:lpstr>
      <vt:lpstr>Wingdings 2</vt:lpstr>
      <vt:lpstr>配当</vt:lpstr>
      <vt:lpstr>A variety of partially solvable models:  From closed spin chains to open spin chains</vt:lpstr>
      <vt:lpstr>Collaborators</vt:lpstr>
      <vt:lpstr>Outline</vt:lpstr>
      <vt:lpstr>Outline</vt:lpstr>
      <vt:lpstr>Integrability</vt:lpstr>
      <vt:lpstr>Integrability</vt:lpstr>
      <vt:lpstr>Partial Solvability</vt:lpstr>
      <vt:lpstr>Partial Solvability</vt:lpstr>
      <vt:lpstr>Thermalization &amp; QMBS</vt:lpstr>
      <vt:lpstr>Thermalization &amp; QMBS</vt:lpstr>
      <vt:lpstr>Outline</vt:lpstr>
      <vt:lpstr>Restricted Spectrum Generating Algebra</vt:lpstr>
      <vt:lpstr>Restricted Spectrum Generating Algebra</vt:lpstr>
      <vt:lpstr>Restricted Spectrum Generating Algebra</vt:lpstr>
      <vt:lpstr>Restricted Spectrum Generating Algebra</vt:lpstr>
      <vt:lpstr>Restricted Spectrum Generating Algebra</vt:lpstr>
      <vt:lpstr>Restricted Spectrum Generating Algebra</vt:lpstr>
      <vt:lpstr>Restricted Spectrum Generating Algebra</vt:lpstr>
      <vt:lpstr>Restricted Spectrum Generating Algebra</vt:lpstr>
      <vt:lpstr>Restricted Spectrum Generating Algebra</vt:lpstr>
      <vt:lpstr>Beyond rSGA </vt:lpstr>
      <vt:lpstr>Beyond rSGA</vt:lpstr>
      <vt:lpstr>Beyond rSGA</vt:lpstr>
      <vt:lpstr>Beyond rSGA</vt:lpstr>
      <vt:lpstr>Beyond rSGA</vt:lpstr>
      <vt:lpstr>Hilbert space fragmentation</vt:lpstr>
      <vt:lpstr>Hilbert space fragmentation</vt:lpstr>
      <vt:lpstr>Hilbert space fragmentation</vt:lpstr>
      <vt:lpstr>Hilbert space fragmentation</vt:lpstr>
      <vt:lpstr>Hilbert space fragmentation</vt:lpstr>
      <vt:lpstr>Embedded Integrable Models in HSF</vt:lpstr>
      <vt:lpstr>Embedded Integrable Models in HSF</vt:lpstr>
      <vt:lpstr>Embedded Integrable Models in HSF</vt:lpstr>
      <vt:lpstr>Embedded Integrable Models in HSF</vt:lpstr>
      <vt:lpstr>Embedded Integrable Models in HSF</vt:lpstr>
      <vt:lpstr>Embedded Integrable Models in HSF</vt:lpstr>
      <vt:lpstr>Embedded Integrable Models</vt:lpstr>
      <vt:lpstr>Embedded Integrable Models</vt:lpstr>
      <vt:lpstr>Embedded Integrable Models</vt:lpstr>
      <vt:lpstr>Embedded Integrable Models</vt:lpstr>
      <vt:lpstr>Embedded Integrable Models</vt:lpstr>
      <vt:lpstr>Embedded Integrable Models</vt:lpstr>
      <vt:lpstr>Outline</vt:lpstr>
      <vt:lpstr>Beyond Isolated Quantum Systems</vt:lpstr>
      <vt:lpstr>Beyond Isolated Quantum Systems</vt:lpstr>
      <vt:lpstr>Beyond Isolated Quantum Systems</vt:lpstr>
      <vt:lpstr>Beyond Isolated Quantum Systems</vt:lpstr>
      <vt:lpstr>Beyond Isolated Quantum Systems</vt:lpstr>
      <vt:lpstr>HSF-induced solvable eigenmodes</vt:lpstr>
      <vt:lpstr>HSF-induced partially solvable Liouvillian</vt:lpstr>
      <vt:lpstr>HSF-induced partially solvable Liouvillian</vt:lpstr>
      <vt:lpstr>HSF-induced partially solvable Liouvillian</vt:lpstr>
      <vt:lpstr>HSF-induced solvable eigenmodes</vt:lpstr>
      <vt:lpstr>HSF-induced partially solvable Liouvillian</vt:lpstr>
      <vt:lpstr>rSGA-induced solvable eigenmodes</vt:lpstr>
      <vt:lpstr>rSGA-induced solvable eigenmodes</vt:lpstr>
      <vt:lpstr>rSGA-induced solvable eigenmodes</vt:lpstr>
      <vt:lpstr>rSGA-induced solvable eigenmodes</vt:lpstr>
      <vt:lpstr>rSGA-induced solvable eigenmodes</vt:lpstr>
      <vt:lpstr>rSGA-induced solvable eigenmodes</vt:lpstr>
      <vt:lpstr>rSGA-induced solvable eigenmodes</vt:lpstr>
      <vt:lpstr>rSGA-induced solvable eigenmodes</vt:lpstr>
      <vt:lpstr>Outline</vt:lpstr>
      <vt:lpstr>Concluding remarks</vt:lpstr>
      <vt:lpstr>Future works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松井　千尋</dc:creator>
  <cp:lastModifiedBy>松井　千尋</cp:lastModifiedBy>
  <cp:revision>2556</cp:revision>
  <cp:lastPrinted>2024-09-13T06:36:03Z</cp:lastPrinted>
  <dcterms:created xsi:type="dcterms:W3CDTF">2023-08-01T01:23:49Z</dcterms:created>
  <dcterms:modified xsi:type="dcterms:W3CDTF">2024-11-02T09:37:13Z</dcterms:modified>
</cp:coreProperties>
</file>