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349" r:id="rId2"/>
    <p:sldId id="454" r:id="rId3"/>
    <p:sldId id="455" r:id="rId4"/>
    <p:sldId id="298" r:id="rId5"/>
    <p:sldId id="449" r:id="rId6"/>
    <p:sldId id="270" r:id="rId7"/>
    <p:sldId id="271" r:id="rId8"/>
    <p:sldId id="282" r:id="rId9"/>
    <p:sldId id="289" r:id="rId10"/>
    <p:sldId id="364" r:id="rId11"/>
    <p:sldId id="453" r:id="rId12"/>
    <p:sldId id="288" r:id="rId13"/>
    <p:sldId id="300" r:id="rId14"/>
    <p:sldId id="331" r:id="rId15"/>
    <p:sldId id="328" r:id="rId16"/>
    <p:sldId id="346" r:id="rId17"/>
    <p:sldId id="342" r:id="rId18"/>
    <p:sldId id="340" r:id="rId19"/>
    <p:sldId id="329" r:id="rId20"/>
    <p:sldId id="322" r:id="rId21"/>
    <p:sldId id="314" r:id="rId22"/>
    <p:sldId id="316" r:id="rId23"/>
    <p:sldId id="319" r:id="rId24"/>
    <p:sldId id="320" r:id="rId25"/>
    <p:sldId id="318" r:id="rId26"/>
    <p:sldId id="325" r:id="rId27"/>
    <p:sldId id="366" r:id="rId28"/>
    <p:sldId id="324" r:id="rId29"/>
    <p:sldId id="376" r:id="rId30"/>
    <p:sldId id="311" r:id="rId31"/>
    <p:sldId id="371" r:id="rId32"/>
    <p:sldId id="380" r:id="rId33"/>
    <p:sldId id="418" r:id="rId34"/>
    <p:sldId id="382" r:id="rId35"/>
    <p:sldId id="390" r:id="rId36"/>
    <p:sldId id="375" r:id="rId37"/>
    <p:sldId id="374" r:id="rId38"/>
    <p:sldId id="398" r:id="rId39"/>
    <p:sldId id="394" r:id="rId40"/>
    <p:sldId id="420" r:id="rId41"/>
    <p:sldId id="422" r:id="rId42"/>
    <p:sldId id="425" r:id="rId43"/>
    <p:sldId id="426" r:id="rId44"/>
    <p:sldId id="427" r:id="rId45"/>
    <p:sldId id="429" r:id="rId46"/>
    <p:sldId id="415" r:id="rId47"/>
    <p:sldId id="428" r:id="rId48"/>
    <p:sldId id="409" r:id="rId49"/>
    <p:sldId id="431" r:id="rId50"/>
    <p:sldId id="37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in Rylands" initials="CR" lastIdx="2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966"/>
  </p:normalViewPr>
  <p:slideViewPr>
    <p:cSldViewPr snapToGrid="0" snapToObjects="1">
      <p:cViewPr varScale="1">
        <p:scale>
          <a:sx n="109" d="100"/>
          <a:sy n="109" d="100"/>
        </p:scale>
        <p:origin x="216" y="4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528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6.xml"/><Relationship Id="rId18" Type="http://schemas.openxmlformats.org/officeDocument/2006/relationships/slide" Target="slides/slide21.xml"/><Relationship Id="rId26" Type="http://schemas.openxmlformats.org/officeDocument/2006/relationships/slide" Target="slides/slide32.xml"/><Relationship Id="rId39" Type="http://schemas.openxmlformats.org/officeDocument/2006/relationships/slide" Target="slides/slide47.xml"/><Relationship Id="rId21" Type="http://schemas.openxmlformats.org/officeDocument/2006/relationships/slide" Target="slides/slide24.xml"/><Relationship Id="rId34" Type="http://schemas.openxmlformats.org/officeDocument/2006/relationships/slide" Target="slides/slide42.xml"/><Relationship Id="rId7" Type="http://schemas.openxmlformats.org/officeDocument/2006/relationships/slide" Target="slides/slide8.xml"/><Relationship Id="rId2" Type="http://schemas.openxmlformats.org/officeDocument/2006/relationships/slide" Target="slides/slide3.xml"/><Relationship Id="rId16" Type="http://schemas.openxmlformats.org/officeDocument/2006/relationships/slide" Target="slides/slide19.xml"/><Relationship Id="rId20" Type="http://schemas.openxmlformats.org/officeDocument/2006/relationships/slide" Target="slides/slide23.xml"/><Relationship Id="rId29" Type="http://schemas.openxmlformats.org/officeDocument/2006/relationships/slide" Target="slides/slide35.xml"/><Relationship Id="rId41" Type="http://schemas.openxmlformats.org/officeDocument/2006/relationships/slide" Target="slides/slide50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4.xml"/><Relationship Id="rId24" Type="http://schemas.openxmlformats.org/officeDocument/2006/relationships/slide" Target="slides/slide28.xml"/><Relationship Id="rId32" Type="http://schemas.openxmlformats.org/officeDocument/2006/relationships/slide" Target="slides/slide40.xml"/><Relationship Id="rId37" Type="http://schemas.openxmlformats.org/officeDocument/2006/relationships/slide" Target="slides/slide45.xml"/><Relationship Id="rId40" Type="http://schemas.openxmlformats.org/officeDocument/2006/relationships/slide" Target="slides/slide48.xml"/><Relationship Id="rId5" Type="http://schemas.openxmlformats.org/officeDocument/2006/relationships/slide" Target="slides/slide6.xml"/><Relationship Id="rId15" Type="http://schemas.openxmlformats.org/officeDocument/2006/relationships/slide" Target="slides/slide18.xml"/><Relationship Id="rId23" Type="http://schemas.openxmlformats.org/officeDocument/2006/relationships/slide" Target="slides/slide26.xml"/><Relationship Id="rId28" Type="http://schemas.openxmlformats.org/officeDocument/2006/relationships/slide" Target="slides/slide34.xml"/><Relationship Id="rId36" Type="http://schemas.openxmlformats.org/officeDocument/2006/relationships/slide" Target="slides/slide44.xml"/><Relationship Id="rId10" Type="http://schemas.openxmlformats.org/officeDocument/2006/relationships/slide" Target="slides/slide13.xml"/><Relationship Id="rId19" Type="http://schemas.openxmlformats.org/officeDocument/2006/relationships/slide" Target="slides/slide22.xml"/><Relationship Id="rId31" Type="http://schemas.openxmlformats.org/officeDocument/2006/relationships/slide" Target="slides/slide39.xml"/><Relationship Id="rId4" Type="http://schemas.openxmlformats.org/officeDocument/2006/relationships/slide" Target="slides/slide5.xml"/><Relationship Id="rId9" Type="http://schemas.openxmlformats.org/officeDocument/2006/relationships/slide" Target="slides/slide12.xml"/><Relationship Id="rId14" Type="http://schemas.openxmlformats.org/officeDocument/2006/relationships/slide" Target="slides/slide17.xml"/><Relationship Id="rId22" Type="http://schemas.openxmlformats.org/officeDocument/2006/relationships/slide" Target="slides/slide25.xml"/><Relationship Id="rId27" Type="http://schemas.openxmlformats.org/officeDocument/2006/relationships/slide" Target="slides/slide33.xml"/><Relationship Id="rId30" Type="http://schemas.openxmlformats.org/officeDocument/2006/relationships/slide" Target="slides/slide38.xml"/><Relationship Id="rId35" Type="http://schemas.openxmlformats.org/officeDocument/2006/relationships/slide" Target="slides/slide43.xml"/><Relationship Id="rId8" Type="http://schemas.openxmlformats.org/officeDocument/2006/relationships/slide" Target="slides/slide9.xml"/><Relationship Id="rId3" Type="http://schemas.openxmlformats.org/officeDocument/2006/relationships/slide" Target="slides/slide4.xml"/><Relationship Id="rId12" Type="http://schemas.openxmlformats.org/officeDocument/2006/relationships/slide" Target="slides/slide15.xml"/><Relationship Id="rId17" Type="http://schemas.openxmlformats.org/officeDocument/2006/relationships/slide" Target="slides/slide20.xml"/><Relationship Id="rId25" Type="http://schemas.openxmlformats.org/officeDocument/2006/relationships/slide" Target="slides/slide30.xml"/><Relationship Id="rId33" Type="http://schemas.openxmlformats.org/officeDocument/2006/relationships/slide" Target="slides/slide41.xml"/><Relationship Id="rId38" Type="http://schemas.openxmlformats.org/officeDocument/2006/relationships/slide" Target="slides/slide4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6T09:56:11.564" idx="8">
    <p:pos x="10" y="10"/>
    <p:text>Alpha for a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E5058-EE8C-6847-BB08-C64A2D38612C}" type="datetimeFigureOut">
              <a:rPr lang="en-US" smtClean="0"/>
              <a:t>11/2/24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09984-8858-B743-8E66-33F22BCCF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08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1400474" y="914703"/>
            <a:ext cx="4055566" cy="313417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4274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1046263" y="4352775"/>
            <a:ext cx="4771430" cy="3478892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45" tIns="41023" rIns="82045" bIns="41023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621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9984-8858-B743-8E66-33F22BCCF0D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88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09984-8858-B743-8E66-33F22BCCF0D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92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5B9D9-73CF-0ABF-CB38-7FD59F157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F24868-5B6E-3729-1DE0-C0C937C19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DA6D71-1E7F-90CB-4471-8868A18DB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82043-775E-1512-E147-5D3DD71807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09984-8858-B743-8E66-33F22BCCF0D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34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09984-8858-B743-8E66-33F22BCCF0D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28A70-60D3-3541-FC9A-BBD554372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AF525A-3D5E-15BF-CA4F-51279A5A80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406D05-522B-93C8-4908-97277A680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97013-58E6-97DC-9DE1-2ED13A57CE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09984-8858-B743-8E66-33F22BCCF0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31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29816-948E-BFD0-DFD1-59A4CF100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88506D-BE73-D552-79C2-A06D3FD715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6AEFC6-21C4-EA0D-BAC2-B2FFD6B4F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965EF-D20F-A629-52ED-B576F01C98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09984-8858-B743-8E66-33F22BCCF0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06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09984-8858-B743-8E66-33F22BCCF0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2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09984-8858-B743-8E66-33F22BCCF0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41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9984-8858-B743-8E66-33F22BCCF0D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90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9984-8858-B743-8E66-33F22BCCF0D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26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9984-8858-B743-8E66-33F22BCCF0D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67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Text Box 2"/>
          <p:cNvSpPr txBox="1">
            <a:spLocks noChangeArrowheads="1"/>
          </p:cNvSpPr>
          <p:nvPr/>
        </p:nvSpPr>
        <p:spPr bwMode="auto">
          <a:xfrm>
            <a:off x="1400474" y="914703"/>
            <a:ext cx="4055566" cy="313417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68675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1046263" y="4352775"/>
            <a:ext cx="4771430" cy="3478892"/>
          </a:xfrm>
          <a:ln/>
        </p:spPr>
        <p:txBody>
          <a:bodyPr wrap="none" lIns="82034" tIns="41018" rIns="82034" bIns="4101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512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F1BBB-C342-374C-A298-6EDB6F5E5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22E622-33B8-A448-8C56-E89CFEB8E5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AF12A-9F61-EB4D-94B1-1CA8279F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AE3D-A71C-AA43-B2EB-28D7BB59864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4865E-A582-3346-B469-3ECB072A0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111C7-BA3C-EA41-9698-6D7DDF22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6BA5-4D12-134A-8800-33CAD979F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66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7032C-BAC2-D84A-AD41-8238E1EE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BF705-231B-284B-A4CB-C46976724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997DC-D889-B640-8D66-839602B5D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AE3D-A71C-AA43-B2EB-28D7BB59864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7B0AE-258A-1449-8F8B-60D21DBCA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7DA8D-7B65-FC49-93E1-158C4403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6BA5-4D12-134A-8800-33CAD979F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94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513089-8FAE-124F-93A0-30D5BA61D3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57494-C73E-4F47-912A-2F75DDC4A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53C6C-D4AB-5047-B97A-94B7EA870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AE3D-A71C-AA43-B2EB-28D7BB59864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34014-450D-BC46-BAE1-8A1817F00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16637-01B6-0147-89A6-FB880D618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6BA5-4D12-134A-8800-33CAD979F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8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33380" y="738190"/>
            <a:ext cx="9929091" cy="1072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33380" y="1996049"/>
            <a:ext cx="4872181" cy="19624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0290" y="1996049"/>
            <a:ext cx="4872181" cy="19624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33380" y="4092950"/>
            <a:ext cx="4872181" cy="196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0290" y="4092950"/>
            <a:ext cx="4872181" cy="196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0401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D9407-5C6D-4341-92A3-DD07B71EC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0266A-EFBF-1D4F-A5F9-6BE340FC6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2919E-AE30-CE42-AE45-DB028EB04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AE3D-A71C-AA43-B2EB-28D7BB59864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E60CB-8264-9549-9907-8DBF9BE4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8F492-AE13-0A40-8A3D-A01B2CBEF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6BA5-4D12-134A-8800-33CAD979F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13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995EA-05FC-2947-BD62-9E26B667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5343E-6134-654B-97A5-3D9CDC68E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A1009-1769-6B46-97EA-5DB69C5DA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AE3D-A71C-AA43-B2EB-28D7BB59864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623B-628A-B741-B7B9-63CAC3D72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AD36A-41C6-5448-9C85-4ED6BA82D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6BA5-4D12-134A-8800-33CAD979F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89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9B3F-A438-8241-9AF6-E0FE4B38D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F7407-2F75-DE4C-A2B9-D7CB61780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895A2-9C3E-9E40-A085-C595773F4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65A51-40CC-7142-9CAC-8CD968602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AE3D-A71C-AA43-B2EB-28D7BB59864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C6DC8-A968-5941-B8B0-6D7C2ECCC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CF8559-8DBB-9444-A3B8-26E40D8D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6BA5-4D12-134A-8800-33CAD979F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CDBAC-80CA-494A-A5A0-74580621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9B21A-9603-714F-B943-4F978D7C2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E3DC52-2F74-6247-8C38-1A0A76D956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62B940-8F4D-024B-BD4C-68D8C8365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E5414A-8218-6945-8D2F-5C1798798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B8B7C-FB0D-7941-B796-2A5B03271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AE3D-A71C-AA43-B2EB-28D7BB59864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1D9C39-2BC4-4445-AE7B-85292937B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6F24A9-75A4-7D4D-8E55-F8DF582F7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6BA5-4D12-134A-8800-33CAD979F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66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C27F9-316B-534D-AD01-6280A51AD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4E35F-167C-A14F-B278-1595F2187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AE3D-A71C-AA43-B2EB-28D7BB59864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23236-665B-1A4E-B5BD-A7D3122FE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E20D51-BB22-1A47-BF42-161CE6074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6BA5-4D12-134A-8800-33CAD979F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69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AF329A-96BA-7648-9CE5-C8EBD50AB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AE3D-A71C-AA43-B2EB-28D7BB59864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DC08C-BF30-F540-B7CC-7B35F642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EC3A5-F200-004A-8B99-EC883C99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6BA5-4D12-134A-8800-33CAD979F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2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957C5-4C89-304C-824E-76A68A4D9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380EE-41D7-C443-B376-92A2FFFC4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34E4C5-8933-C64E-8501-E6FC66F3D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92067-5C5F-4A42-B1E1-50C418E1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AE3D-A71C-AA43-B2EB-28D7BB59864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5ABDD-3697-BD4D-96E8-1F49B3FBC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E23FE-CC3A-6D43-B125-F6367044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6BA5-4D12-134A-8800-33CAD979F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8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0580-693D-624E-BF0B-81EC5757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08D3D4-1387-2C4C-BC01-3EDC5442C0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E0AD26-E319-CB4E-A6BA-C9C227A79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1DB23-2209-9445-AE64-A2C64C39C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AE3D-A71C-AA43-B2EB-28D7BB59864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B31BC-BAEF-7F4E-A7AB-2A5D258C7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57BBB-7E2E-0E4D-AAEB-6380AA39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6BA5-4D12-134A-8800-33CAD979F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9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38A774-74D0-154B-8561-B1625AB2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EB479-C4AD-8C43-B00B-6470EF7C1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3BD16-C489-744F-93DA-16EB16726F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7AE3D-A71C-AA43-B2EB-28D7BB59864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C0E20-1E17-134D-B757-331DFB037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C2532-E94F-8245-A6A5-E514A8056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16BA5-4D12-134A-8800-33CAD979F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8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11" Type="http://schemas.openxmlformats.org/officeDocument/2006/relationships/image" Target="../media/image9.emf"/><Relationship Id="rId5" Type="http://schemas.openxmlformats.org/officeDocument/2006/relationships/image" Target="../media/image3.png"/><Relationship Id="rId10" Type="http://schemas.openxmlformats.org/officeDocument/2006/relationships/image" Target="../media/image8.em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6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11" Type="http://schemas.openxmlformats.org/officeDocument/2006/relationships/image" Target="../media/image52.emf"/><Relationship Id="rId5" Type="http://schemas.openxmlformats.org/officeDocument/2006/relationships/image" Target="../media/image48.png"/><Relationship Id="rId10" Type="http://schemas.openxmlformats.org/officeDocument/2006/relationships/image" Target="../media/image51.emf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emf"/><Relationship Id="rId3" Type="http://schemas.openxmlformats.org/officeDocument/2006/relationships/image" Target="../media/image54.emf"/><Relationship Id="rId7" Type="http://schemas.openxmlformats.org/officeDocument/2006/relationships/image" Target="../media/image58.png"/><Relationship Id="rId12" Type="http://schemas.openxmlformats.org/officeDocument/2006/relationships/image" Target="../media/image63.emf"/><Relationship Id="rId17" Type="http://schemas.openxmlformats.org/officeDocument/2006/relationships/image" Target="../media/image68.emf"/><Relationship Id="rId2" Type="http://schemas.openxmlformats.org/officeDocument/2006/relationships/image" Target="../media/image53.emf"/><Relationship Id="rId16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emf"/><Relationship Id="rId5" Type="http://schemas.openxmlformats.org/officeDocument/2006/relationships/image" Target="../media/image56.emf"/><Relationship Id="rId15" Type="http://schemas.openxmlformats.org/officeDocument/2006/relationships/image" Target="../media/image66.png"/><Relationship Id="rId10" Type="http://schemas.openxmlformats.org/officeDocument/2006/relationships/image" Target="../media/image61.emf"/><Relationship Id="rId4" Type="http://schemas.openxmlformats.org/officeDocument/2006/relationships/image" Target="../media/image55.emf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45.emf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emf"/><Relationship Id="rId3" Type="http://schemas.openxmlformats.org/officeDocument/2006/relationships/image" Target="../media/image70.png"/><Relationship Id="rId7" Type="http://schemas.openxmlformats.org/officeDocument/2006/relationships/image" Target="../media/image84.png"/><Relationship Id="rId12" Type="http://schemas.openxmlformats.org/officeDocument/2006/relationships/image" Target="../media/image88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7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emf"/><Relationship Id="rId9" Type="http://schemas.openxmlformats.org/officeDocument/2006/relationships/image" Target="../media/image86.png"/><Relationship Id="rId14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Relationship Id="rId9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emf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emf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112.png"/><Relationship Id="rId7" Type="http://schemas.openxmlformats.org/officeDocument/2006/relationships/image" Target="../media/image79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116.emf"/><Relationship Id="rId5" Type="http://schemas.openxmlformats.org/officeDocument/2006/relationships/image" Target="../media/image45.emf"/><Relationship Id="rId10" Type="http://schemas.openxmlformats.org/officeDocument/2006/relationships/image" Target="../media/image115.emf"/><Relationship Id="rId4" Type="http://schemas.openxmlformats.org/officeDocument/2006/relationships/image" Target="../media/image113.png"/><Relationship Id="rId9" Type="http://schemas.openxmlformats.org/officeDocument/2006/relationships/image" Target="../media/image11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13" Type="http://schemas.openxmlformats.org/officeDocument/2006/relationships/image" Target="../media/image128.png"/><Relationship Id="rId3" Type="http://schemas.openxmlformats.org/officeDocument/2006/relationships/image" Target="../media/image118.png"/><Relationship Id="rId7" Type="http://schemas.openxmlformats.org/officeDocument/2006/relationships/image" Target="../media/image122.emf"/><Relationship Id="rId12" Type="http://schemas.openxmlformats.org/officeDocument/2006/relationships/image" Target="../media/image127.em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emf"/><Relationship Id="rId11" Type="http://schemas.openxmlformats.org/officeDocument/2006/relationships/image" Target="../media/image126.emf"/><Relationship Id="rId5" Type="http://schemas.openxmlformats.org/officeDocument/2006/relationships/image" Target="../media/image120.png"/><Relationship Id="rId10" Type="http://schemas.openxmlformats.org/officeDocument/2006/relationships/image" Target="../media/image125.emf"/><Relationship Id="rId4" Type="http://schemas.openxmlformats.org/officeDocument/2006/relationships/image" Target="../media/image119.png"/><Relationship Id="rId9" Type="http://schemas.openxmlformats.org/officeDocument/2006/relationships/image" Target="../media/image12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130.png"/><Relationship Id="rId7" Type="http://schemas.openxmlformats.org/officeDocument/2006/relationships/image" Target="../media/image45.emf"/><Relationship Id="rId12" Type="http://schemas.openxmlformats.org/officeDocument/2006/relationships/image" Target="../media/image134.e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133.emf"/><Relationship Id="rId5" Type="http://schemas.openxmlformats.org/officeDocument/2006/relationships/image" Target="../media/image57.png"/><Relationship Id="rId10" Type="http://schemas.openxmlformats.org/officeDocument/2006/relationships/image" Target="../media/image132.emf"/><Relationship Id="rId4" Type="http://schemas.openxmlformats.org/officeDocument/2006/relationships/image" Target="../media/image128.png"/><Relationship Id="rId9" Type="http://schemas.openxmlformats.org/officeDocument/2006/relationships/image" Target="../media/image13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29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57.png"/><Relationship Id="rId4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30.png"/><Relationship Id="rId7" Type="http://schemas.openxmlformats.org/officeDocument/2006/relationships/image" Target="../media/image137.png"/><Relationship Id="rId12" Type="http://schemas.openxmlformats.org/officeDocument/2006/relationships/image" Target="../media/image140.e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139.png"/><Relationship Id="rId5" Type="http://schemas.openxmlformats.org/officeDocument/2006/relationships/image" Target="../media/image59.png"/><Relationship Id="rId10" Type="http://schemas.openxmlformats.org/officeDocument/2006/relationships/image" Target="../media/image66.png"/><Relationship Id="rId4" Type="http://schemas.openxmlformats.org/officeDocument/2006/relationships/image" Target="../media/image58.png"/><Relationship Id="rId9" Type="http://schemas.openxmlformats.org/officeDocument/2006/relationships/image" Target="../media/image1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4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4.emf"/><Relationship Id="rId18" Type="http://schemas.openxmlformats.org/officeDocument/2006/relationships/image" Target="../media/image158.emf"/><Relationship Id="rId3" Type="http://schemas.openxmlformats.org/officeDocument/2006/relationships/image" Target="../media/image60.png"/><Relationship Id="rId7" Type="http://schemas.openxmlformats.org/officeDocument/2006/relationships/image" Target="../media/image149.png"/><Relationship Id="rId12" Type="http://schemas.openxmlformats.org/officeDocument/2006/relationships/image" Target="../media/image153.png"/><Relationship Id="rId17" Type="http://schemas.openxmlformats.org/officeDocument/2006/relationships/image" Target="../media/image15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2.png"/><Relationship Id="rId5" Type="http://schemas.openxmlformats.org/officeDocument/2006/relationships/image" Target="../media/image144.png"/><Relationship Id="rId15" Type="http://schemas.openxmlformats.org/officeDocument/2006/relationships/image" Target="../media/image155.emf"/><Relationship Id="rId10" Type="http://schemas.openxmlformats.org/officeDocument/2006/relationships/image" Target="../media/image151.emf"/><Relationship Id="rId4" Type="http://schemas.openxmlformats.org/officeDocument/2006/relationships/image" Target="../media/image137.png"/><Relationship Id="rId9" Type="http://schemas.openxmlformats.org/officeDocument/2006/relationships/image" Target="../media/image66.png"/><Relationship Id="rId14" Type="http://schemas.openxmlformats.org/officeDocument/2006/relationships/image" Target="../media/image6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66.png"/><Relationship Id="rId3" Type="http://schemas.openxmlformats.org/officeDocument/2006/relationships/image" Target="../media/image139.png"/><Relationship Id="rId7" Type="http://schemas.openxmlformats.org/officeDocument/2006/relationships/image" Target="../media/image162.png"/><Relationship Id="rId12" Type="http://schemas.openxmlformats.org/officeDocument/2006/relationships/image" Target="../media/image1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109.png"/><Relationship Id="rId5" Type="http://schemas.openxmlformats.org/officeDocument/2006/relationships/image" Target="../media/image160.emf"/><Relationship Id="rId10" Type="http://schemas.openxmlformats.org/officeDocument/2006/relationships/image" Target="../media/image164.png"/><Relationship Id="rId4" Type="http://schemas.openxmlformats.org/officeDocument/2006/relationships/image" Target="../media/image159.png"/><Relationship Id="rId9" Type="http://schemas.openxmlformats.org/officeDocument/2006/relationships/image" Target="../media/image1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emf"/><Relationship Id="rId5" Type="http://schemas.openxmlformats.org/officeDocument/2006/relationships/image" Target="../media/image166.png"/><Relationship Id="rId4" Type="http://schemas.openxmlformats.org/officeDocument/2006/relationships/image" Target="../media/image1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emf"/><Relationship Id="rId4" Type="http://schemas.openxmlformats.org/officeDocument/2006/relationships/image" Target="../media/image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emf"/><Relationship Id="rId3" Type="http://schemas.openxmlformats.org/officeDocument/2006/relationships/image" Target="../media/image180.emf"/><Relationship Id="rId7" Type="http://schemas.openxmlformats.org/officeDocument/2006/relationships/image" Target="../media/image184.emf"/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emf"/><Relationship Id="rId11" Type="http://schemas.openxmlformats.org/officeDocument/2006/relationships/image" Target="../media/image188.emf"/><Relationship Id="rId5" Type="http://schemas.openxmlformats.org/officeDocument/2006/relationships/image" Target="../media/image182.emf"/><Relationship Id="rId10" Type="http://schemas.openxmlformats.org/officeDocument/2006/relationships/image" Target="../media/image187.emf"/><Relationship Id="rId4" Type="http://schemas.openxmlformats.org/officeDocument/2006/relationships/image" Target="../media/image181.emf"/><Relationship Id="rId9" Type="http://schemas.openxmlformats.org/officeDocument/2006/relationships/image" Target="../media/image186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emf"/><Relationship Id="rId3" Type="http://schemas.openxmlformats.org/officeDocument/2006/relationships/image" Target="../media/image190.emf"/><Relationship Id="rId7" Type="http://schemas.openxmlformats.org/officeDocument/2006/relationships/image" Target="../media/image194.emf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emf"/><Relationship Id="rId5" Type="http://schemas.openxmlformats.org/officeDocument/2006/relationships/image" Target="../media/image192.emf"/><Relationship Id="rId4" Type="http://schemas.openxmlformats.org/officeDocument/2006/relationships/image" Target="../media/image191.emf"/><Relationship Id="rId9" Type="http://schemas.openxmlformats.org/officeDocument/2006/relationships/image" Target="../media/image19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emf"/><Relationship Id="rId13" Type="http://schemas.openxmlformats.org/officeDocument/2006/relationships/image" Target="../media/image211.emf"/><Relationship Id="rId3" Type="http://schemas.openxmlformats.org/officeDocument/2006/relationships/image" Target="../media/image201.emf"/><Relationship Id="rId7" Type="http://schemas.openxmlformats.org/officeDocument/2006/relationships/image" Target="../media/image205.emf"/><Relationship Id="rId12" Type="http://schemas.openxmlformats.org/officeDocument/2006/relationships/image" Target="../media/image210.emf"/><Relationship Id="rId2" Type="http://schemas.openxmlformats.org/officeDocument/2006/relationships/image" Target="../media/image20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emf"/><Relationship Id="rId11" Type="http://schemas.openxmlformats.org/officeDocument/2006/relationships/image" Target="../media/image209.emf"/><Relationship Id="rId5" Type="http://schemas.openxmlformats.org/officeDocument/2006/relationships/image" Target="../media/image203.emf"/><Relationship Id="rId10" Type="http://schemas.openxmlformats.org/officeDocument/2006/relationships/image" Target="../media/image208.png"/><Relationship Id="rId4" Type="http://schemas.openxmlformats.org/officeDocument/2006/relationships/image" Target="../media/image202.emf"/><Relationship Id="rId9" Type="http://schemas.openxmlformats.org/officeDocument/2006/relationships/image" Target="../media/image207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emf"/><Relationship Id="rId3" Type="http://schemas.openxmlformats.org/officeDocument/2006/relationships/image" Target="../media/image213.emf"/><Relationship Id="rId7" Type="http://schemas.openxmlformats.org/officeDocument/2006/relationships/image" Target="../media/image217.emf"/><Relationship Id="rId2" Type="http://schemas.openxmlformats.org/officeDocument/2006/relationships/image" Target="../media/image2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emf"/><Relationship Id="rId5" Type="http://schemas.openxmlformats.org/officeDocument/2006/relationships/image" Target="../media/image215.emf"/><Relationship Id="rId10" Type="http://schemas.openxmlformats.org/officeDocument/2006/relationships/image" Target="../media/image220.png"/><Relationship Id="rId4" Type="http://schemas.openxmlformats.org/officeDocument/2006/relationships/image" Target="../media/image214.emf"/><Relationship Id="rId9" Type="http://schemas.openxmlformats.org/officeDocument/2006/relationships/image" Target="../media/image21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7.png"/><Relationship Id="rId7" Type="http://schemas.openxmlformats.org/officeDocument/2006/relationships/image" Target="../media/image18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1.emf"/><Relationship Id="rId7" Type="http://schemas.openxmlformats.org/officeDocument/2006/relationships/image" Target="../media/image2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emf"/><Relationship Id="rId5" Type="http://schemas.openxmlformats.org/officeDocument/2006/relationships/image" Target="../media/image223.emf"/><Relationship Id="rId4" Type="http://schemas.openxmlformats.org/officeDocument/2006/relationships/image" Target="../media/image222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emf"/><Relationship Id="rId3" Type="http://schemas.openxmlformats.org/officeDocument/2006/relationships/image" Target="../media/image228.emf"/><Relationship Id="rId7" Type="http://schemas.openxmlformats.org/officeDocument/2006/relationships/image" Target="../media/image226.png"/><Relationship Id="rId2" Type="http://schemas.openxmlformats.org/officeDocument/2006/relationships/image" Target="../media/image2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emf"/><Relationship Id="rId5" Type="http://schemas.openxmlformats.org/officeDocument/2006/relationships/image" Target="../media/image230.emf"/><Relationship Id="rId4" Type="http://schemas.openxmlformats.org/officeDocument/2006/relationships/image" Target="../media/image229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emf"/><Relationship Id="rId13" Type="http://schemas.openxmlformats.org/officeDocument/2006/relationships/image" Target="../media/image243.emf"/><Relationship Id="rId3" Type="http://schemas.openxmlformats.org/officeDocument/2006/relationships/image" Target="../media/image233.emf"/><Relationship Id="rId7" Type="http://schemas.openxmlformats.org/officeDocument/2006/relationships/image" Target="../media/image237.emf"/><Relationship Id="rId12" Type="http://schemas.openxmlformats.org/officeDocument/2006/relationships/image" Target="../media/image242.emf"/><Relationship Id="rId2" Type="http://schemas.openxmlformats.org/officeDocument/2006/relationships/image" Target="../media/image232.emf"/><Relationship Id="rId16" Type="http://schemas.openxmlformats.org/officeDocument/2006/relationships/image" Target="../media/image19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emf"/><Relationship Id="rId11" Type="http://schemas.openxmlformats.org/officeDocument/2006/relationships/image" Target="../media/image241.emf"/><Relationship Id="rId5" Type="http://schemas.openxmlformats.org/officeDocument/2006/relationships/image" Target="../media/image235.emf"/><Relationship Id="rId15" Type="http://schemas.openxmlformats.org/officeDocument/2006/relationships/image" Target="../media/image245.emf"/><Relationship Id="rId10" Type="http://schemas.openxmlformats.org/officeDocument/2006/relationships/image" Target="../media/image240.emf"/><Relationship Id="rId4" Type="http://schemas.openxmlformats.org/officeDocument/2006/relationships/image" Target="../media/image234.emf"/><Relationship Id="rId9" Type="http://schemas.openxmlformats.org/officeDocument/2006/relationships/image" Target="../media/image239.emf"/><Relationship Id="rId14" Type="http://schemas.openxmlformats.org/officeDocument/2006/relationships/image" Target="../media/image244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emf"/><Relationship Id="rId13" Type="http://schemas.openxmlformats.org/officeDocument/2006/relationships/image" Target="../media/image256.emf"/><Relationship Id="rId3" Type="http://schemas.openxmlformats.org/officeDocument/2006/relationships/image" Target="../media/image246.emf"/><Relationship Id="rId7" Type="http://schemas.openxmlformats.org/officeDocument/2006/relationships/image" Target="../media/image250.emf"/><Relationship Id="rId12" Type="http://schemas.openxmlformats.org/officeDocument/2006/relationships/image" Target="../media/image255.emf"/><Relationship Id="rId2" Type="http://schemas.openxmlformats.org/officeDocument/2006/relationships/image" Target="../media/image2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emf"/><Relationship Id="rId11" Type="http://schemas.openxmlformats.org/officeDocument/2006/relationships/image" Target="../media/image254.emf"/><Relationship Id="rId5" Type="http://schemas.openxmlformats.org/officeDocument/2006/relationships/image" Target="../media/image248.png"/><Relationship Id="rId10" Type="http://schemas.openxmlformats.org/officeDocument/2006/relationships/image" Target="../media/image253.emf"/><Relationship Id="rId4" Type="http://schemas.openxmlformats.org/officeDocument/2006/relationships/image" Target="../media/image247.emf"/><Relationship Id="rId9" Type="http://schemas.openxmlformats.org/officeDocument/2006/relationships/image" Target="../media/image252.emf"/><Relationship Id="rId14" Type="http://schemas.openxmlformats.org/officeDocument/2006/relationships/image" Target="../media/image257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13" Type="http://schemas.openxmlformats.org/officeDocument/2006/relationships/image" Target="../media/image269.emf"/><Relationship Id="rId3" Type="http://schemas.openxmlformats.org/officeDocument/2006/relationships/image" Target="../media/image259.emf"/><Relationship Id="rId7" Type="http://schemas.openxmlformats.org/officeDocument/2006/relationships/image" Target="../media/image263.emf"/><Relationship Id="rId12" Type="http://schemas.openxmlformats.org/officeDocument/2006/relationships/image" Target="../media/image268.emf"/><Relationship Id="rId2" Type="http://schemas.openxmlformats.org/officeDocument/2006/relationships/image" Target="../media/image2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emf"/><Relationship Id="rId11" Type="http://schemas.openxmlformats.org/officeDocument/2006/relationships/image" Target="../media/image267.emf"/><Relationship Id="rId5" Type="http://schemas.openxmlformats.org/officeDocument/2006/relationships/image" Target="../media/image261.emf"/><Relationship Id="rId10" Type="http://schemas.openxmlformats.org/officeDocument/2006/relationships/image" Target="../media/image266.emf"/><Relationship Id="rId4" Type="http://schemas.openxmlformats.org/officeDocument/2006/relationships/image" Target="../media/image260.emf"/><Relationship Id="rId9" Type="http://schemas.openxmlformats.org/officeDocument/2006/relationships/image" Target="../media/image265.emf"/><Relationship Id="rId14" Type="http://schemas.openxmlformats.org/officeDocument/2006/relationships/image" Target="../media/image270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13" Type="http://schemas.openxmlformats.org/officeDocument/2006/relationships/image" Target="../media/image264.png"/><Relationship Id="rId3" Type="http://schemas.openxmlformats.org/officeDocument/2006/relationships/image" Target="../media/image271.emf"/><Relationship Id="rId7" Type="http://schemas.openxmlformats.org/officeDocument/2006/relationships/image" Target="../media/image275.emf"/><Relationship Id="rId12" Type="http://schemas.openxmlformats.org/officeDocument/2006/relationships/image" Target="../media/image280.emf"/><Relationship Id="rId2" Type="http://schemas.openxmlformats.org/officeDocument/2006/relationships/image" Target="../media/image2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4.emf"/><Relationship Id="rId11" Type="http://schemas.openxmlformats.org/officeDocument/2006/relationships/image" Target="../media/image279.emf"/><Relationship Id="rId5" Type="http://schemas.openxmlformats.org/officeDocument/2006/relationships/image" Target="../media/image273.emf"/><Relationship Id="rId10" Type="http://schemas.openxmlformats.org/officeDocument/2006/relationships/image" Target="../media/image278.emf"/><Relationship Id="rId4" Type="http://schemas.openxmlformats.org/officeDocument/2006/relationships/image" Target="../media/image272.emf"/><Relationship Id="rId9" Type="http://schemas.openxmlformats.org/officeDocument/2006/relationships/image" Target="../media/image277.emf"/><Relationship Id="rId14" Type="http://schemas.openxmlformats.org/officeDocument/2006/relationships/image" Target="../media/image281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emf"/><Relationship Id="rId3" Type="http://schemas.openxmlformats.org/officeDocument/2006/relationships/image" Target="../media/image282.emf"/><Relationship Id="rId7" Type="http://schemas.openxmlformats.org/officeDocument/2006/relationships/image" Target="../media/image286.emf"/><Relationship Id="rId2" Type="http://schemas.openxmlformats.org/officeDocument/2006/relationships/image" Target="../media/image2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5.png"/><Relationship Id="rId5" Type="http://schemas.openxmlformats.org/officeDocument/2006/relationships/image" Target="../media/image284.emf"/><Relationship Id="rId10" Type="http://schemas.openxmlformats.org/officeDocument/2006/relationships/image" Target="../media/image264.png"/><Relationship Id="rId4" Type="http://schemas.openxmlformats.org/officeDocument/2006/relationships/image" Target="../media/image283.emf"/><Relationship Id="rId9" Type="http://schemas.openxmlformats.org/officeDocument/2006/relationships/image" Target="../media/image28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emf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1.emf"/><Relationship Id="rId4" Type="http://schemas.openxmlformats.org/officeDocument/2006/relationships/image" Target="../media/image290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emf"/><Relationship Id="rId3" Type="http://schemas.openxmlformats.org/officeDocument/2006/relationships/image" Target="../media/image291.emf"/><Relationship Id="rId7" Type="http://schemas.openxmlformats.org/officeDocument/2006/relationships/image" Target="../media/image29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4.emf"/><Relationship Id="rId11" Type="http://schemas.openxmlformats.org/officeDocument/2006/relationships/image" Target="../media/image298.emf"/><Relationship Id="rId5" Type="http://schemas.openxmlformats.org/officeDocument/2006/relationships/image" Target="../media/image293.emf"/><Relationship Id="rId10" Type="http://schemas.openxmlformats.org/officeDocument/2006/relationships/image" Target="../media/image264.png"/><Relationship Id="rId4" Type="http://schemas.openxmlformats.org/officeDocument/2006/relationships/image" Target="../media/image292.emf"/><Relationship Id="rId9" Type="http://schemas.openxmlformats.org/officeDocument/2006/relationships/image" Target="../media/image29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12" Type="http://schemas.openxmlformats.org/officeDocument/2006/relationships/image" Target="../media/image30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22.emf"/><Relationship Id="rId9" Type="http://schemas.openxmlformats.org/officeDocument/2006/relationships/image" Target="../media/image27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iff"/><Relationship Id="rId4" Type="http://schemas.openxmlformats.org/officeDocument/2006/relationships/image" Target="../media/image4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1838854" y="18405"/>
            <a:ext cx="9261911" cy="1380378"/>
          </a:xfrm>
          <a:solidFill>
            <a:srgbClr val="280099"/>
          </a:solidFill>
          <a:ln>
            <a:solidFill>
              <a:srgbClr val="280099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01744" algn="l"/>
                <a:tab pos="804912" algn="l"/>
                <a:tab pos="1208080" algn="l"/>
                <a:tab pos="1611248" algn="l"/>
                <a:tab pos="2014416" algn="l"/>
                <a:tab pos="2417585" algn="l"/>
                <a:tab pos="2820753" algn="l"/>
                <a:tab pos="3223921" algn="l"/>
                <a:tab pos="3627089" algn="l"/>
                <a:tab pos="4030258" algn="l"/>
                <a:tab pos="4433425" algn="l"/>
                <a:tab pos="4836594" algn="l"/>
                <a:tab pos="5239762" algn="l"/>
                <a:tab pos="5642930" algn="l"/>
                <a:tab pos="6046098" algn="l"/>
                <a:tab pos="6449267" algn="l"/>
                <a:tab pos="6852434" algn="l"/>
                <a:tab pos="7255603" algn="l"/>
                <a:tab pos="7658771" algn="l"/>
                <a:tab pos="8061939" algn="l"/>
                <a:tab pos="8445162" algn="l"/>
              </a:tabLst>
              <a:defRPr/>
            </a:pPr>
            <a:r>
              <a:rPr lang="en-GB" sz="2900" b="1" dirty="0">
                <a:solidFill>
                  <a:srgbClr val="FFFFFF"/>
                </a:solidFill>
                <a:latin typeface="Nimbus Roman No9 L" charset="0"/>
                <a:ea typeface="ＭＳ Ｐゴシック" charset="0"/>
              </a:rPr>
              <a:t> Quantum impurity in interacting environments –</a:t>
            </a:r>
            <a:br>
              <a:rPr lang="en-GB" sz="2900" b="1" dirty="0">
                <a:solidFill>
                  <a:srgbClr val="FFFFFF"/>
                </a:solidFill>
                <a:latin typeface="Nimbus Roman No9 L" charset="0"/>
                <a:ea typeface="ＭＳ Ｐゴシック" charset="0"/>
              </a:rPr>
            </a:br>
            <a:r>
              <a:rPr lang="en-GB" sz="2900" b="1" dirty="0">
                <a:solidFill>
                  <a:srgbClr val="FFFFFF"/>
                </a:solidFill>
                <a:latin typeface="Nimbus Roman No9 L" charset="0"/>
                <a:ea typeface="ＭＳ Ｐゴシック" charset="0"/>
              </a:rPr>
              <a:t>three systems, one phase diagram</a:t>
            </a:r>
            <a:br>
              <a:rPr lang="en-GB" sz="3200" b="1" dirty="0">
                <a:solidFill>
                  <a:srgbClr val="FFFFFF"/>
                </a:solidFill>
                <a:latin typeface="Nimbus Roman No9 L" charset="0"/>
                <a:ea typeface="ＭＳ Ｐゴシック" charset="0"/>
              </a:rPr>
            </a:br>
            <a:r>
              <a:rPr lang="en-GB" sz="3200" b="1" dirty="0">
                <a:solidFill>
                  <a:srgbClr val="FFFFFF"/>
                </a:solidFill>
                <a:latin typeface="Nimbus Roman No9 L" charset="0"/>
                <a:ea typeface="ＭＳ Ｐゴシック" charset="0"/>
              </a:rPr>
              <a:t>                         </a:t>
            </a:r>
            <a:endParaRPr lang="en-GB" sz="2400" b="1" dirty="0">
              <a:solidFill>
                <a:srgbClr val="FFFFFF"/>
              </a:solidFill>
              <a:latin typeface="Nimbus Roman No9 L" charset="0"/>
              <a:ea typeface="ＭＳ Ｐゴシック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803126" y="5929711"/>
            <a:ext cx="8724034" cy="738664"/>
          </a:xfrm>
          <a:prstGeom prst="rect">
            <a:avLst/>
          </a:prstGeom>
          <a:solidFill>
            <a:srgbClr val="28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 i="1">
                <a:solidFill>
                  <a:schemeClr val="tx1"/>
                </a:solidFill>
                <a:latin typeface="Nimbus Roman No9 L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 i="1">
                <a:solidFill>
                  <a:schemeClr val="tx1"/>
                </a:solidFill>
                <a:latin typeface="Nimbus Roman No9 L" charset="0"/>
                <a:ea typeface="ＭＳ Ｐゴシック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 i="1">
                <a:solidFill>
                  <a:schemeClr val="tx1"/>
                </a:solidFill>
                <a:latin typeface="Nimbus Roman No9 L" charset="0"/>
                <a:ea typeface="ＭＳ Ｐゴシック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 i="1">
                <a:solidFill>
                  <a:schemeClr val="tx1"/>
                </a:solidFill>
                <a:latin typeface="Nimbus Roman No9 L" charset="0"/>
                <a:ea typeface="ＭＳ Ｐゴシック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 i="1">
                <a:solidFill>
                  <a:schemeClr val="tx1"/>
                </a:solidFill>
                <a:latin typeface="Nimbus Roman No9 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 i="1">
                <a:solidFill>
                  <a:schemeClr val="tx1"/>
                </a:solidFill>
                <a:latin typeface="Nimbus Roman No9 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 i="1">
                <a:solidFill>
                  <a:schemeClr val="tx1"/>
                </a:solidFill>
                <a:latin typeface="Nimbus Roman No9 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 i="1">
                <a:solidFill>
                  <a:schemeClr val="tx1"/>
                </a:solidFill>
                <a:latin typeface="Nimbus Roman No9 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 i="1">
                <a:solidFill>
                  <a:schemeClr val="tx1"/>
                </a:solidFill>
                <a:latin typeface="Nimbus Roman No9 L" charset="0"/>
                <a:ea typeface="ＭＳ Ｐゴシック" charset="0"/>
              </a:defRPr>
            </a:lvl9pPr>
          </a:lstStyle>
          <a:p>
            <a:pPr algn="ctr" eaLnBrk="1">
              <a:defRPr/>
            </a:pPr>
            <a:r>
              <a:rPr lang="en-GB" sz="2400" dirty="0">
                <a:solidFill>
                  <a:srgbClr val="FFFFFF"/>
                </a:solidFill>
                <a:cs typeface="Arial" charset="0"/>
              </a:rPr>
              <a:t>International  Worksop on Mathematical physics in Quantum Science</a:t>
            </a:r>
            <a:r>
              <a:rPr lang="en-GB" sz="2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GB" sz="2000" dirty="0">
                <a:solidFill>
                  <a:srgbClr val="FFFFFF"/>
                </a:solidFill>
                <a:cs typeface="Arial" charset="0"/>
              </a:rPr>
              <a:t>Nov 1-10  </a:t>
            </a:r>
            <a:r>
              <a:rPr lang="en-GB" sz="2000" i="0" dirty="0">
                <a:solidFill>
                  <a:srgbClr val="FFFFFF"/>
                </a:solidFill>
                <a:cs typeface="Arial" charset="0"/>
              </a:rPr>
              <a:t>2024    Hangzhou, China</a:t>
            </a:r>
            <a:endParaRPr lang="en-GB" sz="2400" i="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240014" y="3242615"/>
            <a:ext cx="1820854" cy="51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chemeClr val="tx2"/>
                </a:solidFill>
                <a:cs typeface="Arial" charset="0"/>
              </a:rPr>
              <a:t>Natan Andrei  </a:t>
            </a:r>
            <a:r>
              <a:rPr lang="en-US" sz="1600" b="1" i="1" dirty="0">
                <a:solidFill>
                  <a:schemeClr val="tx2"/>
                </a:solidFill>
                <a:cs typeface="Arial" charset="0"/>
              </a:rPr>
              <a:t>  </a:t>
            </a:r>
            <a:r>
              <a:rPr lang="en-US" sz="1200" b="1" i="1" dirty="0">
                <a:solidFill>
                  <a:schemeClr val="tx2"/>
                </a:solidFill>
                <a:latin typeface="Arial" charset="0"/>
                <a:cs typeface="Arial" charset="0"/>
              </a:rPr>
              <a:t>Rutgers university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322" y="1488994"/>
            <a:ext cx="1427831" cy="17783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55297" y="3318573"/>
            <a:ext cx="1722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F497D"/>
                </a:solidFill>
              </a:rPr>
              <a:t>Colin Rylands</a:t>
            </a:r>
          </a:p>
          <a:p>
            <a:r>
              <a:rPr lang="en-US" sz="1200" b="1" i="1" dirty="0">
                <a:solidFill>
                  <a:srgbClr val="1F497D"/>
                </a:solidFill>
              </a:rPr>
              <a:t>        </a:t>
            </a:r>
            <a:r>
              <a:rPr lang="en-US" sz="1200" i="1" dirty="0">
                <a:solidFill>
                  <a:srgbClr val="1F497D"/>
                </a:solidFill>
              </a:rPr>
              <a:t>SISSA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28835" y="1375136"/>
            <a:ext cx="1268347" cy="1678507"/>
            <a:chOff x="6657964" y="2433974"/>
            <a:chExt cx="1245754" cy="15147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7964" y="2814720"/>
              <a:ext cx="1245754" cy="11339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9304" y="2433974"/>
              <a:ext cx="1156642" cy="262105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5980477" y="28446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4BCBFC-4D35-874C-9EAF-FAD3150EE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8505" y="1464235"/>
            <a:ext cx="1542189" cy="17783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227197-0D7F-9D44-95D1-2C0EE1099FCA}"/>
              </a:ext>
            </a:extLst>
          </p:cNvPr>
          <p:cNvSpPr txBox="1"/>
          <p:nvPr/>
        </p:nvSpPr>
        <p:spPr>
          <a:xfrm>
            <a:off x="4251956" y="3323886"/>
            <a:ext cx="182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1F497D"/>
                </a:solidFill>
              </a:rPr>
              <a:t>Parmesh</a:t>
            </a:r>
            <a:r>
              <a:rPr lang="en-US" sz="1600" b="1" dirty="0">
                <a:solidFill>
                  <a:srgbClr val="1F497D"/>
                </a:solidFill>
              </a:rPr>
              <a:t> </a:t>
            </a:r>
            <a:r>
              <a:rPr lang="en-US" sz="1600" b="1" dirty="0" err="1">
                <a:solidFill>
                  <a:srgbClr val="1F497D"/>
                </a:solidFill>
              </a:rPr>
              <a:t>Pasnoori</a:t>
            </a:r>
            <a:endParaRPr lang="en-US" sz="1600" b="1" dirty="0">
              <a:solidFill>
                <a:srgbClr val="1F497D"/>
              </a:solidFill>
            </a:endParaRPr>
          </a:p>
          <a:p>
            <a:r>
              <a:rPr lang="en-US" sz="1200" b="1" i="1" dirty="0">
                <a:solidFill>
                  <a:srgbClr val="1F497D"/>
                </a:solidFill>
              </a:rPr>
              <a:t>University of Maryland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59084F-76C3-E14C-99CE-1FE3C6C12585}"/>
              </a:ext>
            </a:extLst>
          </p:cNvPr>
          <p:cNvSpPr txBox="1"/>
          <p:nvPr/>
        </p:nvSpPr>
        <p:spPr>
          <a:xfrm>
            <a:off x="6622279" y="3348952"/>
            <a:ext cx="1587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F497D"/>
                </a:solidFill>
              </a:rPr>
              <a:t>Patrick Azaria</a:t>
            </a:r>
          </a:p>
          <a:p>
            <a:r>
              <a:rPr lang="en-US" sz="1200" b="1" i="1" dirty="0">
                <a:solidFill>
                  <a:srgbClr val="1F497D"/>
                </a:solidFill>
              </a:rPr>
              <a:t>Sorbonne </a:t>
            </a:r>
            <a:r>
              <a:rPr lang="en-US" sz="1200" b="1" i="1" dirty="0" err="1">
                <a:solidFill>
                  <a:srgbClr val="1F497D"/>
                </a:solidFill>
              </a:rPr>
              <a:t>Universite</a:t>
            </a:r>
            <a:r>
              <a:rPr lang="en-US" sz="1200" b="1" i="1" dirty="0">
                <a:solidFill>
                  <a:srgbClr val="1F497D"/>
                </a:solidFill>
              </a:rPr>
              <a:t>’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2477CDE-E1C8-3242-BB68-3A256BA64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9144" y="1488994"/>
            <a:ext cx="1359152" cy="180767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A146977-F28E-794A-857D-7EB19B18E6D4}"/>
              </a:ext>
            </a:extLst>
          </p:cNvPr>
          <p:cNvGrpSpPr/>
          <p:nvPr/>
        </p:nvGrpSpPr>
        <p:grpSpPr>
          <a:xfrm>
            <a:off x="7354382" y="3932752"/>
            <a:ext cx="4762126" cy="1869556"/>
            <a:chOff x="1697182" y="4195196"/>
            <a:chExt cx="3666632" cy="1869308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4A9B01CC-13C6-1C4D-A585-EC72B1C238E6}"/>
                </a:ext>
              </a:extLst>
            </p:cNvPr>
            <p:cNvGrpSpPr/>
            <p:nvPr/>
          </p:nvGrpSpPr>
          <p:grpSpPr>
            <a:xfrm>
              <a:off x="1916087" y="4306242"/>
              <a:ext cx="2909861" cy="1758177"/>
              <a:chOff x="866648" y="4387266"/>
              <a:chExt cx="2909861" cy="1758177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75DD109C-23FE-F446-9A7D-080B2A2FF491}"/>
                  </a:ext>
                </a:extLst>
              </p:cNvPr>
              <p:cNvGrpSpPr/>
              <p:nvPr/>
            </p:nvGrpSpPr>
            <p:grpSpPr>
              <a:xfrm>
                <a:off x="866648" y="4387266"/>
                <a:ext cx="2909861" cy="916379"/>
                <a:chOff x="1847423" y="4340242"/>
                <a:chExt cx="2909861" cy="916379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9FC12388-BC9F-AE47-A8BC-16CAC21309C6}"/>
                    </a:ext>
                  </a:extLst>
                </p:cNvPr>
                <p:cNvGrpSpPr/>
                <p:nvPr/>
              </p:nvGrpSpPr>
              <p:grpSpPr>
                <a:xfrm>
                  <a:off x="1847423" y="4340242"/>
                  <a:ext cx="2909861" cy="916379"/>
                  <a:chOff x="1555330" y="1796246"/>
                  <a:chExt cx="2948674" cy="912576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BC99E310-BE44-404A-B189-0FD8D0AD5167}"/>
                      </a:ext>
                    </a:extLst>
                  </p:cNvPr>
                  <p:cNvGrpSpPr/>
                  <p:nvPr/>
                </p:nvGrpSpPr>
                <p:grpSpPr>
                  <a:xfrm>
                    <a:off x="1555330" y="1796246"/>
                    <a:ext cx="2543706" cy="912576"/>
                    <a:chOff x="3482148" y="1483560"/>
                    <a:chExt cx="2543706" cy="912576"/>
                  </a:xfrm>
                </p:grpSpPr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id="{BA24993A-94D9-0145-B205-3A22301602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61218" y="1483560"/>
                      <a:ext cx="1714165" cy="912576"/>
                      <a:chOff x="5878894" y="2275234"/>
                      <a:chExt cx="1299072" cy="635113"/>
                    </a:xfrm>
                  </p:grpSpPr>
                  <p:cxnSp>
                    <p:nvCxnSpPr>
                      <p:cNvPr id="49" name="Straight Arrow Connector 48">
                        <a:extLst>
                          <a:ext uri="{FF2B5EF4-FFF2-40B4-BE49-F238E27FC236}">
                            <a16:creationId xmlns:a16="http://schemas.microsoft.com/office/drawing/2014/main" id="{9B04F534-1A52-4742-AAA6-69DFDF0C5734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5935594" y="2425489"/>
                        <a:ext cx="1219695" cy="0"/>
                      </a:xfrm>
                      <a:prstGeom prst="straightConnector1">
                        <a:avLst/>
                      </a:prstGeom>
                      <a:ln>
                        <a:solidFill>
                          <a:srgbClr val="FF0000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" name="Straight Arrow Connector 49">
                        <a:extLst>
                          <a:ext uri="{FF2B5EF4-FFF2-40B4-BE49-F238E27FC236}">
                            <a16:creationId xmlns:a16="http://schemas.microsoft.com/office/drawing/2014/main" id="{99906439-7DED-9F4B-A9B1-048B3FDF4B8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337464" y="2275234"/>
                        <a:ext cx="0" cy="277143"/>
                      </a:xfrm>
                      <a:prstGeom prst="straightConnector1">
                        <a:avLst/>
                      </a:prstGeom>
                      <a:ln>
                        <a:solidFill>
                          <a:srgbClr val="0000FF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1" name="Straight Arrow Connector 50">
                        <a:extLst>
                          <a:ext uri="{FF2B5EF4-FFF2-40B4-BE49-F238E27FC236}">
                            <a16:creationId xmlns:a16="http://schemas.microsoft.com/office/drawing/2014/main" id="{739B196E-D1A5-034E-9DD9-78D6B87AF0F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98096" y="2577545"/>
                        <a:ext cx="0" cy="277143"/>
                      </a:xfrm>
                      <a:prstGeom prst="straightConnector1">
                        <a:avLst/>
                      </a:prstGeom>
                      <a:ln>
                        <a:solidFill>
                          <a:srgbClr val="0000FF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" name="Straight Arrow Connector 51">
                        <a:extLst>
                          <a:ext uri="{FF2B5EF4-FFF2-40B4-BE49-F238E27FC236}">
                            <a16:creationId xmlns:a16="http://schemas.microsoft.com/office/drawing/2014/main" id="{C6EAC107-3CC4-4349-A32B-ADE3AF783FE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479895" y="2283736"/>
                        <a:ext cx="0" cy="283506"/>
                      </a:xfrm>
                      <a:prstGeom prst="straightConnector1">
                        <a:avLst/>
                      </a:prstGeom>
                      <a:ln>
                        <a:solidFill>
                          <a:srgbClr val="0000FF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Straight Arrow Connector 52">
                        <a:extLst>
                          <a:ext uri="{FF2B5EF4-FFF2-40B4-BE49-F238E27FC236}">
                            <a16:creationId xmlns:a16="http://schemas.microsoft.com/office/drawing/2014/main" id="{B4902C7D-587D-CB4B-A8A2-B1405ADC77A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017847" y="2626841"/>
                        <a:ext cx="0" cy="283506"/>
                      </a:xfrm>
                      <a:prstGeom prst="straightConnector1">
                        <a:avLst/>
                      </a:prstGeom>
                      <a:ln>
                        <a:solidFill>
                          <a:srgbClr val="0000FF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Straight Connector 53">
                        <a:extLst>
                          <a:ext uri="{FF2B5EF4-FFF2-40B4-BE49-F238E27FC236}">
                            <a16:creationId xmlns:a16="http://schemas.microsoft.com/office/drawing/2014/main" id="{D21EB183-28A9-2D4E-B9DD-00C980FE63F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196459" y="2437589"/>
                        <a:ext cx="0" cy="311166"/>
                      </a:xfrm>
                      <a:prstGeom prst="line">
                        <a:avLst/>
                      </a:prstGeom>
                      <a:ln>
                        <a:solidFill>
                          <a:schemeClr val="accent6"/>
                        </a:solidFill>
                        <a:prstDash val="dash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5" name="Straight Connector 54">
                        <a:extLst>
                          <a:ext uri="{FF2B5EF4-FFF2-40B4-BE49-F238E27FC236}">
                            <a16:creationId xmlns:a16="http://schemas.microsoft.com/office/drawing/2014/main" id="{C1102BAB-EBD1-3B49-AFE0-3D3DC2F1833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056109" y="2425489"/>
                        <a:ext cx="0" cy="311166"/>
                      </a:xfrm>
                      <a:prstGeom prst="line">
                        <a:avLst/>
                      </a:prstGeom>
                      <a:ln>
                        <a:solidFill>
                          <a:schemeClr val="accent6"/>
                        </a:solidFill>
                        <a:prstDash val="dash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" name="Straight Connector 55">
                        <a:extLst>
                          <a:ext uri="{FF2B5EF4-FFF2-40B4-BE49-F238E27FC236}">
                            <a16:creationId xmlns:a16="http://schemas.microsoft.com/office/drawing/2014/main" id="{859268C6-23A4-AC4E-9928-EFB6CC0AE85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664777" y="2454725"/>
                        <a:ext cx="0" cy="311166"/>
                      </a:xfrm>
                      <a:prstGeom prst="line">
                        <a:avLst/>
                      </a:prstGeom>
                      <a:ln>
                        <a:solidFill>
                          <a:schemeClr val="accent6"/>
                        </a:solidFill>
                        <a:prstDash val="dash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7" name="Straight Connector 56">
                        <a:extLst>
                          <a:ext uri="{FF2B5EF4-FFF2-40B4-BE49-F238E27FC236}">
                            <a16:creationId xmlns:a16="http://schemas.microsoft.com/office/drawing/2014/main" id="{83389C86-2152-064B-BB56-49DCCDFCA3F1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405504" y="2407917"/>
                        <a:ext cx="0" cy="311166"/>
                      </a:xfrm>
                      <a:prstGeom prst="line">
                        <a:avLst/>
                      </a:prstGeom>
                      <a:ln>
                        <a:solidFill>
                          <a:schemeClr val="accent6"/>
                        </a:solidFill>
                        <a:prstDash val="dash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8" name="Straight Connector 57">
                        <a:extLst>
                          <a:ext uri="{FF2B5EF4-FFF2-40B4-BE49-F238E27FC236}">
                            <a16:creationId xmlns:a16="http://schemas.microsoft.com/office/drawing/2014/main" id="{198516AD-7A8D-8247-A961-37A04041A9A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60429" y="2434829"/>
                        <a:ext cx="0" cy="311166"/>
                      </a:xfrm>
                      <a:prstGeom prst="line">
                        <a:avLst/>
                      </a:prstGeom>
                      <a:ln>
                        <a:solidFill>
                          <a:schemeClr val="accent6"/>
                        </a:solidFill>
                        <a:prstDash val="dash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9" name="Straight Arrow Connector 58">
                        <a:extLst>
                          <a:ext uri="{FF2B5EF4-FFF2-40B4-BE49-F238E27FC236}">
                            <a16:creationId xmlns:a16="http://schemas.microsoft.com/office/drawing/2014/main" id="{20AB9289-AE76-044A-A198-CAA0606C477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878894" y="2759335"/>
                        <a:ext cx="1299072" cy="0"/>
                      </a:xfrm>
                      <a:prstGeom prst="straightConnector1">
                        <a:avLst/>
                      </a:prstGeom>
                      <a:ln>
                        <a:solidFill>
                          <a:srgbClr val="FF0000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2F790720-12D6-8B46-81F4-FD4FC4EF3CC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015915" y="1698380"/>
                      <a:ext cx="0" cy="475694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Straight Connector 40">
                      <a:extLst>
                        <a:ext uri="{FF2B5EF4-FFF2-40B4-BE49-F238E27FC236}">
                          <a16:creationId xmlns:a16="http://schemas.microsoft.com/office/drawing/2014/main" id="{B0D59BFC-37CF-E446-9185-576A6C1560A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545460" y="1702939"/>
                      <a:ext cx="457200" cy="0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9D5C79E9-C135-C541-9694-09640E889F9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568654" y="2175354"/>
                      <a:ext cx="457200" cy="0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7457BC5B-56FF-E14A-9C72-0DDA6047D3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460614" y="1716193"/>
                      <a:ext cx="0" cy="447106"/>
                    </a:xfrm>
                    <a:prstGeom prst="line">
                      <a:avLst/>
                    </a:prstGeom>
                    <a:ln>
                      <a:solidFill>
                        <a:schemeClr val="accent6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2720FE12-9265-C54A-842F-34E7F691D9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642830" y="1719506"/>
                      <a:ext cx="0" cy="447106"/>
                    </a:xfrm>
                    <a:prstGeom prst="line">
                      <a:avLst/>
                    </a:prstGeom>
                    <a:ln>
                      <a:solidFill>
                        <a:schemeClr val="accent6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D14F9D08-40F5-B64B-AFB0-A96AEDF5A98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844928" y="1694086"/>
                      <a:ext cx="0" cy="447106"/>
                    </a:xfrm>
                    <a:prstGeom prst="line">
                      <a:avLst/>
                    </a:prstGeom>
                    <a:ln>
                      <a:solidFill>
                        <a:schemeClr val="accent6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6F7732D9-F230-0F44-A769-99D431A4833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069677" y="1712878"/>
                      <a:ext cx="0" cy="447106"/>
                    </a:xfrm>
                    <a:prstGeom prst="line">
                      <a:avLst/>
                    </a:prstGeom>
                    <a:ln>
                      <a:solidFill>
                        <a:schemeClr val="accent6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30DE716C-1A40-7044-B9C3-2E9D5BCFA19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08654" y="1704993"/>
                      <a:ext cx="337930" cy="0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Straight Connector 47">
                      <a:extLst>
                        <a:ext uri="{FF2B5EF4-FFF2-40B4-BE49-F238E27FC236}">
                          <a16:creationId xmlns:a16="http://schemas.microsoft.com/office/drawing/2014/main" id="{30F957B4-41C5-0B4B-B61B-6672593ABE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482148" y="2174074"/>
                      <a:ext cx="337930" cy="0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7" name="Up Arrow 36">
                    <a:extLst>
                      <a:ext uri="{FF2B5EF4-FFF2-40B4-BE49-F238E27FC236}">
                        <a16:creationId xmlns:a16="http://schemas.microsoft.com/office/drawing/2014/main" id="{C3238336-88C9-ED4B-AA52-62DC54BB48C2}"/>
                      </a:ext>
                    </a:extLst>
                  </p:cNvPr>
                  <p:cNvSpPr/>
                  <p:nvPr/>
                </p:nvSpPr>
                <p:spPr>
                  <a:xfrm>
                    <a:off x="4324449" y="2017679"/>
                    <a:ext cx="179555" cy="444472"/>
                  </a:xfrm>
                  <a:prstGeom prst="upArrow">
                    <a:avLst/>
                  </a:prstGeom>
                  <a:solidFill>
                    <a:srgbClr val="008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30BCA886-1D5B-9849-B844-AA844E65F7D1}"/>
                      </a:ext>
                    </a:extLst>
                  </p:cNvPr>
                  <p:cNvCxnSpPr/>
                  <p:nvPr/>
                </p:nvCxnSpPr>
                <p:spPr>
                  <a:xfrm>
                    <a:off x="4187381" y="2291521"/>
                    <a:ext cx="127129" cy="0"/>
                  </a:xfrm>
                  <a:prstGeom prst="line">
                    <a:avLst/>
                  </a:prstGeom>
                  <a:ln w="34925">
                    <a:solidFill>
                      <a:schemeClr val="accent3">
                        <a:lumMod val="50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C7EFA6B7-AA08-3C4B-952C-24A1B36AE3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50588" y="4562598"/>
                  <a:ext cx="3342" cy="45374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672AF2D-B4E2-7142-8931-E111D80258E5}"/>
                  </a:ext>
                </a:extLst>
              </p:cNvPr>
              <p:cNvSpPr txBox="1"/>
              <p:nvPr/>
            </p:nvSpPr>
            <p:spPr>
              <a:xfrm>
                <a:off x="934090" y="5499198"/>
                <a:ext cx="2842417" cy="646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1-D superconductor   coupled            to a Kondo spin</a:t>
                </a:r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84BBF73-6ADF-4E4A-A1CC-973A4F476349}"/>
                </a:ext>
              </a:extLst>
            </p:cNvPr>
            <p:cNvSpPr txBox="1"/>
            <p:nvPr/>
          </p:nvSpPr>
          <p:spPr>
            <a:xfrm>
              <a:off x="4354979" y="5066193"/>
              <a:ext cx="1008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Quantum spin 1/2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70D5EE3-8DCF-AA4F-9C43-3073F33868BF}"/>
                </a:ext>
              </a:extLst>
            </p:cNvPr>
            <p:cNvSpPr/>
            <p:nvPr/>
          </p:nvSpPr>
          <p:spPr>
            <a:xfrm>
              <a:off x="1697182" y="4195196"/>
              <a:ext cx="3621544" cy="186930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person with glasses smiling&#10;&#10;Description automatically generated with low confidence">
            <a:extLst>
              <a:ext uri="{FF2B5EF4-FFF2-40B4-BE49-F238E27FC236}">
                <a16:creationId xmlns:a16="http://schemas.microsoft.com/office/drawing/2014/main" id="{7B32F89A-4E52-07E0-9790-918D118FB5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256" y="1496023"/>
            <a:ext cx="1468395" cy="17179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EF597E-41F6-8B2D-745C-79F886D6B43A}"/>
              </a:ext>
            </a:extLst>
          </p:cNvPr>
          <p:cNvSpPr txBox="1"/>
          <p:nvPr/>
        </p:nvSpPr>
        <p:spPr>
          <a:xfrm>
            <a:off x="2239102" y="3269208"/>
            <a:ext cx="182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F497D"/>
                </a:solidFill>
              </a:rPr>
              <a:t>Pradip </a:t>
            </a:r>
            <a:r>
              <a:rPr lang="en-US" sz="1600" b="1" dirty="0" err="1">
                <a:solidFill>
                  <a:srgbClr val="1F497D"/>
                </a:solidFill>
              </a:rPr>
              <a:t>Kattel</a:t>
            </a:r>
            <a:endParaRPr lang="en-US" sz="1600" b="1" dirty="0">
              <a:solidFill>
                <a:srgbClr val="1F497D"/>
              </a:solidFill>
            </a:endParaRPr>
          </a:p>
          <a:p>
            <a:r>
              <a:rPr lang="en-US" sz="1200" b="1" i="1" dirty="0">
                <a:solidFill>
                  <a:srgbClr val="1F497D"/>
                </a:solidFill>
              </a:rPr>
              <a:t>Rutgers University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79D1B7-CB92-60CE-1DC2-2422A489B420}"/>
              </a:ext>
            </a:extLst>
          </p:cNvPr>
          <p:cNvGrpSpPr/>
          <p:nvPr/>
        </p:nvGrpSpPr>
        <p:grpSpPr>
          <a:xfrm>
            <a:off x="3307292" y="3975598"/>
            <a:ext cx="3957409" cy="1769414"/>
            <a:chOff x="1430212" y="4125706"/>
            <a:chExt cx="4054159" cy="161972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2D0F305-34C6-B120-A227-2DA819F7EEDE}"/>
                </a:ext>
              </a:extLst>
            </p:cNvPr>
            <p:cNvSpPr/>
            <p:nvPr/>
          </p:nvSpPr>
          <p:spPr>
            <a:xfrm>
              <a:off x="1430212" y="4125706"/>
              <a:ext cx="4054159" cy="1619722"/>
            </a:xfrm>
            <a:prstGeom prst="ellipse">
              <a:avLst/>
            </a:prstGeom>
            <a:solidFill>
              <a:schemeClr val="accent5">
                <a:alpha val="17786"/>
              </a:schemeClr>
            </a:solidFill>
            <a:ln>
              <a:solidFill>
                <a:srgbClr val="FF0000">
                  <a:alpha val="64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64D2D9B-033E-6B05-40CE-6766CBE6B703}"/>
                </a:ext>
              </a:extLst>
            </p:cNvPr>
            <p:cNvGrpSpPr/>
            <p:nvPr/>
          </p:nvGrpSpPr>
          <p:grpSpPr>
            <a:xfrm>
              <a:off x="2588125" y="4363444"/>
              <a:ext cx="1586965" cy="1060805"/>
              <a:chOff x="1285463" y="2516941"/>
              <a:chExt cx="3922357" cy="3422077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940BB218-639C-490A-AF77-17B8C8400828}"/>
                  </a:ext>
                </a:extLst>
              </p:cNvPr>
              <p:cNvCxnSpPr/>
              <p:nvPr/>
            </p:nvCxnSpPr>
            <p:spPr>
              <a:xfrm>
                <a:off x="2238642" y="5536901"/>
                <a:ext cx="1944172" cy="0"/>
              </a:xfrm>
              <a:prstGeom prst="straightConnector1">
                <a:avLst/>
              </a:prstGeom>
              <a:solidFill>
                <a:srgbClr val="FFFF00">
                  <a:alpha val="10000"/>
                </a:srgbClr>
              </a:solidFill>
              <a:ln w="317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C8EBDA5-FA72-34D6-CA45-3DA7F1524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83040" y="5629357"/>
                <a:ext cx="608782" cy="309661"/>
              </a:xfrm>
              <a:prstGeom prst="rect">
                <a:avLst/>
              </a:prstGeom>
              <a:solidFill>
                <a:srgbClr val="FFFF00">
                  <a:alpha val="10000"/>
                </a:srgbClr>
              </a:solidFill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DF76FA2-A770-9047-25A5-DBC41BB78EFA}"/>
                  </a:ext>
                </a:extLst>
              </p:cNvPr>
              <p:cNvSpPr/>
              <p:nvPr/>
            </p:nvSpPr>
            <p:spPr>
              <a:xfrm>
                <a:off x="1315146" y="2516941"/>
                <a:ext cx="3892674" cy="3422077"/>
              </a:xfrm>
              <a:prstGeom prst="rect">
                <a:avLst/>
              </a:prstGeom>
              <a:solidFill>
                <a:srgbClr val="FFC000">
                  <a:alpha val="10112"/>
                </a:srgbClr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56B6C72-7E73-E4B6-48F3-687D87A748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23491" y="2919442"/>
                <a:ext cx="643321" cy="658766"/>
              </a:xfrm>
              <a:prstGeom prst="rect">
                <a:avLst/>
              </a:prstGeom>
              <a:solidFill>
                <a:srgbClr val="FFFF00">
                  <a:alpha val="10000"/>
                </a:srgbClr>
              </a:solidFill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6DB4CE0-7F02-1DAB-FCA1-B1E9A4071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85569" y="3167031"/>
                <a:ext cx="643321" cy="658766"/>
              </a:xfrm>
              <a:prstGeom prst="rect">
                <a:avLst/>
              </a:prstGeom>
              <a:solidFill>
                <a:srgbClr val="FFFF00">
                  <a:alpha val="10000"/>
                </a:srgbClr>
              </a:solidFill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BCFE25C5-361E-2E54-70E8-E2884309AB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85463" y="4975266"/>
                <a:ext cx="503325" cy="515408"/>
              </a:xfrm>
              <a:prstGeom prst="rect">
                <a:avLst/>
              </a:prstGeom>
              <a:solidFill>
                <a:srgbClr val="FFFF00">
                  <a:alpha val="10000"/>
                </a:srgbClr>
              </a:solidFill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063E2F5-4F74-6CD4-F2DF-9336A7F69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03664" y="2676156"/>
                <a:ext cx="503325" cy="515408"/>
              </a:xfrm>
              <a:prstGeom prst="rect">
                <a:avLst/>
              </a:prstGeom>
              <a:solidFill>
                <a:srgbClr val="FFFF00">
                  <a:alpha val="10000"/>
                </a:srgbClr>
              </a:solidFill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4EAD639-736C-99C2-30F3-2784570431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89161" y="5365728"/>
                <a:ext cx="503325" cy="515408"/>
              </a:xfrm>
              <a:prstGeom prst="rect">
                <a:avLst/>
              </a:prstGeom>
              <a:solidFill>
                <a:srgbClr val="FFFF00">
                  <a:alpha val="10000"/>
                </a:srgbClr>
              </a:solidFill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F3D388C-C493-B667-90AB-88564FFB98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77773" y="2639411"/>
                <a:ext cx="503325" cy="515407"/>
              </a:xfrm>
              <a:prstGeom prst="rect">
                <a:avLst/>
              </a:prstGeom>
              <a:solidFill>
                <a:srgbClr val="FFFF00">
                  <a:alpha val="10000"/>
                </a:srgbClr>
              </a:solidFill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8333B91-4A35-992B-867C-B526D00A3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89938" y="3272806"/>
                <a:ext cx="2742337" cy="2142700"/>
              </a:xfrm>
              <a:prstGeom prst="rect">
                <a:avLst/>
              </a:prstGeom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B51BD91-734E-EF3D-C2A6-AAADE073BA06}"/>
                  </a:ext>
                </a:extLst>
              </p:cNvPr>
              <p:cNvSpPr/>
              <p:nvPr/>
            </p:nvSpPr>
            <p:spPr>
              <a:xfrm>
                <a:off x="1762305" y="3350779"/>
                <a:ext cx="2541445" cy="1784007"/>
              </a:xfrm>
              <a:prstGeom prst="ellipse">
                <a:avLst/>
              </a:prstGeom>
              <a:solidFill>
                <a:schemeClr val="accent2">
                  <a:alpha val="41042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" name="Picture 9" descr="Diagram of a diagram of a device&#10;&#10;Description automatically generated with medium confidence">
            <a:extLst>
              <a:ext uri="{FF2B5EF4-FFF2-40B4-BE49-F238E27FC236}">
                <a16:creationId xmlns:a16="http://schemas.microsoft.com/office/drawing/2014/main" id="{E87D7BD7-BE25-F3B8-626C-44D13B02B8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47" y="4370907"/>
            <a:ext cx="3248425" cy="12133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A80283-B22F-9B7C-74B3-EA0891E9D401}"/>
              </a:ext>
            </a:extLst>
          </p:cNvPr>
          <p:cNvSpPr txBox="1"/>
          <p:nvPr/>
        </p:nvSpPr>
        <p:spPr>
          <a:xfrm>
            <a:off x="6124601" y="4757732"/>
            <a:ext cx="1171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Environment</a:t>
            </a:r>
          </a:p>
        </p:txBody>
      </p:sp>
      <p:pic>
        <p:nvPicPr>
          <p:cNvPr id="32" name="Picture 31" descr="A person wearing glasses and a grey sweatshirt with a picture of a pond in the background&#10;&#10;Description automatically generated">
            <a:extLst>
              <a:ext uri="{FF2B5EF4-FFF2-40B4-BE49-F238E27FC236}">
                <a16:creationId xmlns:a16="http://schemas.microsoft.com/office/drawing/2014/main" id="{E86C1933-0E3A-67EB-69A6-058FE3B0FF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9027" y="1506876"/>
            <a:ext cx="1746211" cy="174925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AD73774-75B3-D56C-25F8-73C05316EC49}"/>
              </a:ext>
            </a:extLst>
          </p:cNvPr>
          <p:cNvSpPr txBox="1"/>
          <p:nvPr/>
        </p:nvSpPr>
        <p:spPr>
          <a:xfrm>
            <a:off x="10316313" y="3280932"/>
            <a:ext cx="182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1F497D"/>
                </a:solidFill>
              </a:rPr>
              <a:t>Abay</a:t>
            </a:r>
            <a:r>
              <a:rPr lang="en-US" sz="1600" b="1" dirty="0">
                <a:solidFill>
                  <a:srgbClr val="1F497D"/>
                </a:solidFill>
              </a:rPr>
              <a:t> </a:t>
            </a:r>
            <a:r>
              <a:rPr lang="en-US" sz="1600" b="1" dirty="0" err="1">
                <a:solidFill>
                  <a:srgbClr val="1F497D"/>
                </a:solidFill>
              </a:rPr>
              <a:t>Zhakenov</a:t>
            </a:r>
            <a:endParaRPr lang="en-US" sz="1600" b="1" dirty="0">
              <a:solidFill>
                <a:srgbClr val="1F497D"/>
              </a:solidFill>
            </a:endParaRPr>
          </a:p>
          <a:p>
            <a:r>
              <a:rPr lang="en-US" sz="1200" b="1" i="1" dirty="0">
                <a:solidFill>
                  <a:srgbClr val="1F497D"/>
                </a:solidFill>
              </a:rPr>
              <a:t>Rutgers University </a:t>
            </a:r>
          </a:p>
        </p:txBody>
      </p:sp>
    </p:spTree>
    <p:extLst>
      <p:ext uri="{BB962C8B-B14F-4D97-AF65-F5344CB8AC3E}">
        <p14:creationId xmlns:p14="http://schemas.microsoft.com/office/powerpoint/2010/main" val="639183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0FE8F0F-36A3-7A4C-B8C4-2B9E2C4C0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809" y="3021920"/>
            <a:ext cx="3587907" cy="4373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FB8F63-3E71-D24C-A5B2-F28E8E88D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64" y="6188848"/>
            <a:ext cx="2129740" cy="369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F8E9FE-E479-804E-A539-707334693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794" y="6182337"/>
            <a:ext cx="2988347" cy="365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B346F6-536C-3C4A-A26A-5561BD916CA3}"/>
              </a:ext>
            </a:extLst>
          </p:cNvPr>
          <p:cNvSpPr txBox="1"/>
          <p:nvPr/>
        </p:nvSpPr>
        <p:spPr>
          <a:xfrm>
            <a:off x="752856" y="5661275"/>
            <a:ext cx="3551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Open boundary conditions: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5F8F97A-9EB1-D95D-6166-115E1E16B5D8}"/>
              </a:ext>
            </a:extLst>
          </p:cNvPr>
          <p:cNvGrpSpPr/>
          <p:nvPr/>
        </p:nvGrpSpPr>
        <p:grpSpPr>
          <a:xfrm>
            <a:off x="1599291" y="1082070"/>
            <a:ext cx="5587492" cy="1411797"/>
            <a:chOff x="2269851" y="1082070"/>
            <a:chExt cx="5587492" cy="141179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00D331C-A15A-1544-B32B-09F660EEDD14}"/>
                </a:ext>
              </a:extLst>
            </p:cNvPr>
            <p:cNvGrpSpPr/>
            <p:nvPr/>
          </p:nvGrpSpPr>
          <p:grpSpPr>
            <a:xfrm>
              <a:off x="3162655" y="1165938"/>
              <a:ext cx="3917363" cy="1272253"/>
              <a:chOff x="792767" y="4387266"/>
              <a:chExt cx="3404628" cy="1684543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0BB24A92-BDFC-C84C-A7C7-ECC78CD679AF}"/>
                  </a:ext>
                </a:extLst>
              </p:cNvPr>
              <p:cNvGrpSpPr/>
              <p:nvPr/>
            </p:nvGrpSpPr>
            <p:grpSpPr>
              <a:xfrm>
                <a:off x="866648" y="4387266"/>
                <a:ext cx="2909861" cy="916379"/>
                <a:chOff x="1847423" y="4340242"/>
                <a:chExt cx="2909861" cy="916379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E17ADEC0-038C-5748-BC24-5772CB562506}"/>
                    </a:ext>
                  </a:extLst>
                </p:cNvPr>
                <p:cNvGrpSpPr/>
                <p:nvPr/>
              </p:nvGrpSpPr>
              <p:grpSpPr>
                <a:xfrm>
                  <a:off x="1847423" y="4340242"/>
                  <a:ext cx="2909861" cy="916379"/>
                  <a:chOff x="1555330" y="1796246"/>
                  <a:chExt cx="2948674" cy="912576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30D52DC1-4939-164A-ADD6-8D8A15AB6FCE}"/>
                      </a:ext>
                    </a:extLst>
                  </p:cNvPr>
                  <p:cNvGrpSpPr/>
                  <p:nvPr/>
                </p:nvGrpSpPr>
                <p:grpSpPr>
                  <a:xfrm>
                    <a:off x="1555330" y="1796246"/>
                    <a:ext cx="2543706" cy="912576"/>
                    <a:chOff x="3482148" y="1483560"/>
                    <a:chExt cx="2543706" cy="912576"/>
                  </a:xfrm>
                </p:grpSpPr>
                <p:grpSp>
                  <p:nvGrpSpPr>
                    <p:cNvPr id="41" name="Group 40">
                      <a:extLst>
                        <a:ext uri="{FF2B5EF4-FFF2-40B4-BE49-F238E27FC236}">
                          <a16:creationId xmlns:a16="http://schemas.microsoft.com/office/drawing/2014/main" id="{275C8111-B8C6-F348-8349-29A0DBA294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61218" y="1483560"/>
                      <a:ext cx="1714165" cy="912576"/>
                      <a:chOff x="5878894" y="2275234"/>
                      <a:chExt cx="1299072" cy="635113"/>
                    </a:xfrm>
                  </p:grpSpPr>
                  <p:cxnSp>
                    <p:nvCxnSpPr>
                      <p:cNvPr id="51" name="Straight Arrow Connector 50">
                        <a:extLst>
                          <a:ext uri="{FF2B5EF4-FFF2-40B4-BE49-F238E27FC236}">
                            <a16:creationId xmlns:a16="http://schemas.microsoft.com/office/drawing/2014/main" id="{FEC9750A-B1B4-044A-B687-1FC8732043CA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5935594" y="2425489"/>
                        <a:ext cx="1219695" cy="0"/>
                      </a:xfrm>
                      <a:prstGeom prst="straightConnector1">
                        <a:avLst/>
                      </a:prstGeom>
                      <a:ln>
                        <a:solidFill>
                          <a:srgbClr val="FF0000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" name="Straight Arrow Connector 51">
                        <a:extLst>
                          <a:ext uri="{FF2B5EF4-FFF2-40B4-BE49-F238E27FC236}">
                            <a16:creationId xmlns:a16="http://schemas.microsoft.com/office/drawing/2014/main" id="{ABFEC178-1B65-E840-AB30-B0208D34468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337464" y="2275234"/>
                        <a:ext cx="0" cy="277143"/>
                      </a:xfrm>
                      <a:prstGeom prst="straightConnector1">
                        <a:avLst/>
                      </a:prstGeom>
                      <a:ln>
                        <a:solidFill>
                          <a:srgbClr val="0000FF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Straight Arrow Connector 52">
                        <a:extLst>
                          <a:ext uri="{FF2B5EF4-FFF2-40B4-BE49-F238E27FC236}">
                            <a16:creationId xmlns:a16="http://schemas.microsoft.com/office/drawing/2014/main" id="{DC09EF6E-DE77-0244-B6C8-28D4AEC0B9D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98096" y="2577545"/>
                        <a:ext cx="0" cy="277143"/>
                      </a:xfrm>
                      <a:prstGeom prst="straightConnector1">
                        <a:avLst/>
                      </a:prstGeom>
                      <a:ln>
                        <a:solidFill>
                          <a:srgbClr val="0000FF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Straight Arrow Connector 53">
                        <a:extLst>
                          <a:ext uri="{FF2B5EF4-FFF2-40B4-BE49-F238E27FC236}">
                            <a16:creationId xmlns:a16="http://schemas.microsoft.com/office/drawing/2014/main" id="{D52CD35A-FD18-8A45-B538-384F9DA417C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479895" y="2283736"/>
                        <a:ext cx="0" cy="283506"/>
                      </a:xfrm>
                      <a:prstGeom prst="straightConnector1">
                        <a:avLst/>
                      </a:prstGeom>
                      <a:ln>
                        <a:solidFill>
                          <a:srgbClr val="0000FF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5" name="Straight Arrow Connector 54">
                        <a:extLst>
                          <a:ext uri="{FF2B5EF4-FFF2-40B4-BE49-F238E27FC236}">
                            <a16:creationId xmlns:a16="http://schemas.microsoft.com/office/drawing/2014/main" id="{6F5736D3-420B-114A-A05A-2A14174DCA9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017847" y="2626841"/>
                        <a:ext cx="0" cy="283506"/>
                      </a:xfrm>
                      <a:prstGeom prst="straightConnector1">
                        <a:avLst/>
                      </a:prstGeom>
                      <a:ln>
                        <a:solidFill>
                          <a:srgbClr val="0000FF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" name="Straight Connector 55">
                        <a:extLst>
                          <a:ext uri="{FF2B5EF4-FFF2-40B4-BE49-F238E27FC236}">
                            <a16:creationId xmlns:a16="http://schemas.microsoft.com/office/drawing/2014/main" id="{78E135C1-0C4F-7744-BC79-ED0B7F9290D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196459" y="2437589"/>
                        <a:ext cx="0" cy="311166"/>
                      </a:xfrm>
                      <a:prstGeom prst="line">
                        <a:avLst/>
                      </a:prstGeom>
                      <a:ln>
                        <a:solidFill>
                          <a:schemeClr val="accent6"/>
                        </a:solidFill>
                        <a:prstDash val="dash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7" name="Straight Connector 56">
                        <a:extLst>
                          <a:ext uri="{FF2B5EF4-FFF2-40B4-BE49-F238E27FC236}">
                            <a16:creationId xmlns:a16="http://schemas.microsoft.com/office/drawing/2014/main" id="{E26952AC-7C2A-E84B-AAC1-4E0BE301692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056109" y="2425489"/>
                        <a:ext cx="0" cy="311166"/>
                      </a:xfrm>
                      <a:prstGeom prst="line">
                        <a:avLst/>
                      </a:prstGeom>
                      <a:ln>
                        <a:solidFill>
                          <a:schemeClr val="accent6"/>
                        </a:solidFill>
                        <a:prstDash val="dash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8" name="Straight Connector 57">
                        <a:extLst>
                          <a:ext uri="{FF2B5EF4-FFF2-40B4-BE49-F238E27FC236}">
                            <a16:creationId xmlns:a16="http://schemas.microsoft.com/office/drawing/2014/main" id="{7B80BAAE-0A50-5946-8E98-7CCF34D5E5E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664777" y="2454725"/>
                        <a:ext cx="0" cy="311166"/>
                      </a:xfrm>
                      <a:prstGeom prst="line">
                        <a:avLst/>
                      </a:prstGeom>
                      <a:ln>
                        <a:solidFill>
                          <a:schemeClr val="accent6"/>
                        </a:solidFill>
                        <a:prstDash val="dash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9" name="Straight Connector 58">
                        <a:extLst>
                          <a:ext uri="{FF2B5EF4-FFF2-40B4-BE49-F238E27FC236}">
                            <a16:creationId xmlns:a16="http://schemas.microsoft.com/office/drawing/2014/main" id="{1885F2AE-961F-1C4C-9DFC-9CC65118951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405504" y="2407917"/>
                        <a:ext cx="0" cy="311166"/>
                      </a:xfrm>
                      <a:prstGeom prst="line">
                        <a:avLst/>
                      </a:prstGeom>
                      <a:ln>
                        <a:solidFill>
                          <a:schemeClr val="accent6"/>
                        </a:solidFill>
                        <a:prstDash val="dash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" name="Straight Connector 59">
                        <a:extLst>
                          <a:ext uri="{FF2B5EF4-FFF2-40B4-BE49-F238E27FC236}">
                            <a16:creationId xmlns:a16="http://schemas.microsoft.com/office/drawing/2014/main" id="{4EB30814-9FCB-7C4A-9EB3-3D2E8949699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60429" y="2434829"/>
                        <a:ext cx="0" cy="311166"/>
                      </a:xfrm>
                      <a:prstGeom prst="line">
                        <a:avLst/>
                      </a:prstGeom>
                      <a:ln>
                        <a:solidFill>
                          <a:schemeClr val="accent6"/>
                        </a:solidFill>
                        <a:prstDash val="dash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" name="Straight Arrow Connector 60">
                        <a:extLst>
                          <a:ext uri="{FF2B5EF4-FFF2-40B4-BE49-F238E27FC236}">
                            <a16:creationId xmlns:a16="http://schemas.microsoft.com/office/drawing/2014/main" id="{123051A1-AC68-104E-ACC5-E8C21739E19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878894" y="2759335"/>
                        <a:ext cx="1299072" cy="0"/>
                      </a:xfrm>
                      <a:prstGeom prst="straightConnector1">
                        <a:avLst/>
                      </a:prstGeom>
                      <a:ln>
                        <a:solidFill>
                          <a:srgbClr val="FF0000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03703CA6-D3AE-394D-A774-CC6742C8E64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015915" y="1698380"/>
                      <a:ext cx="0" cy="475694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9BC7645D-DDB3-4446-B219-8B1205F1E19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545460" y="1702939"/>
                      <a:ext cx="457200" cy="0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287045D9-F768-D046-8D9F-414ACB35C80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568654" y="2175354"/>
                      <a:ext cx="457200" cy="0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87120BB7-090C-604E-85E5-C7A3FE5B53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460614" y="1716193"/>
                      <a:ext cx="0" cy="447106"/>
                    </a:xfrm>
                    <a:prstGeom prst="line">
                      <a:avLst/>
                    </a:prstGeom>
                    <a:ln>
                      <a:solidFill>
                        <a:schemeClr val="accent6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B00E78E-1FA3-874A-9D23-1A43E2D9203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642830" y="1719506"/>
                      <a:ext cx="0" cy="447106"/>
                    </a:xfrm>
                    <a:prstGeom prst="line">
                      <a:avLst/>
                    </a:prstGeom>
                    <a:ln>
                      <a:solidFill>
                        <a:schemeClr val="accent6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CC672EE8-B8EB-C149-BC94-297ADFBABEC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844928" y="1694086"/>
                      <a:ext cx="0" cy="447106"/>
                    </a:xfrm>
                    <a:prstGeom prst="line">
                      <a:avLst/>
                    </a:prstGeom>
                    <a:ln>
                      <a:solidFill>
                        <a:schemeClr val="accent6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Straight Connector 47">
                      <a:extLst>
                        <a:ext uri="{FF2B5EF4-FFF2-40B4-BE49-F238E27FC236}">
                          <a16:creationId xmlns:a16="http://schemas.microsoft.com/office/drawing/2014/main" id="{6DA48469-E3C3-1F46-99DF-93C9A611677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069677" y="1712878"/>
                      <a:ext cx="0" cy="447106"/>
                    </a:xfrm>
                    <a:prstGeom prst="line">
                      <a:avLst/>
                    </a:prstGeom>
                    <a:ln>
                      <a:solidFill>
                        <a:schemeClr val="accent6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Connector 48">
                      <a:extLst>
                        <a:ext uri="{FF2B5EF4-FFF2-40B4-BE49-F238E27FC236}">
                          <a16:creationId xmlns:a16="http://schemas.microsoft.com/office/drawing/2014/main" id="{09967BE4-83AE-6B4A-903A-3AE964D777F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08654" y="1704993"/>
                      <a:ext cx="337930" cy="0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Connector 49">
                      <a:extLst>
                        <a:ext uri="{FF2B5EF4-FFF2-40B4-BE49-F238E27FC236}">
                          <a16:creationId xmlns:a16="http://schemas.microsoft.com/office/drawing/2014/main" id="{4B778FAF-F5C8-C847-B79A-32AF2280D40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482148" y="2174074"/>
                      <a:ext cx="337930" cy="0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9" name="Up Arrow 38">
                    <a:extLst>
                      <a:ext uri="{FF2B5EF4-FFF2-40B4-BE49-F238E27FC236}">
                        <a16:creationId xmlns:a16="http://schemas.microsoft.com/office/drawing/2014/main" id="{01462C6A-82CA-C64B-B945-273B3DAFE05B}"/>
                      </a:ext>
                    </a:extLst>
                  </p:cNvPr>
                  <p:cNvSpPr/>
                  <p:nvPr/>
                </p:nvSpPr>
                <p:spPr>
                  <a:xfrm>
                    <a:off x="4324449" y="2017679"/>
                    <a:ext cx="179555" cy="444472"/>
                  </a:xfrm>
                  <a:prstGeom prst="upArrow">
                    <a:avLst/>
                  </a:prstGeom>
                  <a:solidFill>
                    <a:srgbClr val="008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CAA9C7C3-D719-714E-B582-83B56A476280}"/>
                      </a:ext>
                    </a:extLst>
                  </p:cNvPr>
                  <p:cNvCxnSpPr/>
                  <p:nvPr/>
                </p:nvCxnSpPr>
                <p:spPr>
                  <a:xfrm>
                    <a:off x="4187381" y="2291521"/>
                    <a:ext cx="127129" cy="0"/>
                  </a:xfrm>
                  <a:prstGeom prst="line">
                    <a:avLst/>
                  </a:prstGeom>
                  <a:ln w="34925">
                    <a:solidFill>
                      <a:schemeClr val="accent3">
                        <a:lumMod val="50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6FB33CB2-1732-8944-900C-A1FAEF4F86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50588" y="4562598"/>
                  <a:ext cx="3342" cy="45374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3040160-2DAD-5B4E-A025-EF5D5BF09324}"/>
                  </a:ext>
                </a:extLst>
              </p:cNvPr>
              <p:cNvSpPr txBox="1"/>
              <p:nvPr/>
            </p:nvSpPr>
            <p:spPr>
              <a:xfrm>
                <a:off x="792767" y="5664293"/>
                <a:ext cx="3404628" cy="407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1-D superconductor  coupled to a Kondo spin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C5B0D81-A55C-B74E-B89E-B935CFD50267}"/>
                </a:ext>
              </a:extLst>
            </p:cNvPr>
            <p:cNvSpPr txBox="1"/>
            <p:nvPr/>
          </p:nvSpPr>
          <p:spPr>
            <a:xfrm>
              <a:off x="6696578" y="1292460"/>
              <a:ext cx="1160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 quantum spin 1/2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37BA3AC-366B-E447-B718-DC6724368936}"/>
                </a:ext>
              </a:extLst>
            </p:cNvPr>
            <p:cNvSpPr/>
            <p:nvPr/>
          </p:nvSpPr>
          <p:spPr>
            <a:xfrm>
              <a:off x="2269851" y="1082070"/>
              <a:ext cx="5587492" cy="141179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leftarrow_g_righ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467" y="1858034"/>
              <a:ext cx="827227" cy="208740"/>
            </a:xfrm>
            <a:prstGeom prst="rect">
              <a:avLst/>
            </a:prstGeom>
          </p:spPr>
        </p:pic>
        <p:pic>
          <p:nvPicPr>
            <p:cNvPr id="14" name="Picture 13" descr="J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474" y="1795197"/>
              <a:ext cx="162687" cy="209169"/>
            </a:xfrm>
            <a:prstGeom prst="rect">
              <a:avLst/>
            </a:prstGeom>
          </p:spPr>
        </p:pic>
      </p:grpSp>
      <p:sp>
        <p:nvSpPr>
          <p:cNvPr id="76" name="Rectangle 75"/>
          <p:cNvSpPr/>
          <p:nvPr/>
        </p:nvSpPr>
        <p:spPr>
          <a:xfrm>
            <a:off x="361138" y="83000"/>
            <a:ext cx="102656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+mj-lt"/>
              </a:rPr>
              <a:t>The Impurity:  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Kondo</a:t>
            </a:r>
            <a:r>
              <a:rPr 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spin attached at the edge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C90965-57F7-0AE6-50EE-805FD4B27727}"/>
              </a:ext>
            </a:extLst>
          </p:cNvPr>
          <p:cNvCxnSpPr>
            <a:cxnSpLocks/>
          </p:cNvCxnSpPr>
          <p:nvPr/>
        </p:nvCxnSpPr>
        <p:spPr>
          <a:xfrm flipH="1" flipV="1">
            <a:off x="5112159" y="4415680"/>
            <a:ext cx="577442" cy="403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761F38B-A92A-811D-CCA5-51D965CFD4FA}"/>
              </a:ext>
            </a:extLst>
          </p:cNvPr>
          <p:cNvSpPr txBox="1"/>
          <p:nvPr/>
        </p:nvSpPr>
        <p:spPr>
          <a:xfrm>
            <a:off x="5733712" y="4414176"/>
            <a:ext cx="1757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Charge conserving 4 fermion  spin-spin attractive interaction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9779C4-16C2-37C6-3EA5-29BCD3A967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577" y="3760699"/>
            <a:ext cx="5194423" cy="7335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2D6C34-DCC7-E151-6456-7B1BD5B04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0151" y="4497164"/>
            <a:ext cx="2397892" cy="593732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EC362AB-EAB5-FC5B-D236-1F5068111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3970" y="1868704"/>
            <a:ext cx="4364663" cy="4669971"/>
          </a:xfrm>
        </p:spPr>
        <p:txBody>
          <a:bodyPr>
            <a:normAutofit/>
          </a:bodyPr>
          <a:lstStyle/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Strong e-e correlations</a:t>
            </a:r>
          </a:p>
          <a:p>
            <a:r>
              <a:rPr lang="en-US" sz="2000" dirty="0">
                <a:latin typeface="+mj-lt"/>
              </a:rPr>
              <a:t>Attractive spin exchange interaction </a:t>
            </a:r>
          </a:p>
          <a:p>
            <a:r>
              <a:rPr lang="en-US" sz="2000" dirty="0">
                <a:latin typeface="+mj-lt"/>
              </a:rPr>
              <a:t>Spin-charge separation</a:t>
            </a:r>
          </a:p>
          <a:p>
            <a:r>
              <a:rPr lang="en-US" sz="2000" dirty="0">
                <a:latin typeface="+mj-lt"/>
              </a:rPr>
              <a:t>Gapped </a:t>
            </a:r>
            <a:r>
              <a:rPr lang="en-US" sz="2000" dirty="0" err="1">
                <a:latin typeface="+mj-lt"/>
              </a:rPr>
              <a:t>spinons</a:t>
            </a:r>
            <a:r>
              <a:rPr lang="en-US" sz="2000" dirty="0">
                <a:latin typeface="+mj-lt"/>
              </a:rPr>
              <a:t> </a:t>
            </a:r>
          </a:p>
          <a:p>
            <a:r>
              <a:rPr lang="en-US" sz="2000" dirty="0">
                <a:latin typeface="+mj-lt"/>
              </a:rPr>
              <a:t>Gapless holons</a:t>
            </a:r>
          </a:p>
          <a:p>
            <a:r>
              <a:rPr lang="en-US" sz="2000" dirty="0">
                <a:latin typeface="+mj-lt"/>
              </a:rPr>
              <a:t>QLR SC order parameter : 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 Spin singlet superconductor</a:t>
            </a:r>
          </a:p>
          <a:p>
            <a:endParaRPr lang="en-US" dirty="0">
              <a:latin typeface="+mj-lt"/>
            </a:endParaRP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001297C-4799-6F93-FC2E-0DFC539FA7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4220" y="5456545"/>
            <a:ext cx="1826507" cy="28520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4886BDB9-84C6-BE07-2236-7BDD3E9853C7}"/>
              </a:ext>
            </a:extLst>
          </p:cNvPr>
          <p:cNvSpPr txBox="1"/>
          <p:nvPr/>
        </p:nvSpPr>
        <p:spPr>
          <a:xfrm>
            <a:off x="8173970" y="1668649"/>
            <a:ext cx="344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superconducting Bulk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4BF0E2-4867-7CF7-9A3F-A741F85625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964" y="4647287"/>
            <a:ext cx="311285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28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41" y="237381"/>
            <a:ext cx="12400208" cy="730384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Model is integrable for any </a:t>
            </a:r>
            <a:r>
              <a:rPr lang="en-US" sz="3600" b="1" i="1" dirty="0">
                <a:solidFill>
                  <a:srgbClr val="C00000"/>
                </a:solidFill>
              </a:rPr>
              <a:t>g</a:t>
            </a:r>
            <a:r>
              <a:rPr lang="en-US" sz="3600" i="1" dirty="0">
                <a:solidFill>
                  <a:srgbClr val="C00000"/>
                </a:solidFill>
              </a:rPr>
              <a:t> </a:t>
            </a:r>
            <a:r>
              <a:rPr lang="en-US" sz="2700" i="1" dirty="0">
                <a:solidFill>
                  <a:srgbClr val="C00000"/>
                </a:solidFill>
              </a:rPr>
              <a:t>(bulk coupling) </a:t>
            </a:r>
            <a:r>
              <a:rPr lang="en-US" sz="2700" dirty="0">
                <a:solidFill>
                  <a:srgbClr val="C00000"/>
                </a:solidFill>
              </a:rPr>
              <a:t> </a:t>
            </a:r>
            <a:r>
              <a:rPr lang="en-US" sz="3600" dirty="0">
                <a:solidFill>
                  <a:srgbClr val="C00000"/>
                </a:solidFill>
              </a:rPr>
              <a:t>and </a:t>
            </a:r>
            <a:r>
              <a:rPr lang="en-US" sz="3600" b="1" i="1" dirty="0">
                <a:solidFill>
                  <a:srgbClr val="C00000"/>
                </a:solidFill>
              </a:rPr>
              <a:t>J</a:t>
            </a:r>
            <a:r>
              <a:rPr lang="en-US" sz="4000" i="1" dirty="0">
                <a:solidFill>
                  <a:srgbClr val="C00000"/>
                </a:solidFill>
              </a:rPr>
              <a:t> </a:t>
            </a:r>
            <a:r>
              <a:rPr lang="en-US" sz="3100" i="1" dirty="0">
                <a:solidFill>
                  <a:srgbClr val="C00000"/>
                </a:solidFill>
              </a:rPr>
              <a:t>(Kondo coupling</a:t>
            </a:r>
            <a:r>
              <a:rPr lang="en-US" sz="3600" i="1" dirty="0">
                <a:solidFill>
                  <a:srgbClr val="C00000"/>
                </a:solidFill>
              </a:rPr>
              <a:t>)</a:t>
            </a:r>
            <a:br>
              <a:rPr lang="en-US" sz="3600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7C581-DC6C-0D4A-8C7F-6C1FB4B05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593529"/>
            <a:ext cx="5421086" cy="26311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B045B-0E43-2B43-8CE5-11BC3B839BEC}"/>
              </a:ext>
            </a:extLst>
          </p:cNvPr>
          <p:cNvSpPr txBox="1"/>
          <p:nvPr/>
        </p:nvSpPr>
        <p:spPr>
          <a:xfrm>
            <a:off x="5939749" y="2444637"/>
            <a:ext cx="153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</a:t>
            </a:r>
            <a:r>
              <a:rPr lang="en-US" sz="1600" b="1" dirty="0"/>
              <a:t>RG invariant </a:t>
            </a:r>
            <a:endParaRPr lang="en-US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8F4E81-C822-77BC-E6CB-8EE23E23465A}"/>
              </a:ext>
            </a:extLst>
          </p:cNvPr>
          <p:cNvGrpSpPr/>
          <p:nvPr/>
        </p:nvGrpSpPr>
        <p:grpSpPr>
          <a:xfrm>
            <a:off x="852465" y="3527645"/>
            <a:ext cx="4748406" cy="531897"/>
            <a:chOff x="852465" y="3961396"/>
            <a:chExt cx="4748406" cy="5318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588F2A6-2008-AE44-AC4B-890B5F094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465" y="3961396"/>
              <a:ext cx="1074719" cy="47182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C162569-8429-FC4D-9D61-B31A0FD7D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00259" y="3961625"/>
              <a:ext cx="893990" cy="47182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A14859-BD08-CB41-9732-A15013A27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8578" y="4021465"/>
              <a:ext cx="1022293" cy="471828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6327306-2E5C-EE84-04BE-5F240F3B7CD6}"/>
              </a:ext>
            </a:extLst>
          </p:cNvPr>
          <p:cNvSpPr txBox="1"/>
          <p:nvPr/>
        </p:nvSpPr>
        <p:spPr>
          <a:xfrm>
            <a:off x="39005" y="5414115"/>
            <a:ext cx="313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Convenient  parameters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7522B4-63B7-AF46-9597-6F8C38424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8528" y="5820401"/>
            <a:ext cx="1935328" cy="3552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CE7AA7-0EF4-4648-9B0A-ECFA25177C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8527" y="6276468"/>
            <a:ext cx="2410341" cy="5460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DF49A0-2883-164B-9964-5A1A7401CF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8392" y="7835137"/>
            <a:ext cx="863519" cy="357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6DF7C3-3B4F-3549-80C1-CD1F7E221D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6887" y="7878092"/>
            <a:ext cx="750083" cy="289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928" y="5803282"/>
            <a:ext cx="205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Bulk parameter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7EAF56-B819-9BA1-CB23-8940CFE19E0F}"/>
              </a:ext>
            </a:extLst>
          </p:cNvPr>
          <p:cNvSpPr txBox="1"/>
          <p:nvPr/>
        </p:nvSpPr>
        <p:spPr>
          <a:xfrm>
            <a:off x="106928" y="6284730"/>
            <a:ext cx="2720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RG invariant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FF4120-7924-3E4D-B5F3-911EB8F1146D}"/>
              </a:ext>
            </a:extLst>
          </p:cNvPr>
          <p:cNvSpPr txBox="1"/>
          <p:nvPr/>
        </p:nvSpPr>
        <p:spPr>
          <a:xfrm>
            <a:off x="106927" y="4483001"/>
            <a:ext cx="542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Impurity is screened                                                        1. in Kondo phase   2. by a local bound state  </a:t>
            </a:r>
            <a:r>
              <a:rPr lang="en-US" b="1" i="1" dirty="0"/>
              <a:t>d&lt;1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0A39DDB-9F66-C707-AD61-4D7460B822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8965" y="794693"/>
            <a:ext cx="3041585" cy="30415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ED067FD-1711-C4E2-BF21-7B239D78D8F8}"/>
              </a:ext>
            </a:extLst>
          </p:cNvPr>
          <p:cNvSpPr txBox="1"/>
          <p:nvPr/>
        </p:nvSpPr>
        <p:spPr>
          <a:xfrm>
            <a:off x="8481913" y="3836768"/>
            <a:ext cx="348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 always flows to strong coupling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 flow depends on initial value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858E57-BE04-B025-D6A8-882E3C23ED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05107" y="3898137"/>
            <a:ext cx="150761" cy="20101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A9B77D2-41A7-B695-5F19-90B503B84853}"/>
              </a:ext>
            </a:extLst>
          </p:cNvPr>
          <p:cNvSpPr txBox="1"/>
          <p:nvPr/>
        </p:nvSpPr>
        <p:spPr>
          <a:xfrm>
            <a:off x="9488051" y="1080655"/>
            <a:ext cx="96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Kondo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7D4B9F-C6FA-DB32-FAD0-07945AE99D63}"/>
              </a:ext>
            </a:extLst>
          </p:cNvPr>
          <p:cNvSpPr txBox="1"/>
          <p:nvPr/>
        </p:nvSpPr>
        <p:spPr>
          <a:xfrm>
            <a:off x="10251246" y="2137558"/>
            <a:ext cx="69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YSR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0408A1-4E45-BE24-992D-6F35A451EB85}"/>
              </a:ext>
            </a:extLst>
          </p:cNvPr>
          <p:cNvSpPr txBox="1"/>
          <p:nvPr/>
        </p:nvSpPr>
        <p:spPr>
          <a:xfrm>
            <a:off x="9481255" y="3087778"/>
            <a:ext cx="1900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LM, unscreened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379BB-21EA-F04B-8F5E-AE69C7F795C7}"/>
              </a:ext>
            </a:extLst>
          </p:cNvPr>
          <p:cNvSpPr txBox="1">
            <a:spLocks/>
          </p:cNvSpPr>
          <p:nvPr/>
        </p:nvSpPr>
        <p:spPr>
          <a:xfrm>
            <a:off x="5867395" y="4959907"/>
            <a:ext cx="5751950" cy="3107977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/>
              <a:t>The bulk is gapped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500" dirty="0"/>
              <a:t>Three  regimes - depending on relative values of </a:t>
            </a:r>
            <a:r>
              <a:rPr lang="en-US" sz="4500" i="1" dirty="0">
                <a:solidFill>
                  <a:srgbClr val="0000FF"/>
                </a:solidFill>
              </a:rPr>
              <a:t>g </a:t>
            </a:r>
            <a:r>
              <a:rPr lang="en-US" sz="4500" dirty="0"/>
              <a:t>and </a:t>
            </a:r>
            <a:r>
              <a:rPr lang="en-US" sz="4500" i="1" dirty="0">
                <a:solidFill>
                  <a:srgbClr val="0000FF"/>
                </a:solidFill>
              </a:rPr>
              <a:t>J</a:t>
            </a:r>
            <a:r>
              <a:rPr lang="en-US" sz="4500" i="1" dirty="0"/>
              <a:t> </a:t>
            </a:r>
          </a:p>
          <a:p>
            <a:pPr lvl="1"/>
            <a:r>
              <a:rPr lang="en-US" sz="4500" dirty="0"/>
              <a:t>Kondo phase       </a:t>
            </a:r>
          </a:p>
          <a:p>
            <a:pPr lvl="1"/>
            <a:r>
              <a:rPr lang="en-US" sz="4500" dirty="0"/>
              <a:t>YSR   phase</a:t>
            </a:r>
          </a:p>
          <a:p>
            <a:pPr lvl="1"/>
            <a:r>
              <a:rPr lang="en-US" sz="4500" dirty="0"/>
              <a:t>Local moment phase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918D72F-6006-E9CB-8089-AF1FE20B66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1366" y="3580843"/>
            <a:ext cx="2192621" cy="8960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B0A5C3A-7C2A-CE25-9FA1-07038ECE48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2518" y="4197310"/>
            <a:ext cx="133350" cy="1714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F69E4EA-C2D2-707E-084C-8DDF3B5E56E1}"/>
              </a:ext>
            </a:extLst>
          </p:cNvPr>
          <p:cNvGrpSpPr/>
          <p:nvPr/>
        </p:nvGrpSpPr>
        <p:grpSpPr>
          <a:xfrm>
            <a:off x="5751678" y="4808483"/>
            <a:ext cx="5867667" cy="1847896"/>
            <a:chOff x="5980284" y="4890128"/>
            <a:chExt cx="5867667" cy="184789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BB339E6-5822-DE65-B2EB-785867F65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05503" y="5138714"/>
              <a:ext cx="1395296" cy="37018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7A17A43-D263-1922-3664-604E5B752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1" r="1043" b="9515"/>
            <a:stretch/>
          </p:blipFill>
          <p:spPr>
            <a:xfrm>
              <a:off x="8482393" y="5935765"/>
              <a:ext cx="1821772" cy="239025"/>
            </a:xfrm>
            <a:prstGeom prst="rect">
              <a:avLst/>
            </a:prstGeom>
          </p:spPr>
        </p:pic>
        <p:pic>
          <p:nvPicPr>
            <p:cNvPr id="11" name="Picture 10" descr="J_gg_g.pdf">
              <a:extLst>
                <a:ext uri="{FF2B5EF4-FFF2-40B4-BE49-F238E27FC236}">
                  <a16:creationId xmlns:a16="http://schemas.microsoft.com/office/drawing/2014/main" id="{AFAD5215-8819-B08B-DA68-595872D8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9490" y="6232035"/>
              <a:ext cx="446405" cy="15036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CE1778E-EEAA-9952-E489-F4170555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438750" y="5931208"/>
              <a:ext cx="1097453" cy="232793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673E88A-9EC1-15BF-7422-E65C681B0AB9}"/>
                </a:ext>
              </a:extLst>
            </p:cNvPr>
            <p:cNvSpPr/>
            <p:nvPr/>
          </p:nvSpPr>
          <p:spPr>
            <a:xfrm>
              <a:off x="5980284" y="4890128"/>
              <a:ext cx="5867667" cy="18478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5A6308D-7E7D-960A-27CF-7A72273607C0}"/>
              </a:ext>
            </a:extLst>
          </p:cNvPr>
          <p:cNvSpPr/>
          <p:nvPr/>
        </p:nvSpPr>
        <p:spPr>
          <a:xfrm>
            <a:off x="5713528" y="3409330"/>
            <a:ext cx="2626194" cy="127255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95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18" y="16033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From Classical to Quantum description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55C27-33A2-7C4D-ACC1-02BED2025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482" y="1769774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Classical impurity &amp; semi-classical bulk</a:t>
            </a:r>
          </a:p>
          <a:p>
            <a:endParaRPr lang="en-US" dirty="0"/>
          </a:p>
          <a:p>
            <a:r>
              <a:rPr lang="en-US" dirty="0"/>
              <a:t>Classical impurity &amp; quantum bulk </a:t>
            </a:r>
          </a:p>
          <a:p>
            <a:endParaRPr lang="en-US" dirty="0"/>
          </a:p>
          <a:p>
            <a:r>
              <a:rPr lang="en-US" dirty="0"/>
              <a:t>Quantum impurity &amp; quantum bulk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E51C47F4-04E1-3440-A780-6F870865A4EB}"/>
              </a:ext>
            </a:extLst>
          </p:cNvPr>
          <p:cNvSpPr/>
          <p:nvPr/>
        </p:nvSpPr>
        <p:spPr>
          <a:xfrm>
            <a:off x="2943225" y="2528889"/>
            <a:ext cx="528638" cy="2357438"/>
          </a:xfrm>
          <a:prstGeom prst="downArrow">
            <a:avLst/>
          </a:prstGeom>
          <a:gradFill flip="none" rotWithShape="1">
            <a:gsLst>
              <a:gs pos="0">
                <a:srgbClr val="7030A0"/>
              </a:gs>
              <a:gs pos="35000">
                <a:schemeClr val="accent1">
                  <a:lumMod val="97000"/>
                  <a:lumOff val="3000"/>
                </a:schemeClr>
              </a:gs>
              <a:gs pos="68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6B894-9C93-4C44-A302-B986403E04AC}"/>
              </a:ext>
            </a:extLst>
          </p:cNvPr>
          <p:cNvSpPr txBox="1"/>
          <p:nvPr/>
        </p:nvSpPr>
        <p:spPr>
          <a:xfrm>
            <a:off x="2699392" y="2043112"/>
            <a:ext cx="101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Classical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1C4866-5A33-794C-B872-6708BBB3AC5C}"/>
              </a:ext>
            </a:extLst>
          </p:cNvPr>
          <p:cNvSpPr txBox="1"/>
          <p:nvPr/>
        </p:nvSpPr>
        <p:spPr>
          <a:xfrm>
            <a:off x="2699392" y="5002772"/>
            <a:ext cx="11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Quantum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2024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343" y="104052"/>
            <a:ext cx="8359383" cy="9865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Classical impurity, semiclassical bulk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379BB-21EA-F04B-8F5E-AE69C7F795C7}"/>
              </a:ext>
            </a:extLst>
          </p:cNvPr>
          <p:cNvSpPr txBox="1">
            <a:spLocks/>
          </p:cNvSpPr>
          <p:nvPr/>
        </p:nvSpPr>
        <p:spPr>
          <a:xfrm>
            <a:off x="735077" y="1715348"/>
            <a:ext cx="10515600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A472C4"/>
                </a:solidFill>
              </a:rPr>
              <a:t>The impurity</a:t>
            </a:r>
            <a:r>
              <a:rPr lang="en-US" dirty="0"/>
              <a:t>: </a:t>
            </a:r>
            <a:r>
              <a:rPr lang="en-US" sz="2400" dirty="0"/>
              <a:t>Take the limit                     with         constant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A472C4"/>
                </a:solidFill>
              </a:rPr>
              <a:t>The SC </a:t>
            </a:r>
            <a:r>
              <a:rPr lang="en-US" sz="2400" dirty="0"/>
              <a:t>(</a:t>
            </a:r>
            <a:r>
              <a:rPr lang="en-US" sz="2400" dirty="0" err="1"/>
              <a:t>bosonized</a:t>
            </a:r>
            <a:r>
              <a:rPr lang="en-US" sz="2400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Chiral rotation removes impurity but changes </a:t>
            </a:r>
            <a:r>
              <a:rPr lang="en-US" dirty="0" err="1"/>
              <a:t>b.c.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E28C71-870F-3149-B391-3D0AFC345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040" y="2357903"/>
            <a:ext cx="4178300" cy="698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F337AE-9F57-DA45-90EF-8042E2980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21" y="3735445"/>
            <a:ext cx="7778305" cy="8792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DA761E-8972-C84A-A9CA-7C4DA2D069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85" t="-18470" r="52376" b="-1"/>
          <a:stretch/>
        </p:blipFill>
        <p:spPr>
          <a:xfrm>
            <a:off x="6743411" y="1437347"/>
            <a:ext cx="482579" cy="936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02580F-3509-2E4A-A897-BAEEC5F41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905" y="1753677"/>
            <a:ext cx="1220221" cy="352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5D757E-4845-4B47-B9E3-EA657D8127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575" y="5963350"/>
            <a:ext cx="4279401" cy="8384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1A336B-1925-E74B-A157-253C670E33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3420" y="4301679"/>
            <a:ext cx="1289159" cy="625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5DB1A2-56E4-1844-8614-6358311A75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8094" y="3556049"/>
            <a:ext cx="2315992" cy="643331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61E4C03-418D-1C42-AD48-DD84A4ED6D87}"/>
              </a:ext>
            </a:extLst>
          </p:cNvPr>
          <p:cNvSpPr/>
          <p:nvPr/>
        </p:nvSpPr>
        <p:spPr>
          <a:xfrm>
            <a:off x="9478094" y="3343485"/>
            <a:ext cx="2381552" cy="1811611"/>
          </a:xfrm>
          <a:prstGeom prst="round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3631A6D4-373B-D747-A0F6-6C9554EE5A57}"/>
              </a:ext>
            </a:extLst>
          </p:cNvPr>
          <p:cNvSpPr/>
          <p:nvPr/>
        </p:nvSpPr>
        <p:spPr>
          <a:xfrm rot="16200000">
            <a:off x="5303203" y="2159076"/>
            <a:ext cx="78636" cy="4872036"/>
          </a:xfrm>
          <a:prstGeom prst="leftBracket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9F488A-DCF6-2A41-8E69-EE2AFEAEB549}"/>
              </a:ext>
            </a:extLst>
          </p:cNvPr>
          <p:cNvSpPr txBox="1"/>
          <p:nvPr/>
        </p:nvSpPr>
        <p:spPr>
          <a:xfrm>
            <a:off x="4827796" y="4637309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part</a:t>
            </a:r>
          </a:p>
        </p:txBody>
      </p:sp>
      <p:sp>
        <p:nvSpPr>
          <p:cNvPr id="31" name="Left Bracket 30">
            <a:extLst>
              <a:ext uri="{FF2B5EF4-FFF2-40B4-BE49-F238E27FC236}">
                <a16:creationId xmlns:a16="http://schemas.microsoft.com/office/drawing/2014/main" id="{E088466D-0A90-674B-BF23-ADE8E4A41DE3}"/>
              </a:ext>
            </a:extLst>
          </p:cNvPr>
          <p:cNvSpPr/>
          <p:nvPr/>
        </p:nvSpPr>
        <p:spPr>
          <a:xfrm rot="16200000">
            <a:off x="8464505" y="4378465"/>
            <a:ext cx="45719" cy="466175"/>
          </a:xfrm>
          <a:prstGeom prst="leftBracket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633621-8A72-F249-AD41-C96255B8F66D}"/>
              </a:ext>
            </a:extLst>
          </p:cNvPr>
          <p:cNvSpPr txBox="1"/>
          <p:nvPr/>
        </p:nvSpPr>
        <p:spPr>
          <a:xfrm>
            <a:off x="7858954" y="4672020"/>
            <a:ext cx="125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charge part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4614E-F83E-C043-8A2E-BD308B4FB9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0246" y="3758732"/>
            <a:ext cx="5959769" cy="773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61E31-DCF4-A343-9739-9EDEA7608F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323" y="3774205"/>
            <a:ext cx="1881175" cy="6858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4E339F4-903F-C363-0273-A5BBA0717B63}"/>
              </a:ext>
            </a:extLst>
          </p:cNvPr>
          <p:cNvGrpSpPr/>
          <p:nvPr/>
        </p:nvGrpSpPr>
        <p:grpSpPr>
          <a:xfrm>
            <a:off x="8603721" y="652392"/>
            <a:ext cx="3275110" cy="2072200"/>
            <a:chOff x="8603721" y="652392"/>
            <a:chExt cx="3275110" cy="20722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C78525D-2C60-D047-B804-82D220AB1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03721" y="1773116"/>
              <a:ext cx="951476" cy="951476"/>
            </a:xfrm>
            <a:prstGeom prst="rect">
              <a:avLst/>
            </a:prstGeom>
          </p:spPr>
        </p:pic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8E53B494-D7FF-1A4E-B7CF-C39EB92A4620}"/>
                </a:ext>
              </a:extLst>
            </p:cNvPr>
            <p:cNvSpPr/>
            <p:nvPr/>
          </p:nvSpPr>
          <p:spPr>
            <a:xfrm rot="16200000">
              <a:off x="9838555" y="1704366"/>
              <a:ext cx="467456" cy="1082043"/>
            </a:xfrm>
            <a:prstGeom prst="downArrow">
              <a:avLst/>
            </a:prstGeom>
            <a:gradFill flip="none" rotWithShape="1">
              <a:gsLst>
                <a:gs pos="0">
                  <a:srgbClr val="7030A0"/>
                </a:gs>
                <a:gs pos="35000">
                  <a:schemeClr val="accent1">
                    <a:lumMod val="97000"/>
                    <a:lumOff val="3000"/>
                  </a:schemeClr>
                </a:gs>
                <a:gs pos="68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6D5A53E-4C12-AF4B-B49E-900326781FEC}"/>
                </a:ext>
              </a:extLst>
            </p:cNvPr>
            <p:cNvSpPr/>
            <p:nvPr/>
          </p:nvSpPr>
          <p:spPr>
            <a:xfrm>
              <a:off x="10862527" y="1778905"/>
              <a:ext cx="900112" cy="907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CB8F74-A17D-644B-8999-D5DE789A14F3}"/>
                </a:ext>
              </a:extLst>
            </p:cNvPr>
            <p:cNvSpPr txBox="1"/>
            <p:nvPr/>
          </p:nvSpPr>
          <p:spPr>
            <a:xfrm>
              <a:off x="10862527" y="652392"/>
              <a:ext cx="1016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Classical</a:t>
              </a:r>
              <a:r>
                <a:rPr lang="en-US" dirty="0"/>
                <a:t>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9D117FB-73E7-E946-926C-887AADD24976}"/>
                </a:ext>
              </a:extLst>
            </p:cNvPr>
            <p:cNvSpPr txBox="1"/>
            <p:nvPr/>
          </p:nvSpPr>
          <p:spPr>
            <a:xfrm>
              <a:off x="8603721" y="1239734"/>
              <a:ext cx="11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Quantum</a:t>
              </a:r>
              <a:r>
                <a:rPr lang="en-US" dirty="0"/>
                <a:t> </a:t>
              </a:r>
            </a:p>
          </p:txBody>
        </p:sp>
      </p:grpSp>
      <p:pic>
        <p:nvPicPr>
          <p:cNvPr id="19" name="Graphic 18" descr="Arrow Right with solid fill">
            <a:extLst>
              <a:ext uri="{FF2B5EF4-FFF2-40B4-BE49-F238E27FC236}">
                <a16:creationId xmlns:a16="http://schemas.microsoft.com/office/drawing/2014/main" id="{06402089-9F38-744D-BCF2-F53C5879A7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10263724" y="1153553"/>
            <a:ext cx="2075421" cy="207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7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614" y="-190532"/>
            <a:ext cx="10130573" cy="1297186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Classical impurity, semiclassical bulk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379BB-21EA-F04B-8F5E-AE69C7F795C7}"/>
              </a:ext>
            </a:extLst>
          </p:cNvPr>
          <p:cNvSpPr txBox="1">
            <a:spLocks/>
          </p:cNvSpPr>
          <p:nvPr/>
        </p:nvSpPr>
        <p:spPr>
          <a:xfrm>
            <a:off x="543339" y="945313"/>
            <a:ext cx="10515600" cy="676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Semiclassical bulk:  Take the limit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2000" dirty="0"/>
              <a:t>SG model:  Spectrum has kinks and anti-kinks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dirty="0"/>
              <a:t>Ground state/YSR state     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                                                          </a:t>
            </a:r>
            <a:r>
              <a:rPr lang="en-US" sz="2400" dirty="0"/>
              <a:t>kink</a:t>
            </a:r>
            <a:r>
              <a:rPr lang="en-US" dirty="0"/>
              <a:t>          </a:t>
            </a:r>
            <a:r>
              <a:rPr lang="en-US" sz="2400" dirty="0"/>
              <a:t>with              ,   anti-kink           with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Same results as for BCS SC: YSR state everywhere</a:t>
            </a:r>
          </a:p>
          <a:p>
            <a:endParaRPr lang="en-US" sz="24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FEAC5B-CA1A-914E-9057-5970C2AAE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144" y="958829"/>
            <a:ext cx="10795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2D1E73-EBF0-0042-8445-34A287B24D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20" r="12266"/>
          <a:stretch/>
        </p:blipFill>
        <p:spPr>
          <a:xfrm>
            <a:off x="855989" y="1598557"/>
            <a:ext cx="5173664" cy="8792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4F0800-F58E-BF4E-92B1-CCF9782903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26" b="8804"/>
          <a:stretch/>
        </p:blipFill>
        <p:spPr>
          <a:xfrm>
            <a:off x="6757644" y="1336047"/>
            <a:ext cx="5109827" cy="29463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D9A1E1-6FAA-714F-B601-D333A7D00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962" y="2900633"/>
            <a:ext cx="486649" cy="306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38C0AF-DA7B-6749-8B33-AEFF5D36A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8298" y="2864362"/>
            <a:ext cx="456034" cy="2962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69A67A-9C5D-5B49-8C48-C90DB8AB5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102" y="5018519"/>
            <a:ext cx="632615" cy="3987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A7BFF3-5FBF-044F-9A0F-8058F006B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984" y="5001057"/>
            <a:ext cx="586246" cy="380809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484937-2E78-9E4E-A77A-1CDB944F3698}"/>
              </a:ext>
            </a:extLst>
          </p:cNvPr>
          <p:cNvCxnSpPr>
            <a:cxnSpLocks/>
          </p:cNvCxnSpPr>
          <p:nvPr/>
        </p:nvCxnSpPr>
        <p:spPr>
          <a:xfrm flipV="1">
            <a:off x="9317926" y="4249364"/>
            <a:ext cx="0" cy="680708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8A09DE3-3AC7-2949-A77E-723505084CAF}"/>
              </a:ext>
            </a:extLst>
          </p:cNvPr>
          <p:cNvSpPr txBox="1"/>
          <p:nvPr/>
        </p:nvSpPr>
        <p:spPr>
          <a:xfrm>
            <a:off x="8610030" y="4958356"/>
            <a:ext cx="146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Order QCP</a:t>
            </a:r>
          </a:p>
        </p:txBody>
      </p:sp>
      <p:sp>
        <p:nvSpPr>
          <p:cNvPr id="28" name="Left Bracket 27">
            <a:extLst>
              <a:ext uri="{FF2B5EF4-FFF2-40B4-BE49-F238E27FC236}">
                <a16:creationId xmlns:a16="http://schemas.microsoft.com/office/drawing/2014/main" id="{0AF787AB-B8D7-9D46-9802-2651D4D26EDA}"/>
              </a:ext>
            </a:extLst>
          </p:cNvPr>
          <p:cNvSpPr/>
          <p:nvPr/>
        </p:nvSpPr>
        <p:spPr>
          <a:xfrm rot="16200000">
            <a:off x="8067133" y="3251507"/>
            <a:ext cx="95195" cy="1949073"/>
          </a:xfrm>
          <a:prstGeom prst="leftBracket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C20B829F-F0ED-FD45-BBCD-24223FB2C57E}"/>
              </a:ext>
            </a:extLst>
          </p:cNvPr>
          <p:cNvSpPr/>
          <p:nvPr/>
        </p:nvSpPr>
        <p:spPr>
          <a:xfrm rot="16200000">
            <a:off x="10419760" y="3257735"/>
            <a:ext cx="95195" cy="1949073"/>
          </a:xfrm>
          <a:prstGeom prst="leftBracket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9CBA63-FE4C-F54F-94C8-F3487B93D417}"/>
              </a:ext>
            </a:extLst>
          </p:cNvPr>
          <p:cNvSpPr txBox="1"/>
          <p:nvPr/>
        </p:nvSpPr>
        <p:spPr>
          <a:xfrm>
            <a:off x="7203682" y="4351262"/>
            <a:ext cx="135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Screened 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2AE1C4-BDC0-9C49-AA95-C01EC9EBB32A}"/>
              </a:ext>
            </a:extLst>
          </p:cNvPr>
          <p:cNvSpPr txBox="1"/>
          <p:nvPr/>
        </p:nvSpPr>
        <p:spPr>
          <a:xfrm>
            <a:off x="9366335" y="4327757"/>
            <a:ext cx="198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Unscreened GS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55536DF-002A-C249-A5AE-58F3AA3448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180" y="5536108"/>
            <a:ext cx="2815547" cy="6191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8B52EBB-E147-E54E-95C5-D5F374C9C9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8840" y="5461091"/>
            <a:ext cx="3000963" cy="72122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C1F6ADC-5A99-304F-9DCE-625E7E0334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09923" y="3712065"/>
            <a:ext cx="335353" cy="2903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EDEE510-11C9-D748-BD79-F643F2C03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878" y="6115332"/>
            <a:ext cx="1919620" cy="3591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3EEFC50-A598-5340-921B-2BD507C8AA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1510" y="2452092"/>
            <a:ext cx="3094379" cy="606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B7AC9D-DF1E-E801-F6B6-B9F2459CE3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5553" y="3314295"/>
            <a:ext cx="752203" cy="159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F82CF4-3DB7-70A9-F815-464AABF280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4181" y="3314295"/>
            <a:ext cx="456034" cy="168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B549B3-620D-A913-6ACB-556776A405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2163" y="5081982"/>
            <a:ext cx="780658" cy="288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10061-937F-61D5-08BA-C2ED34FA9E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7478" y="5096361"/>
            <a:ext cx="1094116" cy="2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25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55C27-33A2-7C4D-ACC1-02BED2025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037" y="1925637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Classical impurity &amp; semiclassical bulk</a:t>
            </a:r>
          </a:p>
          <a:p>
            <a:endParaRPr lang="en-US" dirty="0"/>
          </a:p>
          <a:p>
            <a:r>
              <a:rPr lang="en-US" dirty="0"/>
              <a:t>Classical impurity &amp; quantum bulk </a:t>
            </a:r>
          </a:p>
          <a:p>
            <a:endParaRPr lang="en-US" dirty="0"/>
          </a:p>
          <a:p>
            <a:r>
              <a:rPr lang="en-US" dirty="0"/>
              <a:t>Quantum impurity &amp; quantum bulk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E51C47F4-04E1-3440-A780-6F870865A4EB}"/>
              </a:ext>
            </a:extLst>
          </p:cNvPr>
          <p:cNvSpPr/>
          <p:nvPr/>
        </p:nvSpPr>
        <p:spPr>
          <a:xfrm>
            <a:off x="2943225" y="2528889"/>
            <a:ext cx="528638" cy="2357438"/>
          </a:xfrm>
          <a:prstGeom prst="downArrow">
            <a:avLst/>
          </a:prstGeom>
          <a:gradFill flip="none" rotWithShape="1">
            <a:gsLst>
              <a:gs pos="0">
                <a:srgbClr val="7030A0"/>
              </a:gs>
              <a:gs pos="35000">
                <a:schemeClr val="accent1">
                  <a:lumMod val="97000"/>
                  <a:lumOff val="3000"/>
                </a:schemeClr>
              </a:gs>
              <a:gs pos="68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6B894-9C93-4C44-A302-B986403E04AC}"/>
              </a:ext>
            </a:extLst>
          </p:cNvPr>
          <p:cNvSpPr txBox="1"/>
          <p:nvPr/>
        </p:nvSpPr>
        <p:spPr>
          <a:xfrm>
            <a:off x="2699392" y="2043112"/>
            <a:ext cx="101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Classical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1C4866-5A33-794C-B872-6708BBB3AC5C}"/>
              </a:ext>
            </a:extLst>
          </p:cNvPr>
          <p:cNvSpPr txBox="1"/>
          <p:nvPr/>
        </p:nvSpPr>
        <p:spPr>
          <a:xfrm>
            <a:off x="2699392" y="5002772"/>
            <a:ext cx="11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Quantum</a:t>
            </a:r>
            <a:r>
              <a:rPr lang="en-US" dirty="0"/>
              <a:t>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EB25747-85F6-C04E-860F-89FC260E9A99}"/>
              </a:ext>
            </a:extLst>
          </p:cNvPr>
          <p:cNvSpPr/>
          <p:nvPr/>
        </p:nvSpPr>
        <p:spPr>
          <a:xfrm>
            <a:off x="5253037" y="3345297"/>
            <a:ext cx="5918546" cy="724622"/>
          </a:xfrm>
          <a:prstGeom prst="roundRect">
            <a:avLst/>
          </a:prstGeom>
          <a:noFill/>
          <a:ln w="47625">
            <a:solidFill>
              <a:srgbClr val="A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04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67" y="14066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Quantum bulk, classical impurity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379BB-21EA-F04B-8F5E-AE69C7F795C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Take the “opposite” limit                 , restore bulk fluctuations   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Dirac equation with twisted </a:t>
            </a:r>
            <a:r>
              <a:rPr lang="en-US" dirty="0" err="1"/>
              <a:t>b.c.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09EAC5DD-ABE6-744A-A72D-CA6B7E130CDA}"/>
              </a:ext>
            </a:extLst>
          </p:cNvPr>
          <p:cNvSpPr/>
          <p:nvPr/>
        </p:nvSpPr>
        <p:spPr>
          <a:xfrm>
            <a:off x="4563940" y="3193482"/>
            <a:ext cx="467456" cy="581635"/>
          </a:xfrm>
          <a:prstGeom prst="downArrow">
            <a:avLst/>
          </a:prstGeom>
          <a:gradFill flip="none" rotWithShape="1">
            <a:gsLst>
              <a:gs pos="0">
                <a:srgbClr val="7030A0"/>
              </a:gs>
              <a:gs pos="35000">
                <a:schemeClr val="accent1">
                  <a:lumMod val="97000"/>
                  <a:lumOff val="3000"/>
                </a:schemeClr>
              </a:gs>
              <a:gs pos="68000">
                <a:schemeClr val="accent1">
                  <a:lumMod val="60000"/>
                  <a:lumOff val="40000"/>
                </a:schemeClr>
              </a:gs>
            </a:gsLst>
            <a:lin ang="16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7D3D3A-1A69-134E-8299-8C81DC28D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75" y="5773820"/>
            <a:ext cx="3245618" cy="503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E2FE1F-F969-A24D-8404-0E27B593B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135" y="5773820"/>
            <a:ext cx="3052380" cy="436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1C4367-9EFF-DE40-9F4E-BEE99278CC2C}"/>
              </a:ext>
            </a:extLst>
          </p:cNvPr>
          <p:cNvSpPr txBox="1"/>
          <p:nvPr/>
        </p:nvSpPr>
        <p:spPr>
          <a:xfrm>
            <a:off x="8380787" y="3310234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refermionize</a:t>
            </a:r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3B279EB-5F0A-C648-B226-181C03429339}"/>
              </a:ext>
            </a:extLst>
          </p:cNvPr>
          <p:cNvSpPr/>
          <p:nvPr/>
        </p:nvSpPr>
        <p:spPr>
          <a:xfrm>
            <a:off x="7752522" y="3318849"/>
            <a:ext cx="2803452" cy="1329688"/>
          </a:xfrm>
          <a:prstGeom prst="round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839BBE9-77E9-8143-B07D-70100D1ADAE1}"/>
              </a:ext>
            </a:extLst>
          </p:cNvPr>
          <p:cNvSpPr/>
          <p:nvPr/>
        </p:nvSpPr>
        <p:spPr>
          <a:xfrm>
            <a:off x="10371879" y="1778905"/>
            <a:ext cx="900112" cy="90747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BC660E46-99D1-A04A-8BDD-1E484D629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784225" y="1153553"/>
            <a:ext cx="2075421" cy="20754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6E3392-B871-9140-AA14-2CA09346CCDA}"/>
              </a:ext>
            </a:extLst>
          </p:cNvPr>
          <p:cNvSpPr txBox="1"/>
          <p:nvPr/>
        </p:nvSpPr>
        <p:spPr>
          <a:xfrm>
            <a:off x="10371879" y="652392"/>
            <a:ext cx="101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Classical</a:t>
            </a:r>
            <a:r>
              <a:rPr lang="en-US" dirty="0"/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070193-139F-584C-890C-786ABA611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164" y="3693330"/>
            <a:ext cx="2232879" cy="763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722852-D2C3-0548-95F7-B0681AB632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3107" y="1892240"/>
            <a:ext cx="1301351" cy="3678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90B41E-A11E-0747-A7B4-A0BD9D0840F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16" t="4214" b="-4214"/>
          <a:stretch/>
        </p:blipFill>
        <p:spPr>
          <a:xfrm>
            <a:off x="2539999" y="3820179"/>
            <a:ext cx="4551691" cy="8283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2A3D27-EC91-324D-831A-E16EA484AA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4386" y="2316020"/>
            <a:ext cx="5197442" cy="8283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21C823-B8D8-DB47-B7F0-CA62953277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6" r="86981" b="-4214"/>
          <a:stretch/>
        </p:blipFill>
        <p:spPr>
          <a:xfrm>
            <a:off x="1546731" y="2355948"/>
            <a:ext cx="645886" cy="86326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7B147D-3294-EF4E-A76E-092BF854597C}"/>
              </a:ext>
            </a:extLst>
          </p:cNvPr>
          <p:cNvSpPr txBox="1"/>
          <p:nvPr/>
        </p:nvSpPr>
        <p:spPr>
          <a:xfrm>
            <a:off x="168437" y="3494900"/>
            <a:ext cx="1961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Luther &amp; Emery, PRL (1974)</a:t>
            </a:r>
          </a:p>
        </p:txBody>
      </p:sp>
    </p:spTree>
    <p:extLst>
      <p:ext uri="{BB962C8B-B14F-4D97-AF65-F5344CB8AC3E}">
        <p14:creationId xmlns:p14="http://schemas.microsoft.com/office/powerpoint/2010/main" val="1926221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71" y="1275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Quantum bulk, classical impurity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379BB-21EA-F04B-8F5E-AE69C7F795C7}"/>
              </a:ext>
            </a:extLst>
          </p:cNvPr>
          <p:cNvSpPr txBox="1">
            <a:spLocks/>
          </p:cNvSpPr>
          <p:nvPr/>
        </p:nvSpPr>
        <p:spPr>
          <a:xfrm>
            <a:off x="838200" y="1613753"/>
            <a:ext cx="10515600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Dirac wave function with twisted </a:t>
            </a:r>
            <a:r>
              <a:rPr lang="en-US" dirty="0" err="1"/>
              <a:t>b.c.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Energy                                       ,      rapidity parameter </a:t>
            </a:r>
          </a:p>
          <a:p>
            <a:r>
              <a:rPr lang="en-US" dirty="0"/>
              <a:t>Boundary conditions lead to equations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Ground state: fill all negative energy modes</a:t>
            </a:r>
          </a:p>
          <a:p>
            <a:pPr lvl="1"/>
            <a:r>
              <a:rPr lang="en-US" dirty="0"/>
              <a:t>Excitations:                       gapped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5522F4-A6E5-334C-B41D-797176DF9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976" y="4493711"/>
            <a:ext cx="5467850" cy="80432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5E503F3-ACA0-8D42-8873-3AF8ED24D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189" y="2199387"/>
            <a:ext cx="3242115" cy="61264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24CF22F-8C08-654C-9F41-9E9B5C0CF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0943" y="3065763"/>
            <a:ext cx="977688" cy="26970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45EA83A-45FE-284D-BFAB-AA5C8D7AFDBA}"/>
              </a:ext>
            </a:extLst>
          </p:cNvPr>
          <p:cNvSpPr txBox="1"/>
          <p:nvPr/>
        </p:nvSpPr>
        <p:spPr>
          <a:xfrm>
            <a:off x="8812401" y="1695118"/>
            <a:ext cx="2170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Boundary phase shift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A7D479FC-06EA-524D-B75E-B41AE13C01A0}"/>
              </a:ext>
            </a:extLst>
          </p:cNvPr>
          <p:cNvSpPr/>
          <p:nvPr/>
        </p:nvSpPr>
        <p:spPr>
          <a:xfrm>
            <a:off x="8090189" y="1695119"/>
            <a:ext cx="3444917" cy="1828862"/>
          </a:xfrm>
          <a:prstGeom prst="roundRect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58B26AF-FAB4-8542-A850-B0F2F6790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180" y="3523981"/>
            <a:ext cx="2499890" cy="33498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9238935-CAB8-644E-8429-574FA2F34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582" y="2332730"/>
            <a:ext cx="6605226" cy="86091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0EE4022-95DE-4842-874E-2679F2253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1335" y="5848908"/>
            <a:ext cx="1287501" cy="3008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05DC09-411F-8B45-9B34-AA075660B9AD}"/>
              </a:ext>
            </a:extLst>
          </p:cNvPr>
          <p:cNvSpPr txBox="1"/>
          <p:nvPr/>
        </p:nvSpPr>
        <p:spPr>
          <a:xfrm>
            <a:off x="9327093" y="4493711"/>
            <a:ext cx="114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Pole/zero:</a:t>
            </a:r>
          </a:p>
          <a:p>
            <a:r>
              <a:rPr lang="en-US" dirty="0"/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F4935A-9585-144E-BE2A-81CAF21B96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1436" y="4830613"/>
            <a:ext cx="2344476" cy="427446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FA28096-3D00-804F-85CE-F4A82E4C544B}"/>
              </a:ext>
            </a:extLst>
          </p:cNvPr>
          <p:cNvSpPr/>
          <p:nvPr/>
        </p:nvSpPr>
        <p:spPr>
          <a:xfrm>
            <a:off x="8595360" y="4383603"/>
            <a:ext cx="2736944" cy="1021554"/>
          </a:xfrm>
          <a:prstGeom prst="roundRect">
            <a:avLst/>
          </a:prstGeom>
          <a:noFill/>
          <a:ln w="349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45DA7B4-96A4-1D47-86AA-8490A7D058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1582" y="2272991"/>
            <a:ext cx="6605226" cy="91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B90375-EB34-EE40-A15D-5A0E778F9E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9318" y="3586415"/>
            <a:ext cx="159258" cy="2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17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062" y="9500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Quantum bulk, classical impurity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379BB-21EA-F04B-8F5E-AE69C7F795C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Pole indicates bound state - YSR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Only </a:t>
            </a:r>
            <a:r>
              <a:rPr lang="en-US" dirty="0" err="1"/>
              <a:t>normalizable</a:t>
            </a:r>
            <a:r>
              <a:rPr lang="en-US" dirty="0"/>
              <a:t> for</a:t>
            </a:r>
          </a:p>
          <a:p>
            <a:r>
              <a:rPr lang="en-US" dirty="0"/>
              <a:t>Energy is below gap</a:t>
            </a:r>
          </a:p>
          <a:p>
            <a:endParaRPr lang="en-US" dirty="0"/>
          </a:p>
          <a:p>
            <a:pPr lvl="1"/>
            <a:r>
              <a:rPr lang="en-US" dirty="0"/>
              <a:t>Include in GS when negative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5522F4-A6E5-334C-B41D-797176DF9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46158" y="4159250"/>
            <a:ext cx="5467850" cy="80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D13AA9-DEA2-A843-8437-C20C08B2C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50976" y="5832475"/>
            <a:ext cx="2819400" cy="1320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4E6966-FE84-9943-9FE8-32FFCB78C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767" y="2511704"/>
            <a:ext cx="4771661" cy="8276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201CDC-9DC1-A04F-B00E-8EAFDC68B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961" y="3642674"/>
            <a:ext cx="3128833" cy="4444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D9F5CCF-B567-CA48-9901-54772304BF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360"/>
          <a:stretch/>
        </p:blipFill>
        <p:spPr>
          <a:xfrm>
            <a:off x="7006012" y="1523649"/>
            <a:ext cx="4771661" cy="2589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C018FB-635F-6A4A-9325-4CEAB9566F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3996" y="4275884"/>
            <a:ext cx="1380178" cy="67664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6B61685-7C5F-374B-8E5F-C959C7C38F04}"/>
              </a:ext>
            </a:extLst>
          </p:cNvPr>
          <p:cNvCxnSpPr>
            <a:cxnSpLocks/>
          </p:cNvCxnSpPr>
          <p:nvPr/>
        </p:nvCxnSpPr>
        <p:spPr>
          <a:xfrm flipV="1">
            <a:off x="9324196" y="4159250"/>
            <a:ext cx="0" cy="680708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EAEBD73-CF5F-E04A-ABD5-A76AA392007C}"/>
              </a:ext>
            </a:extLst>
          </p:cNvPr>
          <p:cNvSpPr txBox="1"/>
          <p:nvPr/>
        </p:nvSpPr>
        <p:spPr>
          <a:xfrm>
            <a:off x="8656084" y="4899569"/>
            <a:ext cx="146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Order QCP</a:t>
            </a:r>
          </a:p>
        </p:txBody>
      </p:sp>
      <p:sp>
        <p:nvSpPr>
          <p:cNvPr id="20" name="Left Bracket 19">
            <a:extLst>
              <a:ext uri="{FF2B5EF4-FFF2-40B4-BE49-F238E27FC236}">
                <a16:creationId xmlns:a16="http://schemas.microsoft.com/office/drawing/2014/main" id="{F78E8DCE-32B3-B246-90A5-CF507F34C425}"/>
              </a:ext>
            </a:extLst>
          </p:cNvPr>
          <p:cNvSpPr/>
          <p:nvPr/>
        </p:nvSpPr>
        <p:spPr>
          <a:xfrm rot="16200000">
            <a:off x="8237896" y="3380420"/>
            <a:ext cx="47306" cy="1733672"/>
          </a:xfrm>
          <a:prstGeom prst="leftBracket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ket 20">
            <a:extLst>
              <a:ext uri="{FF2B5EF4-FFF2-40B4-BE49-F238E27FC236}">
                <a16:creationId xmlns:a16="http://schemas.microsoft.com/office/drawing/2014/main" id="{B9D87003-71C6-1043-840F-8BE3453622EA}"/>
              </a:ext>
            </a:extLst>
          </p:cNvPr>
          <p:cNvSpPr/>
          <p:nvPr/>
        </p:nvSpPr>
        <p:spPr>
          <a:xfrm rot="16200000">
            <a:off x="10315166" y="3387989"/>
            <a:ext cx="52801" cy="1713038"/>
          </a:xfrm>
          <a:prstGeom prst="leftBracket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9BEDC9-B6F6-624D-A704-C7986E6C3A48}"/>
              </a:ext>
            </a:extLst>
          </p:cNvPr>
          <p:cNvSpPr txBox="1"/>
          <p:nvPr/>
        </p:nvSpPr>
        <p:spPr>
          <a:xfrm>
            <a:off x="7535875" y="4396419"/>
            <a:ext cx="135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Screened GS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8E9C0E-5616-9B4B-B8FF-77CBAF5027CF}"/>
              </a:ext>
            </a:extLst>
          </p:cNvPr>
          <p:cNvSpPr txBox="1"/>
          <p:nvPr/>
        </p:nvSpPr>
        <p:spPr>
          <a:xfrm>
            <a:off x="9698528" y="4372914"/>
            <a:ext cx="161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Unscreened GS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22FB62-26E5-7344-8B44-C48AD77E637F}"/>
              </a:ext>
            </a:extLst>
          </p:cNvPr>
          <p:cNvSpPr txBox="1"/>
          <p:nvPr/>
        </p:nvSpPr>
        <p:spPr>
          <a:xfrm>
            <a:off x="7826720" y="5627653"/>
            <a:ext cx="30213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/>
              <a:t>YSR region shrinks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B569D7E-5158-334D-A948-7478A8B1754E}"/>
              </a:ext>
            </a:extLst>
          </p:cNvPr>
          <p:cNvSpPr/>
          <p:nvPr/>
        </p:nvSpPr>
        <p:spPr>
          <a:xfrm>
            <a:off x="7596801" y="5528229"/>
            <a:ext cx="3481177" cy="766554"/>
          </a:xfrm>
          <a:prstGeom prst="roundRect">
            <a:avLst/>
          </a:prstGeom>
          <a:noFill/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D071E2D-DF53-7640-A70F-907BB5AC2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971" y="5394699"/>
            <a:ext cx="2424823" cy="42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15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55C27-33A2-7C4D-ACC1-02BED2025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0803" y="141268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Classical impurity &amp; semiclassical bulk</a:t>
            </a:r>
          </a:p>
          <a:p>
            <a:endParaRPr lang="en-US" dirty="0"/>
          </a:p>
          <a:p>
            <a:r>
              <a:rPr lang="en-US" dirty="0"/>
              <a:t>Classical impurity &amp; quantum bulk </a:t>
            </a:r>
          </a:p>
          <a:p>
            <a:endParaRPr lang="en-US" dirty="0"/>
          </a:p>
          <a:p>
            <a:r>
              <a:rPr lang="en-US" dirty="0"/>
              <a:t>Quantum impurity &amp; quantum bulk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E51C47F4-04E1-3440-A780-6F870865A4EB}"/>
              </a:ext>
            </a:extLst>
          </p:cNvPr>
          <p:cNvSpPr/>
          <p:nvPr/>
        </p:nvSpPr>
        <p:spPr>
          <a:xfrm>
            <a:off x="2943225" y="2528889"/>
            <a:ext cx="528638" cy="2357438"/>
          </a:xfrm>
          <a:prstGeom prst="downArrow">
            <a:avLst/>
          </a:prstGeom>
          <a:gradFill flip="none" rotWithShape="1">
            <a:gsLst>
              <a:gs pos="0">
                <a:srgbClr val="7030A0"/>
              </a:gs>
              <a:gs pos="35000">
                <a:schemeClr val="accent1">
                  <a:lumMod val="97000"/>
                  <a:lumOff val="3000"/>
                </a:schemeClr>
              </a:gs>
              <a:gs pos="68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6B894-9C93-4C44-A302-B986403E04AC}"/>
              </a:ext>
            </a:extLst>
          </p:cNvPr>
          <p:cNvSpPr txBox="1"/>
          <p:nvPr/>
        </p:nvSpPr>
        <p:spPr>
          <a:xfrm>
            <a:off x="2699392" y="2043112"/>
            <a:ext cx="101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Classical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1C4866-5A33-794C-B872-6708BBB3AC5C}"/>
              </a:ext>
            </a:extLst>
          </p:cNvPr>
          <p:cNvSpPr txBox="1"/>
          <p:nvPr/>
        </p:nvSpPr>
        <p:spPr>
          <a:xfrm>
            <a:off x="2699392" y="5002772"/>
            <a:ext cx="11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Quantum</a:t>
            </a:r>
            <a:r>
              <a:rPr lang="en-US" dirty="0"/>
              <a:t>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9FCE59D-40CE-9746-A90A-C6D2D99F4A00}"/>
              </a:ext>
            </a:extLst>
          </p:cNvPr>
          <p:cNvSpPr/>
          <p:nvPr/>
        </p:nvSpPr>
        <p:spPr>
          <a:xfrm>
            <a:off x="4873897" y="3864914"/>
            <a:ext cx="5918546" cy="724622"/>
          </a:xfrm>
          <a:prstGeom prst="roundRect">
            <a:avLst/>
          </a:prstGeom>
          <a:noFill/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64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E7B0-DFDB-D189-6B5F-228E891A2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09352-795E-B831-C736-B38F56CC8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65" y="177994"/>
            <a:ext cx="8348565" cy="70262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Outline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59B959A-DE74-79DF-248F-CEDC75DBFFA7}"/>
              </a:ext>
            </a:extLst>
          </p:cNvPr>
          <p:cNvSpPr txBox="1">
            <a:spLocks/>
          </p:cNvSpPr>
          <p:nvPr/>
        </p:nvSpPr>
        <p:spPr>
          <a:xfrm>
            <a:off x="606333" y="931578"/>
            <a:ext cx="10073389" cy="7026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Kondo effect  in metals - reminder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C89CB3-0D4D-A523-63D4-AF87B5721625}"/>
              </a:ext>
            </a:extLst>
          </p:cNvPr>
          <p:cNvSpPr txBox="1"/>
          <p:nvPr/>
        </p:nvSpPr>
        <p:spPr>
          <a:xfrm>
            <a:off x="606333" y="1488833"/>
            <a:ext cx="94051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The Kondo effect is a 1-d superconductor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    - YSR bound states in a  3-d  BCS superconductor</a:t>
            </a:r>
          </a:p>
          <a:p>
            <a:endParaRPr lang="en-US" sz="2000" dirty="0"/>
          </a:p>
          <a:p>
            <a:r>
              <a:rPr lang="en-US" sz="2000" dirty="0"/>
              <a:t>   -  Quantum  fluctuations and destruction of YSR states </a:t>
            </a:r>
          </a:p>
          <a:p>
            <a:endParaRPr lang="en-US" sz="2000" dirty="0"/>
          </a:p>
          <a:p>
            <a:r>
              <a:rPr lang="en-US" sz="2000" dirty="0"/>
              <a:t>  - The phase diagram: competition between  fluctuations and the condensate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4FB95F-FBA1-A5C1-0236-986ED0BD62AF}"/>
              </a:ext>
            </a:extLst>
          </p:cNvPr>
          <p:cNvSpPr txBox="1"/>
          <p:nvPr/>
        </p:nvSpPr>
        <p:spPr>
          <a:xfrm>
            <a:off x="618056" y="3985849"/>
            <a:ext cx="891280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The Kondo effect in a dissipating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r>
              <a:rPr lang="en-US" dirty="0"/>
              <a:t>   - Non Hermitian Kondo model</a:t>
            </a:r>
          </a:p>
          <a:p>
            <a:endParaRPr lang="en-US" dirty="0"/>
          </a:p>
          <a:p>
            <a:r>
              <a:rPr lang="en-US" dirty="0"/>
              <a:t>  - The phase diagram : competition between dissipation and fluctuations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C73E9-E71C-14F5-BB93-ECAF09A67F28}"/>
              </a:ext>
            </a:extLst>
          </p:cNvPr>
          <p:cNvSpPr txBox="1"/>
          <p:nvPr/>
        </p:nvSpPr>
        <p:spPr>
          <a:xfrm>
            <a:off x="726831" y="5783762"/>
            <a:ext cx="7831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The Kondo effect on a PT invariant dissipating lattice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r>
              <a:rPr lang="en-US" dirty="0"/>
              <a:t>     -  The phase diagram : competition dissipation and fluctuations on the lattice</a:t>
            </a:r>
          </a:p>
        </p:txBody>
      </p:sp>
    </p:spTree>
    <p:extLst>
      <p:ext uri="{BB962C8B-B14F-4D97-AF65-F5344CB8AC3E}">
        <p14:creationId xmlns:p14="http://schemas.microsoft.com/office/powerpoint/2010/main" val="1327063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01" y="137321"/>
            <a:ext cx="6664082" cy="109835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The  Quantum model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379BB-21EA-F04B-8F5E-AE69C7F795C7}"/>
              </a:ext>
            </a:extLst>
          </p:cNvPr>
          <p:cNvSpPr txBox="1">
            <a:spLocks/>
          </p:cNvSpPr>
          <p:nvPr/>
        </p:nvSpPr>
        <p:spPr>
          <a:xfrm>
            <a:off x="656894" y="1462884"/>
            <a:ext cx="10515600" cy="6353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Hamiltonian of the system: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Hamiltonian is integrable via Bethe Ansatz for arbitrary      &amp;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B3110D-012E-5D4B-9F44-71090E54C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4929" y="3600465"/>
            <a:ext cx="1365726" cy="325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AF2EB1-4C69-F540-9F27-AF35AA4E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967" y="3115520"/>
            <a:ext cx="1232100" cy="308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1CC1DB-2674-404F-B206-17020C301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721" y="4580109"/>
            <a:ext cx="3226562" cy="5884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A45A91-DFDE-7F4A-B8D4-C6B9AA218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539" y="1444504"/>
            <a:ext cx="951476" cy="951476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E0A3A89F-8BFC-6A46-9A22-0BCEB63AE113}"/>
              </a:ext>
            </a:extLst>
          </p:cNvPr>
          <p:cNvSpPr/>
          <p:nvPr/>
        </p:nvSpPr>
        <p:spPr>
          <a:xfrm rot="5400000">
            <a:off x="9185070" y="1336988"/>
            <a:ext cx="467456" cy="1082043"/>
          </a:xfrm>
          <a:prstGeom prst="downArrow">
            <a:avLst/>
          </a:prstGeom>
          <a:gradFill flip="none" rotWithShape="1">
            <a:gsLst>
              <a:gs pos="16000">
                <a:srgbClr val="7030A0"/>
              </a:gs>
              <a:gs pos="45000">
                <a:schemeClr val="accent1">
                  <a:lumMod val="97000"/>
                  <a:lumOff val="3000"/>
                </a:schemeClr>
              </a:gs>
              <a:gs pos="72000">
                <a:schemeClr val="accent1">
                  <a:lumMod val="60000"/>
                  <a:lumOff val="40000"/>
                </a:schemeClr>
              </a:gs>
            </a:gsLst>
            <a:lin ang="16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199AE70-43F3-1E4B-B3EC-789083146C2F}"/>
              </a:ext>
            </a:extLst>
          </p:cNvPr>
          <p:cNvSpPr/>
          <p:nvPr/>
        </p:nvSpPr>
        <p:spPr>
          <a:xfrm>
            <a:off x="10371879" y="1450293"/>
            <a:ext cx="900112" cy="90747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 descr="Arrow Right with solid fill">
            <a:extLst>
              <a:ext uri="{FF2B5EF4-FFF2-40B4-BE49-F238E27FC236}">
                <a16:creationId xmlns:a16="http://schemas.microsoft.com/office/drawing/2014/main" id="{F551C791-CD56-EA4F-A919-69951C360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9784225" y="824941"/>
            <a:ext cx="2075421" cy="20754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4B11AB5-9387-774B-BEA6-93720E676928}"/>
              </a:ext>
            </a:extLst>
          </p:cNvPr>
          <p:cNvSpPr txBox="1"/>
          <p:nvPr/>
        </p:nvSpPr>
        <p:spPr>
          <a:xfrm>
            <a:off x="10371879" y="323780"/>
            <a:ext cx="101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Classical</a:t>
            </a:r>
            <a:r>
              <a:rPr 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DB3EF6-E332-5B4D-BC58-95453C0CE139}"/>
              </a:ext>
            </a:extLst>
          </p:cNvPr>
          <p:cNvSpPr txBox="1"/>
          <p:nvPr/>
        </p:nvSpPr>
        <p:spPr>
          <a:xfrm>
            <a:off x="7697634" y="997104"/>
            <a:ext cx="11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Quantum</a:t>
            </a:r>
            <a:r>
              <a:rPr lang="en-US" dirty="0"/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41D22D7-A3CC-EA48-9A81-7CA6CE699B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96" t="-27917" b="-1"/>
          <a:stretch/>
        </p:blipFill>
        <p:spPr>
          <a:xfrm>
            <a:off x="9571345" y="5395116"/>
            <a:ext cx="388475" cy="6970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F49D5D-C19A-FD49-AD8D-CD25C5AAA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10" t="3835" b="-1"/>
          <a:stretch/>
        </p:blipFill>
        <p:spPr>
          <a:xfrm>
            <a:off x="10228134" y="5520846"/>
            <a:ext cx="371829" cy="588493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0000258-E8A5-6240-93B3-11E4A1F3AAE8}"/>
              </a:ext>
            </a:extLst>
          </p:cNvPr>
          <p:cNvSpPr/>
          <p:nvPr/>
        </p:nvSpPr>
        <p:spPr>
          <a:xfrm>
            <a:off x="3477564" y="7059291"/>
            <a:ext cx="3032336" cy="639670"/>
          </a:xfrm>
          <a:prstGeom prst="rect">
            <a:avLst/>
          </a:prstGeom>
          <a:gradFill>
            <a:gsLst>
              <a:gs pos="34000">
                <a:schemeClr val="bg1"/>
              </a:gs>
              <a:gs pos="8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06F872E-A82A-0149-9630-ECF914305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6907" y="7118232"/>
            <a:ext cx="562814" cy="56281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9C8C312-A304-A849-A22A-C0D268D72C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5069653" y="7152858"/>
            <a:ext cx="562814" cy="562814"/>
          </a:xfrm>
          <a:prstGeom prst="rect">
            <a:avLst/>
          </a:prstGeom>
        </p:spPr>
      </p:pic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41876EE1-F764-6A4A-87FD-7D50444763C1}"/>
              </a:ext>
            </a:extLst>
          </p:cNvPr>
          <p:cNvSpPr/>
          <p:nvPr/>
        </p:nvSpPr>
        <p:spPr>
          <a:xfrm>
            <a:off x="10104929" y="3035667"/>
            <a:ext cx="1430177" cy="980094"/>
          </a:xfrm>
          <a:prstGeom prst="roundRect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D7DFD2-93AE-574F-8DB2-FF9589C1C33F}"/>
              </a:ext>
            </a:extLst>
          </p:cNvPr>
          <p:cNvSpPr txBox="1"/>
          <p:nvPr/>
        </p:nvSpPr>
        <p:spPr>
          <a:xfrm>
            <a:off x="8275618" y="6357684"/>
            <a:ext cx="385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Pasnoori</a:t>
            </a:r>
            <a:r>
              <a:rPr lang="en-US" dirty="0"/>
              <a:t>, Rylands &amp; Andrei, PRR (2020)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47191-9DEF-9E00-CCC7-CD436AB3BB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175" y="2560186"/>
            <a:ext cx="684072" cy="251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71DDD8-66FA-86A5-3E90-BC111CFC42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3443" y="2237910"/>
            <a:ext cx="5440364" cy="9721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6AF6F0-B29F-A2BB-92A9-DBCF83AF07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6502" y="3291538"/>
            <a:ext cx="5914460" cy="95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79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-18934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Quantum model: Bethe Ansatz approach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379BB-21EA-F04B-8F5E-AE69C7F795C7}"/>
              </a:ext>
            </a:extLst>
          </p:cNvPr>
          <p:cNvSpPr txBox="1">
            <a:spLocks/>
          </p:cNvSpPr>
          <p:nvPr/>
        </p:nvSpPr>
        <p:spPr>
          <a:xfrm>
            <a:off x="736600" y="1035515"/>
            <a:ext cx="10515600" cy="6353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Bethe states – </a:t>
            </a:r>
            <a:r>
              <a:rPr lang="en-US" sz="2400" dirty="0"/>
              <a:t>divide configuration space to to (N+1) regions  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with the wave function  in region Q: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Imposing open </a:t>
            </a:r>
            <a:r>
              <a:rPr lang="en-US" dirty="0" err="1"/>
              <a:t>b.c.</a:t>
            </a:r>
            <a:r>
              <a:rPr lang="en-US" dirty="0"/>
              <a:t>  - the amplitude              satisfies: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where: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sz="2400" dirty="0"/>
              <a:t>is the </a:t>
            </a:r>
            <a:r>
              <a:rPr lang="en-US" sz="2400" dirty="0" err="1"/>
              <a:t>monodromy</a:t>
            </a:r>
            <a:r>
              <a:rPr lang="en-US" sz="2400" dirty="0"/>
              <a:t> matrix (</a:t>
            </a:r>
            <a:r>
              <a:rPr lang="en-US" sz="2400" dirty="0" err="1"/>
              <a:t>transfering</a:t>
            </a:r>
            <a:r>
              <a:rPr lang="en-US" sz="2400" dirty="0"/>
              <a:t> an electron from one edge to another)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5B85C-607C-EA4A-B37F-F03FA1F62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71"/>
          <a:stretch/>
        </p:blipFill>
        <p:spPr>
          <a:xfrm>
            <a:off x="2686843" y="1496557"/>
            <a:ext cx="6615113" cy="1117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387CAA-956B-FF4A-9330-8DEC6C04E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821" y="2506920"/>
            <a:ext cx="4753463" cy="6203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359E34-E165-FB44-BE9B-C8061FAA6D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98" t="-569" r="31615"/>
          <a:stretch/>
        </p:blipFill>
        <p:spPr>
          <a:xfrm>
            <a:off x="4416583" y="3127262"/>
            <a:ext cx="967582" cy="5802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BB38AA-5155-3245-A1D6-5D04BFEB6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366" y="4659562"/>
            <a:ext cx="4938912" cy="568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8BC33E-49FE-C34C-A735-1BA2BB089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936" y="5232118"/>
            <a:ext cx="8872728" cy="453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948EF3-DBC0-B446-898B-C4AFF11F6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012" y="5306261"/>
            <a:ext cx="822960" cy="2768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E40A1F-D82A-6D49-8ECF-BB1AF12B1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5941" y="3301026"/>
            <a:ext cx="826348" cy="3237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47FB0E-DAC9-51B1-DB85-F55A099BC7F7}"/>
              </a:ext>
            </a:extLst>
          </p:cNvPr>
          <p:cNvSpPr txBox="1"/>
          <p:nvPr/>
        </p:nvSpPr>
        <p:spPr>
          <a:xfrm>
            <a:off x="736600" y="3154672"/>
            <a:ext cx="10916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Amplitude  in region  Q –                    is related  via  S-matrix                 to another region  Q’  where particles</a:t>
            </a:r>
            <a:r>
              <a:rPr lang="en-US" sz="2400" i="1" dirty="0"/>
              <a:t> </a:t>
            </a:r>
            <a:r>
              <a:rPr lang="en-US" sz="2400" i="1" dirty="0" err="1"/>
              <a:t>i,j</a:t>
            </a:r>
            <a:r>
              <a:rPr lang="en-US" sz="2400" i="1" dirty="0"/>
              <a:t>  </a:t>
            </a:r>
            <a:r>
              <a:rPr lang="en-US" sz="2400" dirty="0"/>
              <a:t>are exchanged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68E03-AE1B-79B4-8511-5BAEFE04A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277" y="4198147"/>
            <a:ext cx="758448" cy="439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2AD429-A258-9022-2B36-22CAEF3A96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1962" y="1193024"/>
            <a:ext cx="857250" cy="20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B906ED-5FEB-4DA5-A184-840D96221FED}"/>
              </a:ext>
            </a:extLst>
          </p:cNvPr>
          <p:cNvSpPr txBox="1"/>
          <p:nvPr/>
        </p:nvSpPr>
        <p:spPr>
          <a:xfrm>
            <a:off x="11328208" y="911782"/>
            <a:ext cx="959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Chiral index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172F8C-3C6C-67CE-4260-F611134B06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1962" y="1625534"/>
            <a:ext cx="732831" cy="2260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CC6EF9-B13E-4F25-6596-23C92F850D67}"/>
              </a:ext>
            </a:extLst>
          </p:cNvPr>
          <p:cNvSpPr txBox="1"/>
          <p:nvPr/>
        </p:nvSpPr>
        <p:spPr>
          <a:xfrm>
            <a:off x="11321264" y="1496557"/>
            <a:ext cx="861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Spin index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5F6E8B-BDE8-908A-E4B2-F1204C745C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64575" y="3784303"/>
            <a:ext cx="161978" cy="2216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E04107-6179-7D98-5EFA-5BDA8373304B}"/>
              </a:ext>
            </a:extLst>
          </p:cNvPr>
          <p:cNvSpPr txBox="1"/>
          <p:nvPr/>
        </p:nvSpPr>
        <p:spPr>
          <a:xfrm>
            <a:off x="9995290" y="3741425"/>
            <a:ext cx="2123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Spectral parameter,   - spin momentum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C53FF51-91C0-4881-2A7D-898F083D50DB}"/>
              </a:ext>
            </a:extLst>
          </p:cNvPr>
          <p:cNvCxnSpPr>
            <a:cxnSpLocks/>
          </p:cNvCxnSpPr>
          <p:nvPr/>
        </p:nvCxnSpPr>
        <p:spPr>
          <a:xfrm flipH="1" flipV="1">
            <a:off x="9293442" y="3670479"/>
            <a:ext cx="532590" cy="214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46844C1-8AFE-3AE2-18D1-6CC4649D289A}"/>
              </a:ext>
            </a:extLst>
          </p:cNvPr>
          <p:cNvSpPr txBox="1"/>
          <p:nvPr/>
        </p:nvSpPr>
        <p:spPr>
          <a:xfrm>
            <a:off x="781904" y="6290068"/>
            <a:ext cx="1007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 Energy                             with                                        the allowed momenta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2C4AB5A-234E-9D41-9060-8921E009D6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92716" y="6410948"/>
            <a:ext cx="2081307" cy="3043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A9C3B0-012D-D873-9A5C-39E747493D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5971" y="6096892"/>
            <a:ext cx="1337059" cy="88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41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1" y="81411"/>
            <a:ext cx="11038412" cy="107240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Quantum model: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BFF7CF-2C75-0543-B79B-EF905D0E6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10" y="2492735"/>
            <a:ext cx="6801495" cy="1466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DF1EB-98D6-CD48-A6BB-FD2542D6B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23" y="4614976"/>
            <a:ext cx="5296693" cy="8827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79DC69-7E7F-6442-B378-2ACF851DA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300" y="5864541"/>
            <a:ext cx="1431309" cy="946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D92388-C205-854F-BF89-7D568233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759" y="3959591"/>
            <a:ext cx="2071910" cy="3803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5FA62A-B913-FE46-849F-AAF7F8D80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5863" y="2776157"/>
            <a:ext cx="2812473" cy="6371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969398C-D8D1-D44B-9DF3-56B9A0C8D412}"/>
              </a:ext>
            </a:extLst>
          </p:cNvPr>
          <p:cNvSpPr txBox="1"/>
          <p:nvPr/>
        </p:nvSpPr>
        <p:spPr>
          <a:xfrm>
            <a:off x="254000" y="5762679"/>
            <a:ext cx="2349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</a:t>
            </a:r>
            <a:r>
              <a:rPr lang="en-US" sz="2800" dirty="0"/>
              <a:t>The energy</a:t>
            </a:r>
            <a:r>
              <a:rPr lang="en-US" sz="2400" dirty="0"/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EC6EAE-800B-514D-AA3B-37BD18E98795}"/>
              </a:ext>
            </a:extLst>
          </p:cNvPr>
          <p:cNvSpPr txBox="1"/>
          <p:nvPr/>
        </p:nvSpPr>
        <p:spPr>
          <a:xfrm>
            <a:off x="254000" y="1140080"/>
            <a:ext cx="4095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</a:t>
            </a:r>
            <a:r>
              <a:rPr lang="en-US" sz="2800" dirty="0">
                <a:latin typeface="+mj-lt"/>
              </a:rPr>
              <a:t>The BA equations :</a:t>
            </a:r>
            <a:endParaRPr lang="en-US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42D989-A49A-BE43-B78C-B317E40A75DC}"/>
              </a:ext>
            </a:extLst>
          </p:cNvPr>
          <p:cNvSpPr txBox="1"/>
          <p:nvPr/>
        </p:nvSpPr>
        <p:spPr>
          <a:xfrm>
            <a:off x="9259170" y="1550245"/>
            <a:ext cx="3047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g</a:t>
            </a:r>
            <a:r>
              <a:rPr lang="en-US" sz="2000" dirty="0"/>
              <a:t> and </a:t>
            </a:r>
            <a:r>
              <a:rPr lang="en-US" sz="2000" i="1" dirty="0"/>
              <a:t>J</a:t>
            </a:r>
            <a:r>
              <a:rPr lang="en-US" sz="2000" dirty="0"/>
              <a:t> flow under RG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d</a:t>
            </a:r>
            <a:r>
              <a:rPr lang="en-US" sz="2000" dirty="0"/>
              <a:t>  is the RG invariant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CE30C-A00D-8D44-8663-CC4171F59578}"/>
              </a:ext>
            </a:extLst>
          </p:cNvPr>
          <p:cNvSpPr txBox="1"/>
          <p:nvPr/>
        </p:nvSpPr>
        <p:spPr>
          <a:xfrm>
            <a:off x="4865887" y="5865693"/>
            <a:ext cx="34811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Spin charge separation</a:t>
            </a:r>
          </a:p>
          <a:p>
            <a:r>
              <a:rPr lang="en-US" sz="2000" dirty="0"/>
              <a:t>- Gapless holons  </a:t>
            </a:r>
          </a:p>
          <a:p>
            <a:r>
              <a:rPr lang="en-US" sz="2000" dirty="0"/>
              <a:t>- Gapful </a:t>
            </a:r>
            <a:r>
              <a:rPr lang="en-US" sz="2000" dirty="0" err="1"/>
              <a:t>spinons</a:t>
            </a:r>
            <a:endParaRPr lang="en-US" sz="2000" dirty="0"/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E1B632-70C3-E340-89B8-53A68DCA70DE}"/>
              </a:ext>
            </a:extLst>
          </p:cNvPr>
          <p:cNvSpPr txBox="1"/>
          <p:nvPr/>
        </p:nvSpPr>
        <p:spPr>
          <a:xfrm>
            <a:off x="9368423" y="3507640"/>
            <a:ext cx="2663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bulk parameter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0BCE834-C782-0443-BD43-151F4A8B52C5}"/>
              </a:ext>
            </a:extLst>
          </p:cNvPr>
          <p:cNvGrpSpPr/>
          <p:nvPr/>
        </p:nvGrpSpPr>
        <p:grpSpPr>
          <a:xfrm>
            <a:off x="4865887" y="471231"/>
            <a:ext cx="6286674" cy="882782"/>
            <a:chOff x="2529704" y="414002"/>
            <a:chExt cx="7725486" cy="111272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CE8D399-DCAC-1C42-A3FF-4D7DD3FA6212}"/>
                </a:ext>
              </a:extLst>
            </p:cNvPr>
            <p:cNvSpPr/>
            <p:nvPr/>
          </p:nvSpPr>
          <p:spPr>
            <a:xfrm>
              <a:off x="2529704" y="431979"/>
              <a:ext cx="6845618" cy="598644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3000">
                  <a:schemeClr val="accent6">
                    <a:lumMod val="40000"/>
                    <a:lumOff val="60000"/>
                  </a:schemeClr>
                </a:gs>
                <a:gs pos="87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D55BD40-4A7B-E841-BC5B-32748FE2566C}"/>
                </a:ext>
              </a:extLst>
            </p:cNvPr>
            <p:cNvGrpSpPr/>
            <p:nvPr/>
          </p:nvGrpSpPr>
          <p:grpSpPr>
            <a:xfrm>
              <a:off x="4012820" y="414002"/>
              <a:ext cx="6242370" cy="661362"/>
              <a:chOff x="2907353" y="1702330"/>
              <a:chExt cx="6242370" cy="661362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C776A95-52B6-D049-A35F-7994AAB44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88361" y="1702330"/>
                <a:ext cx="661362" cy="661362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0A4D15CE-3609-234D-A726-7B1D99F9F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65376" y="1720245"/>
                <a:ext cx="562814" cy="562814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6EFF046-61AD-1749-B587-C848E73C4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>
                <a:off x="6847098" y="1738160"/>
                <a:ext cx="562814" cy="562814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EE195CA4-2EA1-6B43-B4EE-CE9ED6B85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41200" y="1729202"/>
                <a:ext cx="562814" cy="562814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2F6112FC-B635-B54C-860C-CF9410D4B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>
                <a:off x="5622922" y="1732829"/>
                <a:ext cx="562814" cy="562814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CDBF9C6-4E92-2A4A-91CC-56C177EF74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36808" y="1741032"/>
                <a:ext cx="562814" cy="562814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9535BBB7-542F-6A46-9F63-73D0A4D08F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>
                <a:off x="4318530" y="1730371"/>
                <a:ext cx="562814" cy="562814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F23417D6-EDDB-A840-A306-126CA2F3D5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25631" y="1753815"/>
                <a:ext cx="562814" cy="562814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0513E05-D6FB-6342-91B1-4E387FFD5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>
                <a:off x="2907353" y="1728866"/>
                <a:ext cx="562814" cy="5628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484A158-DBED-614B-8F6C-F19052122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73528" y="1183822"/>
              <a:ext cx="266700" cy="3429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3CC1829-9104-6A4A-9569-2015474CE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99621" y="1149993"/>
              <a:ext cx="1358900" cy="3429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41C1925-31BA-6030-1FE5-6B595C49D721}"/>
              </a:ext>
            </a:extLst>
          </p:cNvPr>
          <p:cNvSpPr txBox="1"/>
          <p:nvPr/>
        </p:nvSpPr>
        <p:spPr>
          <a:xfrm>
            <a:off x="734310" y="1979371"/>
            <a:ext cx="441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i</a:t>
            </a:r>
            <a:r>
              <a:rPr lang="en-US" i="1" dirty="0"/>
              <a:t>.  </a:t>
            </a:r>
            <a:r>
              <a:rPr lang="en-US" dirty="0"/>
              <a:t>Determine the spin momenta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7ECDDC-39F7-063C-2EAC-8C63D56CF6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4609" y="2066521"/>
            <a:ext cx="1951391" cy="236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38B984-A22A-007B-3C9A-80BB7D9FA040}"/>
              </a:ext>
            </a:extLst>
          </p:cNvPr>
          <p:cNvSpPr txBox="1"/>
          <p:nvPr/>
        </p:nvSpPr>
        <p:spPr>
          <a:xfrm>
            <a:off x="776549" y="4070984"/>
            <a:ext cx="457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ii. </a:t>
            </a:r>
            <a:r>
              <a:rPr lang="en-US" dirty="0"/>
              <a:t>Determine the allowed electron momenta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5EBB6F-F3DE-B294-8D26-3AD59935BDA6}"/>
              </a:ext>
            </a:extLst>
          </p:cNvPr>
          <p:cNvCxnSpPr>
            <a:cxnSpLocks/>
          </p:cNvCxnSpPr>
          <p:nvPr/>
        </p:nvCxnSpPr>
        <p:spPr>
          <a:xfrm>
            <a:off x="6165521" y="5056554"/>
            <a:ext cx="5304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ABC6A52-1F35-3265-B29A-82BB7922FA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7850" y="4741210"/>
            <a:ext cx="5151098" cy="67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15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933" y="-209311"/>
            <a:ext cx="12789647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Quantum model: Bethe equations </a:t>
            </a:r>
            <a:r>
              <a:rPr lang="mr-IN" sz="4000" dirty="0">
                <a:solidFill>
                  <a:srgbClr val="C00000"/>
                </a:solidFill>
              </a:rPr>
              <a:t>–</a:t>
            </a:r>
            <a:r>
              <a:rPr lang="en-US" sz="4000" dirty="0">
                <a:solidFill>
                  <a:srgbClr val="C00000"/>
                </a:solidFill>
              </a:rPr>
              <a:t> the bulk terms   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766C610-73EB-E448-969E-97E3DAFB08A8}"/>
              </a:ext>
            </a:extLst>
          </p:cNvPr>
          <p:cNvSpPr/>
          <p:nvPr/>
        </p:nvSpPr>
        <p:spPr>
          <a:xfrm>
            <a:off x="1062228" y="5336457"/>
            <a:ext cx="3150398" cy="723900"/>
          </a:xfrm>
          <a:prstGeom prst="roundRect">
            <a:avLst/>
          </a:prstGeom>
          <a:noFill/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BFF7CF-2C75-0543-B79B-EF905D0E6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70" y="2597609"/>
            <a:ext cx="7705203" cy="1661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DF1EB-98D6-CD48-A6BB-FD2542D6B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97" y="1191023"/>
            <a:ext cx="5296693" cy="882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D2E640-2E44-C74C-A2C5-44B89D06B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735" y="5418075"/>
            <a:ext cx="2711913" cy="497803"/>
          </a:xfrm>
          <a:prstGeom prst="rect">
            <a:avLst/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9341EDEE-9383-9541-90C3-9475F832E4FF}"/>
              </a:ext>
            </a:extLst>
          </p:cNvPr>
          <p:cNvSpPr/>
          <p:nvPr/>
        </p:nvSpPr>
        <p:spPr>
          <a:xfrm>
            <a:off x="4666831" y="5560785"/>
            <a:ext cx="1125664" cy="323797"/>
          </a:xfrm>
          <a:prstGeom prst="rightArrow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35000">
                <a:schemeClr val="accent2">
                  <a:lumMod val="75000"/>
                </a:schemeClr>
              </a:gs>
              <a:gs pos="68000">
                <a:schemeClr val="accent2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847AE1F-624E-684B-886B-7F3FBE840621}"/>
              </a:ext>
            </a:extLst>
          </p:cNvPr>
          <p:cNvSpPr/>
          <p:nvPr/>
        </p:nvSpPr>
        <p:spPr>
          <a:xfrm>
            <a:off x="750515" y="2597610"/>
            <a:ext cx="4108630" cy="831390"/>
          </a:xfrm>
          <a:prstGeom prst="roundRect">
            <a:avLst/>
          </a:prstGeom>
          <a:noFill/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25A3543-C2E6-904C-951E-7DFBCEB08295}"/>
              </a:ext>
            </a:extLst>
          </p:cNvPr>
          <p:cNvSpPr/>
          <p:nvPr/>
        </p:nvSpPr>
        <p:spPr>
          <a:xfrm>
            <a:off x="2269966" y="1255799"/>
            <a:ext cx="3725468" cy="831390"/>
          </a:xfrm>
          <a:prstGeom prst="roundRect">
            <a:avLst/>
          </a:prstGeom>
          <a:noFill/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A5BEF9-1534-5E4B-A015-3AC31FBA84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582" y="4851762"/>
            <a:ext cx="1717623" cy="4556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F91553-89A8-9B4E-A6EC-6BF79B95F403}"/>
              </a:ext>
            </a:extLst>
          </p:cNvPr>
          <p:cNvSpPr txBox="1"/>
          <p:nvPr/>
        </p:nvSpPr>
        <p:spPr>
          <a:xfrm>
            <a:off x="8433581" y="5299329"/>
            <a:ext cx="870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000" dirty="0"/>
              <a:t>cutoff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181A92-2DF1-2349-A18B-ABF2C1454A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5901" y="5418075"/>
            <a:ext cx="1313475" cy="384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7E39DC-97F0-6443-B48C-B5ABC851D9B0}"/>
              </a:ext>
            </a:extLst>
          </p:cNvPr>
          <p:cNvSpPr txBox="1"/>
          <p:nvPr/>
        </p:nvSpPr>
        <p:spPr>
          <a:xfrm>
            <a:off x="8511473" y="4848602"/>
            <a:ext cx="2472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Bulk scale, the gap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4AA18D-672A-F64F-B27A-94FBA9B0350A}"/>
              </a:ext>
            </a:extLst>
          </p:cNvPr>
          <p:cNvSpPr/>
          <p:nvPr/>
        </p:nvSpPr>
        <p:spPr>
          <a:xfrm>
            <a:off x="714844" y="4430491"/>
            <a:ext cx="3465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RG invariants and scales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EA16F-9732-C742-B9B4-9901DCD36A50}"/>
              </a:ext>
            </a:extLst>
          </p:cNvPr>
          <p:cNvSpPr txBox="1"/>
          <p:nvPr/>
        </p:nvSpPr>
        <p:spPr>
          <a:xfrm>
            <a:off x="1062228" y="4920958"/>
            <a:ext cx="2270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bulk parameter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3E222C-2E83-895B-C47F-11AC182D8DBA}"/>
              </a:ext>
            </a:extLst>
          </p:cNvPr>
          <p:cNvSpPr/>
          <p:nvPr/>
        </p:nvSpPr>
        <p:spPr>
          <a:xfrm>
            <a:off x="6556582" y="5991627"/>
            <a:ext cx="4672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Bulk</a:t>
            </a:r>
            <a:r>
              <a:rPr lang="en-US" sz="2000" dirty="0"/>
              <a:t> solutions are strings (complex pairs)  – gapped </a:t>
            </a:r>
            <a:r>
              <a:rPr lang="en-US" sz="2000" dirty="0" err="1"/>
              <a:t>Spinons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C15988-CABD-05DE-E387-9DD4CEA368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2531" y="6303855"/>
            <a:ext cx="2019301" cy="33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95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59" y="-204541"/>
            <a:ext cx="11353800" cy="1325563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Quantum model: Bethe equations </a:t>
            </a:r>
            <a:r>
              <a:rPr lang="mr-IN" sz="4000" dirty="0">
                <a:solidFill>
                  <a:srgbClr val="C00000"/>
                </a:solidFill>
              </a:rPr>
              <a:t>–</a:t>
            </a:r>
            <a:r>
              <a:rPr lang="en-US" sz="4000" dirty="0">
                <a:solidFill>
                  <a:srgbClr val="C00000"/>
                </a:solidFill>
              </a:rPr>
              <a:t>the impurity terms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BFF7CF-2C75-0543-B79B-EF905D0E6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09" y="2308675"/>
            <a:ext cx="7570564" cy="1632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DF1EB-98D6-CD48-A6BB-FD2542D6B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61" y="1215213"/>
            <a:ext cx="5016088" cy="836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BF5EEE-553B-8D43-9910-D7F86B212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592" y="1852683"/>
            <a:ext cx="2807525" cy="605058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E60DF1E-32C1-0B47-9FF5-0700FBA930E2}"/>
              </a:ext>
            </a:extLst>
          </p:cNvPr>
          <p:cNvSpPr/>
          <p:nvPr/>
        </p:nvSpPr>
        <p:spPr>
          <a:xfrm>
            <a:off x="4215234" y="2327261"/>
            <a:ext cx="3685347" cy="786912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B440CF9-7393-3D4B-848C-FEA46171D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5949" y="3287073"/>
            <a:ext cx="909565" cy="37607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A8D9013-1A61-4C45-9E17-C4ED2DCC3E5B}"/>
              </a:ext>
            </a:extLst>
          </p:cNvPr>
          <p:cNvSpPr txBox="1"/>
          <p:nvPr/>
        </p:nvSpPr>
        <p:spPr>
          <a:xfrm>
            <a:off x="8672874" y="2555046"/>
            <a:ext cx="3370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Note: the RG invariant can be real  (denoted </a:t>
            </a:r>
            <a:r>
              <a:rPr lang="en-US" sz="1600" i="1" dirty="0">
                <a:solidFill>
                  <a:srgbClr val="FF0000"/>
                </a:solidFill>
              </a:rPr>
              <a:t>a</a:t>
            </a:r>
            <a:r>
              <a:rPr lang="en-US" sz="1600" dirty="0"/>
              <a:t>) ore imaginary (denoted </a:t>
            </a:r>
            <a:r>
              <a:rPr lang="en-US" sz="1600" i="1" dirty="0">
                <a:solidFill>
                  <a:srgbClr val="FF0000"/>
                </a:solidFill>
              </a:rPr>
              <a:t>d</a:t>
            </a:r>
            <a:r>
              <a:rPr lang="en-US" sz="16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336E1-4979-64DA-FB6D-E90BA3868477}"/>
              </a:ext>
            </a:extLst>
          </p:cNvPr>
          <p:cNvSpPr txBox="1"/>
          <p:nvPr/>
        </p:nvSpPr>
        <p:spPr>
          <a:xfrm>
            <a:off x="6215284" y="1278929"/>
            <a:ext cx="208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impurity term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182E70E-808B-1A0D-4F7E-2475C66BB114}"/>
              </a:ext>
            </a:extLst>
          </p:cNvPr>
          <p:cNvCxnSpPr>
            <a:cxnSpLocks/>
          </p:cNvCxnSpPr>
          <p:nvPr/>
        </p:nvCxnSpPr>
        <p:spPr>
          <a:xfrm flipH="1">
            <a:off x="7002807" y="1779587"/>
            <a:ext cx="127347" cy="523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3AE3C18-4561-8967-7672-347FAA591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4602" y="3287073"/>
            <a:ext cx="815588" cy="31471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844B96B-5B88-DA33-DEDE-417FFE98251E}"/>
              </a:ext>
            </a:extLst>
          </p:cNvPr>
          <p:cNvSpPr txBox="1"/>
          <p:nvPr/>
        </p:nvSpPr>
        <p:spPr>
          <a:xfrm>
            <a:off x="10094449" y="3287073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C6C2FC-4714-005C-7DDA-06827A4812AE}"/>
              </a:ext>
            </a:extLst>
          </p:cNvPr>
          <p:cNvSpPr txBox="1"/>
          <p:nvPr/>
        </p:nvSpPr>
        <p:spPr>
          <a:xfrm>
            <a:off x="9526407" y="1278929"/>
            <a:ext cx="19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RG invariant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AD79C1-99CE-509E-69AF-64E2CE7B913D}"/>
              </a:ext>
            </a:extLst>
          </p:cNvPr>
          <p:cNvSpPr txBox="1"/>
          <p:nvPr/>
        </p:nvSpPr>
        <p:spPr>
          <a:xfrm>
            <a:off x="7526457" y="4903955"/>
            <a:ext cx="4516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phase is characterized by its own scale</a:t>
            </a:r>
          </a:p>
          <a:p>
            <a:r>
              <a:rPr lang="en-US" dirty="0"/>
              <a:t>meaning depending on  the regime:  </a:t>
            </a:r>
          </a:p>
          <a:p>
            <a:endParaRPr lang="en-US" dirty="0"/>
          </a:p>
          <a:p>
            <a:r>
              <a:rPr lang="en-US" dirty="0"/>
              <a:t>Kondo scale -   </a:t>
            </a:r>
          </a:p>
          <a:p>
            <a:r>
              <a:rPr lang="en-US" dirty="0"/>
              <a:t>YSR bound state energy  </a:t>
            </a:r>
          </a:p>
          <a:p>
            <a:r>
              <a:rPr lang="en-US" dirty="0"/>
              <a:t>Moment regime                  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42FC596-94E8-9A69-B4C3-44FE2C93901E}"/>
              </a:ext>
            </a:extLst>
          </p:cNvPr>
          <p:cNvSpPr/>
          <p:nvPr/>
        </p:nvSpPr>
        <p:spPr>
          <a:xfrm>
            <a:off x="978316" y="4433229"/>
            <a:ext cx="4966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Boundary</a:t>
            </a:r>
            <a:r>
              <a:rPr lang="en-US" dirty="0"/>
              <a:t> spectrum: Three regimes  depending on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739F044-5178-ACD3-C13A-429A43DFAC4B}"/>
              </a:ext>
            </a:extLst>
          </p:cNvPr>
          <p:cNvGrpSpPr/>
          <p:nvPr/>
        </p:nvGrpSpPr>
        <p:grpSpPr>
          <a:xfrm>
            <a:off x="1013544" y="5330402"/>
            <a:ext cx="5031361" cy="937638"/>
            <a:chOff x="4057827" y="5118532"/>
            <a:chExt cx="5031361" cy="93763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BD7721E-BDE7-FEBD-ACC7-9AA684D97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24170" y="5173712"/>
              <a:ext cx="1043035" cy="78099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E3E5392-F29A-D12C-8190-D3F8F66D2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98031" y="5166473"/>
              <a:ext cx="1595558" cy="78223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7937588-8020-35F4-4C20-E30094A90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12905" y="5164217"/>
              <a:ext cx="922640" cy="782238"/>
            </a:xfrm>
            <a:prstGeom prst="rect">
              <a:avLst/>
            </a:prstGeom>
          </p:spPr>
        </p:pic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8BCC8180-AB65-4F7D-C550-5DA2F0FB4EC0}"/>
                </a:ext>
              </a:extLst>
            </p:cNvPr>
            <p:cNvSpPr/>
            <p:nvPr/>
          </p:nvSpPr>
          <p:spPr>
            <a:xfrm>
              <a:off x="5453618" y="5118532"/>
              <a:ext cx="2239780" cy="937637"/>
            </a:xfrm>
            <a:prstGeom prst="roundRect">
              <a:avLst/>
            </a:prstGeom>
            <a:noFill/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8596E74C-AD7B-6D51-A229-8812360D38E7}"/>
                </a:ext>
              </a:extLst>
            </p:cNvPr>
            <p:cNvSpPr/>
            <p:nvPr/>
          </p:nvSpPr>
          <p:spPr>
            <a:xfrm>
              <a:off x="7854461" y="5118532"/>
              <a:ext cx="1234727" cy="937637"/>
            </a:xfrm>
            <a:prstGeom prst="roundRect">
              <a:avLst/>
            </a:prstGeom>
            <a:noFill/>
            <a:ln w="412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DE25D83B-A1DD-2A97-410F-2FD2A8CF0FB2}"/>
                </a:ext>
              </a:extLst>
            </p:cNvPr>
            <p:cNvSpPr/>
            <p:nvPr/>
          </p:nvSpPr>
          <p:spPr>
            <a:xfrm>
              <a:off x="4057827" y="5149540"/>
              <a:ext cx="1234727" cy="906630"/>
            </a:xfrm>
            <a:prstGeom prst="roundRect">
              <a:avLst/>
            </a:prstGeom>
            <a:noFill/>
            <a:ln w="412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A63C2C7-E75D-8DDC-4D81-E47BE4458731}"/>
              </a:ext>
            </a:extLst>
          </p:cNvPr>
          <p:cNvSpPr txBox="1"/>
          <p:nvPr/>
        </p:nvSpPr>
        <p:spPr>
          <a:xfrm>
            <a:off x="2776657" y="6390700"/>
            <a:ext cx="161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YSR regime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78B0C17-CD82-2B8B-B4AE-831969C644E3}"/>
              </a:ext>
            </a:extLst>
          </p:cNvPr>
          <p:cNvSpPr txBox="1"/>
          <p:nvPr/>
        </p:nvSpPr>
        <p:spPr>
          <a:xfrm>
            <a:off x="825190" y="6390700"/>
            <a:ext cx="182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Kondo regime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5BD44F-40D4-78BC-0C62-2BB8B3F9D237}"/>
              </a:ext>
            </a:extLst>
          </p:cNvPr>
          <p:cNvSpPr txBox="1"/>
          <p:nvPr/>
        </p:nvSpPr>
        <p:spPr>
          <a:xfrm>
            <a:off x="4739271" y="6390700"/>
            <a:ext cx="197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Moment regime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5DF56-AF66-C6DA-40F1-BBDB636D4F0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" r="1043" b="9515"/>
          <a:stretch/>
        </p:blipFill>
        <p:spPr>
          <a:xfrm>
            <a:off x="9000716" y="5713435"/>
            <a:ext cx="2088056" cy="2739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0982B2-8F70-847B-6162-1472FD3883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37051" y="6023283"/>
            <a:ext cx="1680066" cy="3293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30C48A-4813-F730-3784-3316EC547A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02994" y="6353610"/>
            <a:ext cx="482637" cy="16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38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70" y="0"/>
            <a:ext cx="10815918" cy="118035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Quantum model:  Solution in thermodynamic limit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379BB-21EA-F04B-8F5E-AE69C7F795C7}"/>
              </a:ext>
            </a:extLst>
          </p:cNvPr>
          <p:cNvSpPr txBox="1">
            <a:spLocks/>
          </p:cNvSpPr>
          <p:nvPr/>
        </p:nvSpPr>
        <p:spPr>
          <a:xfrm>
            <a:off x="638908" y="1501144"/>
            <a:ext cx="11377245" cy="5029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Ground state has all	                distributed according to BAE</a:t>
            </a:r>
            <a:r>
              <a:rPr lang="en-US" dirty="0"/>
              <a:t>:           </a:t>
            </a:r>
            <a:r>
              <a:rPr lang="en-US" sz="2400" dirty="0"/>
              <a:t>density of solutions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Solve for            by Fourier Transform  </a:t>
            </a:r>
            <a:r>
              <a:rPr lang="en-US" dirty="0"/>
              <a:t>					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08A2A-B6D5-5C49-B549-E9B49DB34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283" y="1569834"/>
            <a:ext cx="829310" cy="316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57534D-573B-B046-8FCD-F463D94FB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060" y="2215587"/>
            <a:ext cx="9707880" cy="896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C93010-CEAE-B842-8DA1-FEF7E194B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472" y="4594658"/>
            <a:ext cx="4922520" cy="4877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131B81-739D-2F4C-AFFB-3875150D7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241" y="7965536"/>
            <a:ext cx="3200910" cy="608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BE67FD-C6CC-4146-8115-3779A4E5F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6956" y="8114872"/>
            <a:ext cx="2074557" cy="3806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AD5377-16CA-C54A-835C-7D29B0789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5480" y="3409416"/>
            <a:ext cx="2846092" cy="715075"/>
          </a:xfrm>
          <a:prstGeom prst="rect">
            <a:avLst/>
          </a:prstGeom>
        </p:spPr>
      </p:pic>
      <p:sp>
        <p:nvSpPr>
          <p:cNvPr id="24" name="Left Bracket 23">
            <a:extLst>
              <a:ext uri="{FF2B5EF4-FFF2-40B4-BE49-F238E27FC236}">
                <a16:creationId xmlns:a16="http://schemas.microsoft.com/office/drawing/2014/main" id="{BEFD880A-25AD-E048-A049-98E539030901}"/>
              </a:ext>
            </a:extLst>
          </p:cNvPr>
          <p:cNvSpPr/>
          <p:nvPr/>
        </p:nvSpPr>
        <p:spPr>
          <a:xfrm rot="16200000">
            <a:off x="2415704" y="2364128"/>
            <a:ext cx="135751" cy="1605921"/>
          </a:xfrm>
          <a:prstGeom prst="leftBracket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ket 24">
            <a:extLst>
              <a:ext uri="{FF2B5EF4-FFF2-40B4-BE49-F238E27FC236}">
                <a16:creationId xmlns:a16="http://schemas.microsoft.com/office/drawing/2014/main" id="{0E5A9FBA-37F7-7943-8A20-0FFF31C92559}"/>
              </a:ext>
            </a:extLst>
          </p:cNvPr>
          <p:cNvSpPr/>
          <p:nvPr/>
        </p:nvSpPr>
        <p:spPr>
          <a:xfrm rot="16200000">
            <a:off x="4333689" y="2586053"/>
            <a:ext cx="172121" cy="1203771"/>
          </a:xfrm>
          <a:prstGeom prst="lef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ket 25">
            <a:extLst>
              <a:ext uri="{FF2B5EF4-FFF2-40B4-BE49-F238E27FC236}">
                <a16:creationId xmlns:a16="http://schemas.microsoft.com/office/drawing/2014/main" id="{C42F639F-B4C7-1B4A-B4A0-44E103E36FCB}"/>
              </a:ext>
            </a:extLst>
          </p:cNvPr>
          <p:cNvSpPr/>
          <p:nvPr/>
        </p:nvSpPr>
        <p:spPr>
          <a:xfrm rot="16200000">
            <a:off x="6229986" y="2385455"/>
            <a:ext cx="134177" cy="1605921"/>
          </a:xfrm>
          <a:prstGeom prst="leftBracket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ADCAC5-4CA6-3E47-A087-75733F7717DE}"/>
              </a:ext>
            </a:extLst>
          </p:cNvPr>
          <p:cNvSpPr txBox="1"/>
          <p:nvPr/>
        </p:nvSpPr>
        <p:spPr>
          <a:xfrm>
            <a:off x="2027583" y="3409228"/>
            <a:ext cx="702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bulk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9A6656-C859-9A4E-8732-F479A8281E2E}"/>
              </a:ext>
            </a:extLst>
          </p:cNvPr>
          <p:cNvSpPr txBox="1"/>
          <p:nvPr/>
        </p:nvSpPr>
        <p:spPr>
          <a:xfrm>
            <a:off x="3965559" y="3403889"/>
            <a:ext cx="146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impurity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7654A8-09B1-7D4A-A9A4-3F284460915F}"/>
              </a:ext>
            </a:extLst>
          </p:cNvPr>
          <p:cNvSpPr txBox="1"/>
          <p:nvPr/>
        </p:nvSpPr>
        <p:spPr>
          <a:xfrm>
            <a:off x="5643732" y="3367028"/>
            <a:ext cx="146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boundary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834847-DD4E-FF4F-8111-7C885D9EA91B}"/>
              </a:ext>
            </a:extLst>
          </p:cNvPr>
          <p:cNvSpPr txBox="1"/>
          <p:nvPr/>
        </p:nvSpPr>
        <p:spPr>
          <a:xfrm>
            <a:off x="457200" y="4477677"/>
            <a:ext cx="227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density of the  spin-momenta:</a:t>
            </a:r>
          </a:p>
        </p:txBody>
      </p:sp>
      <p:pic>
        <p:nvPicPr>
          <p:cNvPr id="8" name="Picture 7" descr="rho(_lambda)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97" y="5576859"/>
            <a:ext cx="496048" cy="28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33457B-B3FE-CE66-00D7-A213DC0925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2971" y="1565358"/>
            <a:ext cx="546849" cy="31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93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34" y="-28816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Quantum model: Kondo Regime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379BB-21EA-F04B-8F5E-AE69C7F795C7}"/>
              </a:ext>
            </a:extLst>
          </p:cNvPr>
          <p:cNvSpPr txBox="1">
            <a:spLocks/>
          </p:cNvSpPr>
          <p:nvPr/>
        </p:nvSpPr>
        <p:spPr>
          <a:xfrm>
            <a:off x="658908" y="1805042"/>
            <a:ext cx="10515600" cy="6353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Density of states  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Defines a renormalized Kondo scale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Smooth crossover from many-body to single particle screening </a:t>
            </a:r>
          </a:p>
          <a:p>
            <a:pPr marL="0" indent="0">
              <a:buNone/>
            </a:pPr>
            <a:r>
              <a:rPr lang="en-US" dirty="0"/>
              <a:t>				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AF773B-71DB-264F-B2ED-F9578AAF1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695" y="217471"/>
            <a:ext cx="969408" cy="374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40F0C7-A8DC-E64E-B9E6-BB033D65C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288" y="29882"/>
            <a:ext cx="1043035" cy="7809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131B81-739D-2F4C-AFFB-3875150D7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241" y="7965536"/>
            <a:ext cx="3200910" cy="608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BE67FD-C6CC-4146-8115-3779A4E5F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6956" y="8114872"/>
            <a:ext cx="2074557" cy="380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5AA569-AB37-9444-9D36-6A535438B2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5241" y="2671999"/>
            <a:ext cx="2688377" cy="605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37ACE8-142E-BC4C-B838-C4AB38CB4B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1794" y="3341975"/>
            <a:ext cx="3634942" cy="716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0D49B4-8838-8B4B-83D2-00ED51F81C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" r="1043" b="9515"/>
          <a:stretch/>
        </p:blipFill>
        <p:spPr>
          <a:xfrm>
            <a:off x="1600480" y="5084985"/>
            <a:ext cx="2772263" cy="363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ABF039-BDCA-5248-9F2B-76719A82EE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0869" y="2544129"/>
            <a:ext cx="4802838" cy="254085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4379E43-9C60-1048-82CD-F41FC08E5E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2179" y="6410113"/>
            <a:ext cx="1156973" cy="3796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F468591-DE63-8547-A441-0306C133FB2E}"/>
              </a:ext>
            </a:extLst>
          </p:cNvPr>
          <p:cNvSpPr/>
          <p:nvPr/>
        </p:nvSpPr>
        <p:spPr>
          <a:xfrm>
            <a:off x="659434" y="818932"/>
            <a:ext cx="116260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 The total spin                                                           many body singlet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FA0BF06-745A-FF40-B1B1-8ABE4091DA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7443" y="991722"/>
            <a:ext cx="3443477" cy="828261"/>
          </a:xfrm>
          <a:prstGeom prst="rect">
            <a:avLst/>
          </a:prstGeom>
        </p:spPr>
      </p:pic>
      <p:pic>
        <p:nvPicPr>
          <p:cNvPr id="5" name="Picture 4" descr="to_D_e^-_pi∕2J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47" y="5064604"/>
            <a:ext cx="1728227" cy="339820"/>
          </a:xfrm>
          <a:prstGeom prst="rect">
            <a:avLst/>
          </a:prstGeom>
        </p:spPr>
      </p:pic>
      <p:pic>
        <p:nvPicPr>
          <p:cNvPr id="6" name="Picture 5" descr="J_gg_g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73" y="5420992"/>
            <a:ext cx="553449" cy="1864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25940" y="6284972"/>
            <a:ext cx="1312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when</a:t>
            </a:r>
          </a:p>
        </p:txBody>
      </p:sp>
      <p:pic>
        <p:nvPicPr>
          <p:cNvPr id="15" name="Picture 14" descr="a=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166" y="6493159"/>
            <a:ext cx="685800" cy="215900"/>
          </a:xfrm>
          <a:prstGeom prst="rect">
            <a:avLst/>
          </a:prstGeom>
        </p:spPr>
      </p:pic>
      <p:pic>
        <p:nvPicPr>
          <p:cNvPr id="17" name="Picture 16" descr="1∕2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195" y="6422565"/>
            <a:ext cx="426583" cy="3221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CE32BA-3476-E74F-90C6-4D0F1751BF1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26590" y="1744459"/>
            <a:ext cx="1535504" cy="661522"/>
          </a:xfrm>
          <a:prstGeom prst="rect">
            <a:avLst/>
          </a:prstGeom>
        </p:spPr>
      </p:pic>
      <p:pic>
        <p:nvPicPr>
          <p:cNvPr id="3" name="Picture 2" descr="rightarrow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903" y="1275505"/>
            <a:ext cx="4191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7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01"/>
            <a:ext cx="10515600" cy="125247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Quantum model: YSR regime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0BE02-9C3D-174C-A148-77E6448A9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391" y="4238442"/>
            <a:ext cx="1680066" cy="329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60D014-65BC-1442-9F8A-79C86A89C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4281" y="4117178"/>
            <a:ext cx="735626" cy="4401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0BB3A3-86EE-074C-9ACE-CFA8FE25F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702" y="1490303"/>
            <a:ext cx="4591407" cy="24933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BAB7A5-04C3-3F4D-9638-671E70EC6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201" y="5397897"/>
            <a:ext cx="695723" cy="2882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6CF518-70CD-D448-BD39-EAC20E71C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1548" y="5406930"/>
            <a:ext cx="722569" cy="3127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3599139-A25D-6B4C-B942-C5FA48BD5F13}"/>
              </a:ext>
            </a:extLst>
          </p:cNvPr>
          <p:cNvSpPr txBox="1"/>
          <p:nvPr/>
        </p:nvSpPr>
        <p:spPr>
          <a:xfrm>
            <a:off x="456612" y="5833813"/>
            <a:ext cx="22751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Ground state has</a:t>
            </a:r>
          </a:p>
          <a:p>
            <a:r>
              <a:rPr lang="en-US" dirty="0"/>
              <a:t>     - impurity screened</a:t>
            </a:r>
          </a:p>
          <a:p>
            <a:r>
              <a:rPr lang="en-US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344DF7-4AE9-3942-A8A4-7FDEC90B516D}"/>
              </a:ext>
            </a:extLst>
          </p:cNvPr>
          <p:cNvSpPr txBox="1"/>
          <p:nvPr/>
        </p:nvSpPr>
        <p:spPr>
          <a:xfrm>
            <a:off x="4566550" y="5814897"/>
            <a:ext cx="280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 Ground state has no    -impurity  not screened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A42804F-4A0F-9E42-A728-51E85E89D1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9192"/>
          <a:stretch/>
        </p:blipFill>
        <p:spPr>
          <a:xfrm>
            <a:off x="6918952" y="5785813"/>
            <a:ext cx="453104" cy="3970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E9E2BA-E9E5-E144-8471-27342774CA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6070" y="5957285"/>
            <a:ext cx="724826" cy="2431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8B40F7A-496D-CF4C-836E-3A7FDA1F0C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1624" y="5914818"/>
            <a:ext cx="1254760" cy="3171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3105982-0AEC-C740-B1CC-4C3EB720A1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4436" y="383776"/>
            <a:ext cx="1311196" cy="64282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4D74FCD-8C30-204E-A935-3EA9FC3F6C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5111" y="5877253"/>
            <a:ext cx="399851" cy="3324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8DF0051-5218-A444-A9AC-A45AF492E8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01391" y="3330798"/>
            <a:ext cx="1945909" cy="30454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B892E8D-7013-864E-B7D0-669F6B6AB3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1777" y="1423148"/>
            <a:ext cx="1052746" cy="2660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65C39E-F9EF-8C42-A5BB-CD17701D3ECA}"/>
              </a:ext>
            </a:extLst>
          </p:cNvPr>
          <p:cNvSpPr txBox="1"/>
          <p:nvPr/>
        </p:nvSpPr>
        <p:spPr>
          <a:xfrm>
            <a:off x="586954" y="1308101"/>
            <a:ext cx="5327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There exists three states with spin            ,</a:t>
            </a:r>
          </a:p>
          <a:p>
            <a:r>
              <a:rPr lang="en-US" sz="2000" dirty="0">
                <a:latin typeface="+mj-lt"/>
              </a:rPr>
              <a:t>corresponding to impurity being screened and </a:t>
            </a:r>
          </a:p>
          <a:p>
            <a:r>
              <a:rPr lang="en-US" sz="2000" dirty="0">
                <a:latin typeface="+mj-lt"/>
              </a:rPr>
              <a:t>unscreened respectively.   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1AD4C10-5BE1-A84D-AFFD-CCA218CB29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2576" y="1421908"/>
            <a:ext cx="605185" cy="2029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354EB8-E21C-3B4F-B64A-B14FA0DA2978}"/>
              </a:ext>
            </a:extLst>
          </p:cNvPr>
          <p:cNvSpPr txBox="1"/>
          <p:nvPr/>
        </p:nvSpPr>
        <p:spPr>
          <a:xfrm>
            <a:off x="574273" y="2660969"/>
            <a:ext cx="5041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The impurity is screened by a bound state </a:t>
            </a:r>
          </a:p>
          <a:p>
            <a:r>
              <a:rPr lang="en-US" sz="2000" dirty="0">
                <a:latin typeface="+mj-lt"/>
              </a:rPr>
              <a:t>which is described by the close boundary string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B1C63D-6263-074A-B94F-5B2864332A09}"/>
              </a:ext>
            </a:extLst>
          </p:cNvPr>
          <p:cNvSpPr txBox="1"/>
          <p:nvPr/>
        </p:nvSpPr>
        <p:spPr>
          <a:xfrm>
            <a:off x="586954" y="3864862"/>
            <a:ext cx="4697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Energy of the bound state is below the gap: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A1BE01-2522-9A4C-B553-26DE0F6913C7}"/>
              </a:ext>
            </a:extLst>
          </p:cNvPr>
          <p:cNvSpPr txBox="1"/>
          <p:nvPr/>
        </p:nvSpPr>
        <p:spPr>
          <a:xfrm>
            <a:off x="8004436" y="4144959"/>
            <a:ext cx="2074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First order QPT at 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FEB70B0A-8837-E84C-AB55-F5931ACBBBEA}"/>
              </a:ext>
            </a:extLst>
          </p:cNvPr>
          <p:cNvSpPr/>
          <p:nvPr/>
        </p:nvSpPr>
        <p:spPr>
          <a:xfrm>
            <a:off x="475313" y="5314438"/>
            <a:ext cx="3827745" cy="1442706"/>
          </a:xfrm>
          <a:prstGeom prst="roundRect">
            <a:avLst/>
          </a:prstGeom>
          <a:noFill/>
          <a:ln w="412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A76A03B-0041-2D4F-958E-C77CC2056A5F}"/>
              </a:ext>
            </a:extLst>
          </p:cNvPr>
          <p:cNvSpPr/>
          <p:nvPr/>
        </p:nvSpPr>
        <p:spPr>
          <a:xfrm>
            <a:off x="4560978" y="5268419"/>
            <a:ext cx="4331112" cy="1495366"/>
          </a:xfrm>
          <a:prstGeom prst="roundRect">
            <a:avLst/>
          </a:prstGeom>
          <a:noFill/>
          <a:ln w="412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1D0023A-ED85-CD4A-BC69-CE03DB9A46F8}"/>
              </a:ext>
            </a:extLst>
          </p:cNvPr>
          <p:cNvSpPr/>
          <p:nvPr/>
        </p:nvSpPr>
        <p:spPr>
          <a:xfrm>
            <a:off x="381783" y="1204687"/>
            <a:ext cx="6042784" cy="3394956"/>
          </a:xfrm>
          <a:prstGeom prst="roundRect">
            <a:avLst/>
          </a:prstGeom>
          <a:noFill/>
          <a:ln w="412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92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25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Quantum model: local moment regime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379BB-21EA-F04B-8F5E-AE69C7F795C7}"/>
              </a:ext>
            </a:extLst>
          </p:cNvPr>
          <p:cNvSpPr txBox="1">
            <a:spLocks/>
          </p:cNvSpPr>
          <p:nvPr/>
        </p:nvSpPr>
        <p:spPr>
          <a:xfrm>
            <a:off x="838200" y="1690687"/>
            <a:ext cx="10515600" cy="6353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	 	 have “wide” boundary string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Only a solution in presence of excitations</a:t>
            </a:r>
          </a:p>
          <a:p>
            <a:pPr marL="457200" lvl="1" indent="0">
              <a:buNone/>
            </a:pPr>
            <a:r>
              <a:rPr lang="en-US" dirty="0"/>
              <a:t>Not a bound state, flips spin of impurity</a:t>
            </a:r>
          </a:p>
          <a:p>
            <a:endParaRPr lang="en-US" dirty="0"/>
          </a:p>
          <a:p>
            <a:r>
              <a:rPr lang="en-US" dirty="0"/>
              <a:t>Ground state is doubly degenerate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 YSR states, still some residual scale </a:t>
            </a:r>
          </a:p>
          <a:p>
            <a:pPr marL="0" indent="0">
              <a:buNone/>
            </a:pPr>
            <a:r>
              <a:rPr lang="en-US" dirty="0"/>
              <a:t>				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FB2F4A-A523-8D47-9992-A4924C1A8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662" y="1550740"/>
            <a:ext cx="810421" cy="6870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06C2C6-BF40-1B44-8738-778DB5E8A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37" y="2615878"/>
            <a:ext cx="4566844" cy="24691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73AFA4-FEAC-6448-9704-118A75C7A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302" y="5270730"/>
            <a:ext cx="4132963" cy="515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52F347-31B0-E549-80F9-309F1FAEA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527" y="2487859"/>
            <a:ext cx="3339274" cy="51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F46B3-FB16-7745-8232-BE6C8E719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2265" y="6281704"/>
            <a:ext cx="622635" cy="21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57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4390B20-A587-054A-9457-3D7C2F747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069" y="1056710"/>
            <a:ext cx="8046677" cy="581148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13A35C0-3D83-064B-B4BF-2A4F20454AA8}"/>
              </a:ext>
            </a:extLst>
          </p:cNvPr>
          <p:cNvGrpSpPr/>
          <p:nvPr/>
        </p:nvGrpSpPr>
        <p:grpSpPr>
          <a:xfrm>
            <a:off x="2982411" y="2513864"/>
            <a:ext cx="4884517" cy="3511619"/>
            <a:chOff x="1458410" y="2513863"/>
            <a:chExt cx="4884517" cy="351161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F432051-9081-384F-8DE0-838AD15D7956}"/>
                </a:ext>
              </a:extLst>
            </p:cNvPr>
            <p:cNvSpPr txBox="1"/>
            <p:nvPr/>
          </p:nvSpPr>
          <p:spPr>
            <a:xfrm flipH="1">
              <a:off x="4352306" y="2515403"/>
              <a:ext cx="439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ED7F27F-B880-6F45-ABC3-8BF0906CCFF7}"/>
                </a:ext>
              </a:extLst>
            </p:cNvPr>
            <p:cNvSpPr txBox="1"/>
            <p:nvPr/>
          </p:nvSpPr>
          <p:spPr>
            <a:xfrm>
              <a:off x="6045668" y="2513863"/>
              <a:ext cx="2375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9099D6-995F-C846-9D6F-1ED06A58C650}"/>
                </a:ext>
              </a:extLst>
            </p:cNvPr>
            <p:cNvSpPr txBox="1"/>
            <p:nvPr/>
          </p:nvSpPr>
          <p:spPr>
            <a:xfrm>
              <a:off x="2536014" y="2541488"/>
              <a:ext cx="261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D591F8-8678-DC42-8B01-A18F57178337}"/>
                </a:ext>
              </a:extLst>
            </p:cNvPr>
            <p:cNvSpPr txBox="1"/>
            <p:nvPr/>
          </p:nvSpPr>
          <p:spPr>
            <a:xfrm>
              <a:off x="1894113" y="4209718"/>
              <a:ext cx="16320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Midgap</a:t>
              </a:r>
              <a:r>
                <a:rPr lang="en-US" sz="1100" dirty="0"/>
                <a:t> leaked into bulk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83764E-ABE9-E646-B4A7-43D4AAE39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615" y="3548691"/>
              <a:ext cx="790312" cy="17405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06303C-4D84-074C-A561-513C46ADBFE4}"/>
                </a:ext>
              </a:extLst>
            </p:cNvPr>
            <p:cNvSpPr txBox="1"/>
            <p:nvPr/>
          </p:nvSpPr>
          <p:spPr>
            <a:xfrm>
              <a:off x="1962171" y="5594595"/>
              <a:ext cx="16320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Local spin accumulation</a:t>
              </a:r>
            </a:p>
            <a:p>
              <a:r>
                <a:rPr lang="en-US" sz="1100" dirty="0"/>
                <a:t>cannot  be removed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6BA881-2B00-4244-AA10-D46246F18994}"/>
                </a:ext>
              </a:extLst>
            </p:cNvPr>
            <p:cNvSpPr txBox="1"/>
            <p:nvPr/>
          </p:nvSpPr>
          <p:spPr>
            <a:xfrm>
              <a:off x="1458410" y="4744775"/>
              <a:ext cx="879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D6E37D-D3BA-4949-8711-47E5D3D2149D}"/>
                </a:ext>
              </a:extLst>
            </p:cNvPr>
            <p:cNvSpPr txBox="1"/>
            <p:nvPr/>
          </p:nvSpPr>
          <p:spPr>
            <a:xfrm>
              <a:off x="2426436" y="5111572"/>
              <a:ext cx="1888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Spin accumulation continuous  across a=1/2</a:t>
              </a:r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39C27865-2BED-8D1E-CA16-1F28BBE7AA0B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351148" y="14886"/>
            <a:ext cx="9929091" cy="10729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The superconductor-Kondo Phase Diagram</a:t>
            </a:r>
          </a:p>
        </p:txBody>
      </p:sp>
    </p:spTree>
    <p:extLst>
      <p:ext uri="{BB962C8B-B14F-4D97-AF65-F5344CB8AC3E}">
        <p14:creationId xmlns:p14="http://schemas.microsoft.com/office/powerpoint/2010/main" val="28256097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1E4B7-E9CD-459C-D9F8-B62481BF0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A8173-0A02-D369-DA4C-2F2FDF74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10" y="82728"/>
            <a:ext cx="8348565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Kondo effect  in a metal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DABC48-51B5-CB81-3BF9-FEACE96D707D}"/>
              </a:ext>
            </a:extLst>
          </p:cNvPr>
          <p:cNvSpPr txBox="1">
            <a:spLocks/>
          </p:cNvSpPr>
          <p:nvPr/>
        </p:nvSpPr>
        <p:spPr>
          <a:xfrm>
            <a:off x="723564" y="1304569"/>
            <a:ext cx="10073389" cy="7026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Magnetic impurity in a sea of gapless non-interacting electrons: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B833CC-5CA0-5060-C57E-BAC76AA9826C}"/>
              </a:ext>
            </a:extLst>
          </p:cNvPr>
          <p:cNvSpPr txBox="1"/>
          <p:nvPr/>
        </p:nvSpPr>
        <p:spPr>
          <a:xfrm>
            <a:off x="8796280" y="4468273"/>
            <a:ext cx="2090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Electrons spin density  at impurity site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A81F0A-4094-D75B-649B-B67982DF74E6}"/>
              </a:ext>
            </a:extLst>
          </p:cNvPr>
          <p:cNvSpPr txBox="1"/>
          <p:nvPr/>
        </p:nvSpPr>
        <p:spPr>
          <a:xfrm>
            <a:off x="1261031" y="6271327"/>
            <a:ext cx="830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 spin  impurity coupled to the Fermi sea  via  spin exchange interaction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FA33D4-D0B2-0D45-DD52-0AC762D94720}"/>
              </a:ext>
            </a:extLst>
          </p:cNvPr>
          <p:cNvSpPr txBox="1"/>
          <p:nvPr/>
        </p:nvSpPr>
        <p:spPr>
          <a:xfrm>
            <a:off x="1543101" y="2320705"/>
            <a:ext cx="2319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Metal: Fermi sea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4E95FF-3166-A1B2-44D3-6EA427E3A181}"/>
              </a:ext>
            </a:extLst>
          </p:cNvPr>
          <p:cNvGrpSpPr/>
          <p:nvPr/>
        </p:nvGrpSpPr>
        <p:grpSpPr>
          <a:xfrm>
            <a:off x="849086" y="2819256"/>
            <a:ext cx="4029656" cy="3059561"/>
            <a:chOff x="719145" y="2638514"/>
            <a:chExt cx="3870769" cy="3222035"/>
          </a:xfrm>
          <a:solidFill>
            <a:schemeClr val="accent6">
              <a:alpha val="10636"/>
            </a:schemeClr>
          </a:solidFill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48ECF2F-1207-0A63-4A2C-505D19A45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8045" y="2844750"/>
              <a:ext cx="3798038" cy="2967564"/>
            </a:xfrm>
            <a:prstGeom prst="rect">
              <a:avLst/>
            </a:prstGeom>
            <a:grpFill/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CDC124D-1318-5378-1550-BC4BE58E4A7D}"/>
                </a:ext>
              </a:extLst>
            </p:cNvPr>
            <p:cNvSpPr/>
            <p:nvPr/>
          </p:nvSpPr>
          <p:spPr>
            <a:xfrm>
              <a:off x="719145" y="2638514"/>
              <a:ext cx="3763107" cy="3222035"/>
            </a:xfrm>
            <a:prstGeom prst="rect">
              <a:avLst/>
            </a:prstGeom>
            <a:grp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BC3FA9-A3B2-38CC-4EF6-656FB0CC7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1527" y="2720055"/>
              <a:ext cx="760578" cy="760578"/>
            </a:xfrm>
            <a:prstGeom prst="rect">
              <a:avLst/>
            </a:prstGeom>
            <a:grpFill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08E96C-DCFE-3F8F-7B08-506F007D5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99960" y="5072571"/>
              <a:ext cx="760579" cy="760579"/>
            </a:xfrm>
            <a:prstGeom prst="rect">
              <a:avLst/>
            </a:prstGeom>
            <a:grpFill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98F1EBF-E376-56E8-6BBB-F7BB8B067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4757" y="2705476"/>
              <a:ext cx="775157" cy="775157"/>
            </a:xfrm>
            <a:prstGeom prst="rect">
              <a:avLst/>
            </a:prstGeom>
            <a:grpFill/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B5C04EF-B625-9416-6B1B-94F05A365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649" y="3023232"/>
            <a:ext cx="2794245" cy="7508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4E5CBF-A46B-8810-04C3-305C4DC9C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671" y="2190976"/>
            <a:ext cx="3124200" cy="444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50F2FB-0A62-E66A-F1BE-AAA1AF205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1162" y="3991221"/>
            <a:ext cx="3953940" cy="39198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71A6E4-BA19-CA84-C9CB-54191F753C0F}"/>
              </a:ext>
            </a:extLst>
          </p:cNvPr>
          <p:cNvSpPr txBox="1"/>
          <p:nvPr/>
        </p:nvSpPr>
        <p:spPr>
          <a:xfrm>
            <a:off x="7265295" y="4490336"/>
            <a:ext cx="1175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impurity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2F977-B9BD-411D-080B-5F729A24B42D}"/>
              </a:ext>
            </a:extLst>
          </p:cNvPr>
          <p:cNvSpPr txBox="1"/>
          <p:nvPr/>
        </p:nvSpPr>
        <p:spPr>
          <a:xfrm>
            <a:off x="9564337" y="3085399"/>
            <a:ext cx="2536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Metal: Free gas of electrons</a:t>
            </a:r>
          </a:p>
        </p:txBody>
      </p:sp>
    </p:spTree>
    <p:extLst>
      <p:ext uri="{BB962C8B-B14F-4D97-AF65-F5344CB8AC3E}">
        <p14:creationId xmlns:p14="http://schemas.microsoft.com/office/powerpoint/2010/main" val="4180102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54" y="125921"/>
            <a:ext cx="12088711" cy="132556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n-lt"/>
              </a:rPr>
              <a:t>In Sum</a:t>
            </a:r>
            <a:r>
              <a:rPr lang="en-US" sz="4000" dirty="0">
                <a:solidFill>
                  <a:srgbClr val="C00000"/>
                </a:solidFill>
              </a:rPr>
              <a:t>:  </a:t>
            </a:r>
            <a:r>
              <a:rPr lang="en-US" sz="4000" dirty="0">
                <a:solidFill>
                  <a:srgbClr val="C00000"/>
                </a:solidFill>
                <a:latin typeface="+mn-lt"/>
              </a:rPr>
              <a:t>Kondo effect in a 1-d superconductor  </a:t>
            </a:r>
            <a:br>
              <a:rPr lang="en-US" sz="4000" dirty="0">
                <a:solidFill>
                  <a:srgbClr val="C00000"/>
                </a:solidFill>
                <a:latin typeface="+mn-lt"/>
              </a:rPr>
            </a:br>
            <a:r>
              <a:rPr lang="en-US" sz="4000" dirty="0">
                <a:solidFill>
                  <a:srgbClr val="C00000"/>
                </a:solidFill>
                <a:latin typeface="+mn-lt"/>
              </a:rPr>
              <a:t>                            </a:t>
            </a:r>
            <a:r>
              <a:rPr lang="en-US" sz="3600" dirty="0">
                <a:solidFill>
                  <a:srgbClr val="C00000"/>
                </a:solidFill>
                <a:latin typeface="+mn-lt"/>
              </a:rPr>
              <a:t>Semi-classical vs. Quantum</a:t>
            </a:r>
            <a:br>
              <a:rPr lang="en-US" sz="4000" dirty="0">
                <a:latin typeface="+mn-lt"/>
              </a:rPr>
            </a:br>
            <a:endParaRPr lang="en-US" sz="40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7C581-DC6C-0D4A-8C7F-6C1FB4B05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33" y="1016656"/>
            <a:ext cx="5175744" cy="271071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379BB-21EA-F04B-8F5E-AE69C7F795C7}"/>
              </a:ext>
            </a:extLst>
          </p:cNvPr>
          <p:cNvSpPr txBox="1">
            <a:spLocks/>
          </p:cNvSpPr>
          <p:nvPr/>
        </p:nvSpPr>
        <p:spPr>
          <a:xfrm>
            <a:off x="1078891" y="4400612"/>
            <a:ext cx="4364182" cy="11025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phases</a:t>
            </a:r>
          </a:p>
          <a:p>
            <a:pPr lvl="1"/>
            <a:r>
              <a:rPr lang="en-US" dirty="0"/>
              <a:t> Screened </a:t>
            </a:r>
          </a:p>
          <a:p>
            <a:pPr lvl="1"/>
            <a:r>
              <a:rPr lang="en-US" dirty="0"/>
              <a:t> Unscreened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9AD248-7FE6-0A47-BC3B-3BCFE7B541FF}"/>
              </a:ext>
            </a:extLst>
          </p:cNvPr>
          <p:cNvSpPr txBox="1"/>
          <p:nvPr/>
        </p:nvSpPr>
        <p:spPr>
          <a:xfrm>
            <a:off x="1244600" y="5925924"/>
            <a:ext cx="8689814" cy="738664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 Quantum fluctuations destroy YSR over most of the phase diagram  </a:t>
            </a:r>
          </a:p>
          <a:p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86C42-7606-8846-9FE8-62D81484E7D0}"/>
              </a:ext>
            </a:extLst>
          </p:cNvPr>
          <p:cNvSpPr/>
          <p:nvPr/>
        </p:nvSpPr>
        <p:spPr>
          <a:xfrm>
            <a:off x="1057096" y="5835430"/>
            <a:ext cx="9016801" cy="722395"/>
          </a:xfrm>
          <a:prstGeom prst="roundRect">
            <a:avLst/>
          </a:pr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6CD76E-8495-6E46-8B72-35ED1384B2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31" t="-9060" r="431" b="9060"/>
          <a:stretch/>
        </p:blipFill>
        <p:spPr>
          <a:xfrm>
            <a:off x="517064" y="876053"/>
            <a:ext cx="4476784" cy="271071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FAFF86E-3502-134A-9107-F6EEBBFAA94E}"/>
              </a:ext>
            </a:extLst>
          </p:cNvPr>
          <p:cNvSpPr txBox="1">
            <a:spLocks/>
          </p:cNvSpPr>
          <p:nvPr/>
        </p:nvSpPr>
        <p:spPr>
          <a:xfrm>
            <a:off x="7404895" y="4193390"/>
            <a:ext cx="4147487" cy="14730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Three regimes</a:t>
            </a:r>
          </a:p>
          <a:p>
            <a:pPr lvl="1"/>
            <a:r>
              <a:rPr lang="en-US" dirty="0"/>
              <a:t>Kondo</a:t>
            </a:r>
          </a:p>
          <a:p>
            <a:pPr lvl="1"/>
            <a:r>
              <a:rPr lang="en-US" dirty="0"/>
              <a:t>YSR</a:t>
            </a:r>
          </a:p>
          <a:p>
            <a:pPr lvl="1"/>
            <a:r>
              <a:rPr lang="en-US" dirty="0"/>
              <a:t>Unscreened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616143F-D779-804B-AC93-573D789283A9}"/>
              </a:ext>
            </a:extLst>
          </p:cNvPr>
          <p:cNvSpPr/>
          <p:nvPr/>
        </p:nvSpPr>
        <p:spPr>
          <a:xfrm>
            <a:off x="5285992" y="2291174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014F73-4325-524D-9A01-858ED8DE9572}"/>
              </a:ext>
            </a:extLst>
          </p:cNvPr>
          <p:cNvSpPr/>
          <p:nvPr/>
        </p:nvSpPr>
        <p:spPr>
          <a:xfrm>
            <a:off x="5091229" y="2767110"/>
            <a:ext cx="1765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Quantum fluctuations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82A913-641E-0F4F-849E-2DD0275810ED}"/>
              </a:ext>
            </a:extLst>
          </p:cNvPr>
          <p:cNvSpPr txBox="1"/>
          <p:nvPr/>
        </p:nvSpPr>
        <p:spPr>
          <a:xfrm>
            <a:off x="1084118" y="3980790"/>
            <a:ext cx="356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Semi-classical description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7CF22E-8FA1-4B4E-9837-BCAB9D8878FE}"/>
              </a:ext>
            </a:extLst>
          </p:cNvPr>
          <p:cNvSpPr txBox="1"/>
          <p:nvPr/>
        </p:nvSpPr>
        <p:spPr>
          <a:xfrm>
            <a:off x="7404895" y="3821265"/>
            <a:ext cx="3716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Quantum description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C0CA83-6C9A-6D47-9F44-ABB293DDD2CC}"/>
              </a:ext>
            </a:extLst>
          </p:cNvPr>
          <p:cNvSpPr txBox="1"/>
          <p:nvPr/>
        </p:nvSpPr>
        <p:spPr>
          <a:xfrm>
            <a:off x="1244600" y="3516350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screened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7EA971-BA45-794A-AC53-E4D3340E582B}"/>
              </a:ext>
            </a:extLst>
          </p:cNvPr>
          <p:cNvSpPr txBox="1"/>
          <p:nvPr/>
        </p:nvSpPr>
        <p:spPr>
          <a:xfrm>
            <a:off x="2929115" y="3529860"/>
            <a:ext cx="151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unscreened</a:t>
            </a:r>
          </a:p>
        </p:txBody>
      </p:sp>
    </p:spTree>
    <p:extLst>
      <p:ext uri="{BB962C8B-B14F-4D97-AF65-F5344CB8AC3E}">
        <p14:creationId xmlns:p14="http://schemas.microsoft.com/office/powerpoint/2010/main" val="2239306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0852127-A5C0-1AA5-B816-ECC3BA7D3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53" y="241139"/>
            <a:ext cx="11064498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Dissipation-driven phases </a:t>
            </a:r>
            <a:br>
              <a:rPr lang="en-US" sz="3600" b="1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in the Non-Hermitian Kondo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4488B7-F1DB-503D-5073-BA7C58ADECD5}"/>
              </a:ext>
            </a:extLst>
          </p:cNvPr>
          <p:cNvSpPr txBox="1"/>
          <p:nvPr/>
        </p:nvSpPr>
        <p:spPr>
          <a:xfrm>
            <a:off x="1293541" y="1862254"/>
            <a:ext cx="84191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platforms: ultracold atoms, superconducting bits, Rydberg atoms..</a:t>
            </a:r>
          </a:p>
          <a:p>
            <a:r>
              <a:rPr lang="en-US" dirty="0"/>
              <a:t>      require study of open systems, effects of surroundings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way to incorporate these effects – add non-Hermitian terms to Hamiltonian, induce non-unitary evolution (Approximate Lindblad dynamics)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Utopia"/>
              </a:rPr>
              <a:t> A m</a:t>
            </a:r>
            <a:r>
              <a:rPr lang="en-US" sz="1800" dirty="0">
                <a:effectLst/>
                <a:latin typeface="Utopia"/>
              </a:rPr>
              <a:t>odel of the non-Hermitian Kondo effect can be obtained by studying the two-body loss/gain induced by the inelastic scattering between ground states and excited states in ultracold alkaline earth atoms.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FD2B7-DC5F-0D4E-0E0B-3D6AFB352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41" y="4839010"/>
            <a:ext cx="7772400" cy="799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D814FA-68E2-7A48-52EB-B6D440E39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291" y="6431797"/>
            <a:ext cx="1465555" cy="338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BD0E46-66B9-010E-7F8E-1A46601B1EAE}"/>
              </a:ext>
            </a:extLst>
          </p:cNvPr>
          <p:cNvSpPr txBox="1"/>
          <p:nvPr/>
        </p:nvSpPr>
        <p:spPr>
          <a:xfrm>
            <a:off x="1070516" y="5950952"/>
            <a:ext cx="3635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a complex coupling constant</a:t>
            </a:r>
          </a:p>
        </p:txBody>
      </p:sp>
    </p:spTree>
    <p:extLst>
      <p:ext uri="{BB962C8B-B14F-4D97-AF65-F5344CB8AC3E}">
        <p14:creationId xmlns:p14="http://schemas.microsoft.com/office/powerpoint/2010/main" val="2152982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286" y="-140735"/>
            <a:ext cx="6561505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Open Kondo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ACA8F-D8EC-3E48-85E6-4A86449B6236}"/>
              </a:ext>
            </a:extLst>
          </p:cNvPr>
          <p:cNvSpPr txBox="1"/>
          <p:nvPr/>
        </p:nvSpPr>
        <p:spPr>
          <a:xfrm>
            <a:off x="187569" y="987308"/>
            <a:ext cx="102225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Kondo system coupled to an environment: </a:t>
            </a:r>
          </a:p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A78CA5-92D1-81F3-CBD0-C5C7221C3FD6}"/>
              </a:ext>
            </a:extLst>
          </p:cNvPr>
          <p:cNvSpPr txBox="1"/>
          <p:nvPr/>
        </p:nvSpPr>
        <p:spPr>
          <a:xfrm>
            <a:off x="7404824" y="4218471"/>
            <a:ext cx="2907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Environment</a:t>
            </a:r>
            <a:endParaRPr lang="en-US" sz="32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8" name="Left-Right Arrow 27">
            <a:extLst>
              <a:ext uri="{FF2B5EF4-FFF2-40B4-BE49-F238E27FC236}">
                <a16:creationId xmlns:a16="http://schemas.microsoft.com/office/drawing/2014/main" id="{D8FBB4F3-4F48-851C-4ADB-E9E5512507F7}"/>
              </a:ext>
            </a:extLst>
          </p:cNvPr>
          <p:cNvSpPr/>
          <p:nvPr/>
        </p:nvSpPr>
        <p:spPr>
          <a:xfrm>
            <a:off x="6108489" y="4335285"/>
            <a:ext cx="1143519" cy="436585"/>
          </a:xfrm>
          <a:prstGeom prst="leftRigh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E224F9C-C9FE-8A71-2795-EFB43409B4D6}"/>
              </a:ext>
            </a:extLst>
          </p:cNvPr>
          <p:cNvSpPr/>
          <p:nvPr/>
        </p:nvSpPr>
        <p:spPr>
          <a:xfrm>
            <a:off x="187568" y="2479803"/>
            <a:ext cx="9585361" cy="4275411"/>
          </a:xfrm>
          <a:prstGeom prst="ellipse">
            <a:avLst/>
          </a:prstGeom>
          <a:solidFill>
            <a:schemeClr val="accent5">
              <a:alpha val="17786"/>
            </a:schemeClr>
          </a:solidFill>
          <a:ln>
            <a:solidFill>
              <a:srgbClr val="FF0000">
                <a:alpha val="64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C61FF7-69A1-5B2A-698C-6A99E00B3095}"/>
              </a:ext>
            </a:extLst>
          </p:cNvPr>
          <p:cNvSpPr txBox="1"/>
          <p:nvPr/>
        </p:nvSpPr>
        <p:spPr>
          <a:xfrm>
            <a:off x="6275258" y="3885755"/>
            <a:ext cx="1201549" cy="33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coupling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ADBFDBE-2B98-6AE6-BFA3-C3AA13D8F962}"/>
              </a:ext>
            </a:extLst>
          </p:cNvPr>
          <p:cNvGrpSpPr/>
          <p:nvPr/>
        </p:nvGrpSpPr>
        <p:grpSpPr>
          <a:xfrm>
            <a:off x="2010136" y="3025362"/>
            <a:ext cx="3592216" cy="3248529"/>
            <a:chOff x="2010136" y="3025362"/>
            <a:chExt cx="3592216" cy="324852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43401D-C465-116A-C3DA-8B05992C5FC8}"/>
                </a:ext>
              </a:extLst>
            </p:cNvPr>
            <p:cNvGrpSpPr/>
            <p:nvPr/>
          </p:nvGrpSpPr>
          <p:grpSpPr>
            <a:xfrm>
              <a:off x="2010136" y="3025362"/>
              <a:ext cx="3350627" cy="2710100"/>
              <a:chOff x="1285463" y="2516941"/>
              <a:chExt cx="3907023" cy="3422077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5F3F9170-0B97-8CD7-A424-35914495C66A}"/>
                  </a:ext>
                </a:extLst>
              </p:cNvPr>
              <p:cNvCxnSpPr/>
              <p:nvPr/>
            </p:nvCxnSpPr>
            <p:spPr>
              <a:xfrm>
                <a:off x="2238642" y="5536901"/>
                <a:ext cx="1944172" cy="0"/>
              </a:xfrm>
              <a:prstGeom prst="straightConnector1">
                <a:avLst/>
              </a:prstGeom>
              <a:solidFill>
                <a:srgbClr val="FFFF00">
                  <a:alpha val="10000"/>
                </a:srgbClr>
              </a:solidFill>
              <a:ln w="317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6CD2F97-716D-9AFE-9405-481996AD7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83040" y="5629357"/>
                <a:ext cx="608782" cy="309661"/>
              </a:xfrm>
              <a:prstGeom prst="rect">
                <a:avLst/>
              </a:prstGeom>
              <a:solidFill>
                <a:srgbClr val="FFFF00">
                  <a:alpha val="10000"/>
                </a:srgbClr>
              </a:solidFill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5EA9C0B-D1D1-5791-CBED-46F7EC447DCB}"/>
                  </a:ext>
                </a:extLst>
              </p:cNvPr>
              <p:cNvSpPr/>
              <p:nvPr/>
            </p:nvSpPr>
            <p:spPr>
              <a:xfrm>
                <a:off x="1285463" y="2516941"/>
                <a:ext cx="3892673" cy="3422077"/>
              </a:xfrm>
              <a:prstGeom prst="rect">
                <a:avLst/>
              </a:prstGeom>
              <a:solidFill>
                <a:srgbClr val="FFC000">
                  <a:alpha val="10112"/>
                </a:srgbClr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6112C0A-FA46-22E0-5A1E-619AC7C25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3491" y="2919442"/>
                <a:ext cx="643321" cy="658766"/>
              </a:xfrm>
              <a:prstGeom prst="rect">
                <a:avLst/>
              </a:prstGeom>
              <a:solidFill>
                <a:srgbClr val="FFFF00">
                  <a:alpha val="10000"/>
                </a:srgbClr>
              </a:solidFill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CE6679F-5D36-46DF-BCFA-CCCC1C25A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85569" y="3167031"/>
                <a:ext cx="643321" cy="658766"/>
              </a:xfrm>
              <a:prstGeom prst="rect">
                <a:avLst/>
              </a:prstGeom>
              <a:solidFill>
                <a:srgbClr val="FFFF00">
                  <a:alpha val="10000"/>
                </a:srgbClr>
              </a:solidFill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B5E649FF-A8E4-F3A6-7C13-1CC6A0107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85463" y="4975266"/>
                <a:ext cx="503325" cy="515408"/>
              </a:xfrm>
              <a:prstGeom prst="rect">
                <a:avLst/>
              </a:prstGeom>
              <a:solidFill>
                <a:srgbClr val="FFFF00">
                  <a:alpha val="10000"/>
                </a:srgbClr>
              </a:solidFill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952E6B8-72EC-1240-7201-CC891B9EC9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03664" y="2676156"/>
                <a:ext cx="503325" cy="515408"/>
              </a:xfrm>
              <a:prstGeom prst="rect">
                <a:avLst/>
              </a:prstGeom>
              <a:solidFill>
                <a:srgbClr val="FFFF00">
                  <a:alpha val="10000"/>
                </a:srgbClr>
              </a:solidFill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C2DE7BA-6BD4-5798-5F63-5C7F8A30B5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89161" y="5365728"/>
                <a:ext cx="503325" cy="515408"/>
              </a:xfrm>
              <a:prstGeom prst="rect">
                <a:avLst/>
              </a:prstGeom>
              <a:solidFill>
                <a:srgbClr val="FFFF00">
                  <a:alpha val="10000"/>
                </a:srgbClr>
              </a:solidFill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F78485E-2963-0C06-A648-FA44D44B4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3796" y="2535558"/>
                <a:ext cx="503325" cy="515408"/>
              </a:xfrm>
              <a:prstGeom prst="rect">
                <a:avLst/>
              </a:prstGeom>
              <a:solidFill>
                <a:srgbClr val="FFFF00">
                  <a:alpha val="10000"/>
                </a:srgbClr>
              </a:solidFill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617A649-3FAD-23A3-4467-07407CFCE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9938" y="3272806"/>
                <a:ext cx="2742337" cy="2142700"/>
              </a:xfrm>
              <a:prstGeom prst="rect">
                <a:avLst/>
              </a:prstGeom>
            </p:spPr>
          </p:pic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8FA85EB-FDD4-B67F-99A2-47770A15F17E}"/>
                  </a:ext>
                </a:extLst>
              </p:cNvPr>
              <p:cNvSpPr/>
              <p:nvPr/>
            </p:nvSpPr>
            <p:spPr>
              <a:xfrm>
                <a:off x="1762305" y="3350779"/>
                <a:ext cx="2541445" cy="1784007"/>
              </a:xfrm>
              <a:prstGeom prst="ellipse">
                <a:avLst/>
              </a:prstGeom>
              <a:solidFill>
                <a:schemeClr val="accent2">
                  <a:alpha val="41042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295D664-EC4E-B994-B869-CA865C7B56AD}"/>
                </a:ext>
              </a:extLst>
            </p:cNvPr>
            <p:cNvSpPr txBox="1"/>
            <p:nvPr/>
          </p:nvSpPr>
          <p:spPr>
            <a:xfrm>
              <a:off x="2695300" y="5857996"/>
              <a:ext cx="2907052" cy="415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Open Kondo System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0FFDF2-7830-3778-53B7-7A6B9048B213}"/>
                </a:ext>
              </a:extLst>
            </p:cNvPr>
            <p:cNvSpPr txBox="1"/>
            <p:nvPr/>
          </p:nvSpPr>
          <p:spPr>
            <a:xfrm>
              <a:off x="3272398" y="3695398"/>
              <a:ext cx="808788" cy="5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Kondo cloud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EC04080-2064-8B10-D3E7-2A45E351540C}"/>
              </a:ext>
            </a:extLst>
          </p:cNvPr>
          <p:cNvSpPr txBox="1"/>
          <p:nvPr/>
        </p:nvSpPr>
        <p:spPr>
          <a:xfrm>
            <a:off x="6534659" y="68200"/>
            <a:ext cx="560991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Arial" panose="020B0604020202020204" pitchFamily="34" charset="0"/>
              </a:rPr>
              <a:t>Example:  AMO system of a two orbital fermionic quantum   - </a:t>
            </a:r>
            <a:r>
              <a:rPr lang="en-US" sz="1600" dirty="0">
                <a:latin typeface="Arial" panose="020B0604020202020204" pitchFamily="34" charset="0"/>
              </a:rPr>
              <a:t>G</a:t>
            </a:r>
            <a:r>
              <a:rPr lang="en-US" sz="1600" dirty="0">
                <a:effectLst/>
                <a:latin typeface="Arial" panose="020B0604020202020204" pitchFamily="34" charset="0"/>
              </a:rPr>
              <a:t>as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>
                <a:effectLst/>
                <a:latin typeface="Arial" panose="020B0604020202020204" pitchFamily="34" charset="0"/>
              </a:rPr>
              <a:t>atoms (e.g.          ) in a metastable excited state play the role of a spin S = 1/2 impurities </a:t>
            </a:r>
          </a:p>
          <a:p>
            <a:r>
              <a:rPr lang="en-US" sz="1600" dirty="0">
                <a:latin typeface="Arial" panose="020B0604020202020204" pitchFamily="34" charset="0"/>
              </a:rPr>
              <a:t>-</a:t>
            </a:r>
            <a:r>
              <a:rPr lang="en-US" sz="1600" dirty="0">
                <a:effectLst/>
                <a:latin typeface="Arial" panose="020B0604020202020204" pitchFamily="34" charset="0"/>
              </a:rPr>
              <a:t>  </a:t>
            </a:r>
            <a:r>
              <a:rPr lang="en-US" sz="1600" dirty="0">
                <a:latin typeface="Arial" panose="020B0604020202020204" pitchFamily="34" charset="0"/>
              </a:rPr>
              <a:t>A</a:t>
            </a:r>
            <a:r>
              <a:rPr lang="en-US" sz="1600" dirty="0">
                <a:effectLst/>
                <a:latin typeface="Arial" panose="020B0604020202020204" pitchFamily="34" charset="0"/>
              </a:rPr>
              <a:t>toms in their ground state </a:t>
            </a: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are mobile and act as itinerant spin S = 1/2 fermions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.</a:t>
            </a:r>
            <a:endParaRPr lang="en-US" dirty="0">
              <a:effectLst/>
            </a:endParaRPr>
          </a:p>
          <a:p>
            <a:r>
              <a:rPr lang="en-US" sz="1600" dirty="0"/>
              <a:t>- T</a:t>
            </a: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wo-body losses due to inelastic scattering between the impurity and itinerant atoms are enhanced in the singlet channel</a:t>
            </a:r>
            <a:r>
              <a:rPr lang="en-US" sz="1600" b="0" i="1" u="none" strike="noStrike" dirty="0">
                <a:effectLst/>
                <a:latin typeface="Arial" panose="020B0604020202020204" pitchFamily="34" charset="0"/>
              </a:rPr>
              <a:t>.             </a:t>
            </a:r>
            <a:r>
              <a:rPr lang="en-US" sz="1600" i="1" dirty="0" err="1"/>
              <a:t>Riegger</a:t>
            </a:r>
            <a:r>
              <a:rPr lang="en-US" sz="1600" i="1" dirty="0"/>
              <a:t> et al ’18</a:t>
            </a:r>
            <a:r>
              <a:rPr lang="en-US" sz="1600" b="0" i="1" u="none" strike="noStrike" dirty="0">
                <a:effectLst/>
                <a:latin typeface="Arial" panose="020B0604020202020204" pitchFamily="34" charset="0"/>
              </a:rPr>
              <a:t>  (I. Bloch group)</a:t>
            </a:r>
            <a:endParaRPr lang="en-US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7CAB72-4E4F-8117-57B6-1190E5CAB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4794" y="430534"/>
            <a:ext cx="486156" cy="18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42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45" y="-10616"/>
            <a:ext cx="9390185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Experiment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94297-6D4E-3290-580C-E8DF6EBD8D54}"/>
              </a:ext>
            </a:extLst>
          </p:cNvPr>
          <p:cNvSpPr txBox="1"/>
          <p:nvPr/>
        </p:nvSpPr>
        <p:spPr>
          <a:xfrm>
            <a:off x="704848" y="1314947"/>
            <a:ext cx="114300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Ultra cold gases with  orbital and spin degrees of freedom  allow </a:t>
            </a:r>
            <a:r>
              <a:rPr lang="en-US" sz="1800" dirty="0">
                <a:effectLst/>
                <a:latin typeface="CMR10"/>
              </a:rPr>
              <a:t>localized and mobile magnetic moments </a:t>
            </a:r>
            <a:endParaRPr lang="en-US" dirty="0"/>
          </a:p>
          <a:p>
            <a:r>
              <a:rPr lang="en-US" dirty="0"/>
              <a:t> e.g.  </a:t>
            </a:r>
            <a:r>
              <a:rPr lang="en-US" sz="1800" dirty="0">
                <a:effectLst/>
                <a:latin typeface="CMR10"/>
              </a:rPr>
              <a:t>Ytterbium           </a:t>
            </a:r>
          </a:p>
          <a:p>
            <a:endParaRPr lang="en-US" dirty="0">
              <a:latin typeface="CMR1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MR10"/>
              </a:rPr>
              <a:t>T</a:t>
            </a:r>
            <a:r>
              <a:rPr lang="en-US" sz="1800" dirty="0">
                <a:effectLst/>
                <a:latin typeface="CMR10"/>
              </a:rPr>
              <a:t>wo orbitals can be represented  in the two lowest-lying states of their electronic spin singlet and triplet manifold, </a:t>
            </a:r>
          </a:p>
          <a:p>
            <a:r>
              <a:rPr lang="en-US" dirty="0">
                <a:latin typeface="CMR7"/>
              </a:rPr>
              <a:t>      </a:t>
            </a:r>
            <a:r>
              <a:rPr lang="en-US" sz="1800" dirty="0">
                <a:effectLst/>
                <a:latin typeface="CMR7"/>
              </a:rPr>
              <a:t>        </a:t>
            </a:r>
            <a:r>
              <a:rPr lang="en-US" sz="1800" dirty="0">
                <a:effectLst/>
                <a:latin typeface="CMR10"/>
              </a:rPr>
              <a:t>(denoted </a:t>
            </a:r>
            <a:r>
              <a:rPr lang="en-US" sz="1800" dirty="0">
                <a:effectLst/>
                <a:latin typeface="CMSY10"/>
              </a:rPr>
              <a:t>|</a:t>
            </a:r>
            <a:r>
              <a:rPr lang="en-US" sz="1800" dirty="0">
                <a:effectLst/>
                <a:latin typeface="CMMI10"/>
              </a:rPr>
              <a:t>g</a:t>
            </a:r>
            <a:r>
              <a:rPr lang="en-US" sz="1800" dirty="0">
                <a:effectLst/>
                <a:latin typeface="CMSY10"/>
              </a:rPr>
              <a:t>⟩</a:t>
            </a:r>
            <a:r>
              <a:rPr lang="en-US" sz="1800" dirty="0">
                <a:effectLst/>
                <a:latin typeface="CMR10"/>
              </a:rPr>
              <a:t>) and   </a:t>
            </a:r>
            <a:r>
              <a:rPr lang="en-US" dirty="0">
                <a:latin typeface="CMR7"/>
              </a:rPr>
              <a:t>       </a:t>
            </a:r>
            <a:r>
              <a:rPr lang="en-US" sz="1800" dirty="0">
                <a:effectLst/>
                <a:latin typeface="CMR10"/>
              </a:rPr>
              <a:t>(</a:t>
            </a:r>
            <a:r>
              <a:rPr lang="en-US" sz="1800" dirty="0">
                <a:effectLst/>
                <a:latin typeface="CMSY10"/>
              </a:rPr>
              <a:t>|</a:t>
            </a:r>
            <a:r>
              <a:rPr lang="en-US" sz="1800" dirty="0">
                <a:effectLst/>
                <a:latin typeface="CMMI10"/>
              </a:rPr>
              <a:t>e</a:t>
            </a:r>
            <a:r>
              <a:rPr lang="en-US" sz="1800" dirty="0">
                <a:effectLst/>
                <a:latin typeface="CMSY10"/>
              </a:rPr>
              <a:t>⟩</a:t>
            </a:r>
            <a:r>
              <a:rPr lang="en-US" sz="1800" dirty="0">
                <a:effectLst/>
                <a:latin typeface="CMR10"/>
              </a:rPr>
              <a:t>). </a:t>
            </a:r>
            <a:endParaRPr lang="en-US" dirty="0"/>
          </a:p>
          <a:p>
            <a:r>
              <a:rPr lang="en-US" sz="1800" dirty="0">
                <a:effectLst/>
                <a:latin typeface="CMR10"/>
              </a:rPr>
              <a:t>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6E6DA-3658-3D8F-84C4-BD00A3EE1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332" y="1693990"/>
            <a:ext cx="444500" cy="20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F7F950-56B2-5723-C8CF-A1B0DC59D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084" y="2476638"/>
            <a:ext cx="301132" cy="2335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A4F266-2A2C-3A04-FD9A-B15A6E094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304" y="2496414"/>
            <a:ext cx="323850" cy="241300"/>
          </a:xfrm>
          <a:prstGeom prst="rect">
            <a:avLst/>
          </a:prstGeom>
        </p:spPr>
      </p:pic>
      <p:pic>
        <p:nvPicPr>
          <p:cNvPr id="19" name="Picture 18" descr="A diagram of a solar energy diagram&#10;&#10;Description automatically generated with medium confidence">
            <a:extLst>
              <a:ext uri="{FF2B5EF4-FFF2-40B4-BE49-F238E27FC236}">
                <a16:creationId xmlns:a16="http://schemas.microsoft.com/office/drawing/2014/main" id="{3EBBBB81-55D8-718A-BB34-FC7374B8D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452" y="2886976"/>
            <a:ext cx="5956300" cy="3746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258A6B4-2644-A1B6-B8EE-EEE9D6F95238}"/>
              </a:ext>
            </a:extLst>
          </p:cNvPr>
          <p:cNvSpPr txBox="1"/>
          <p:nvPr/>
        </p:nvSpPr>
        <p:spPr>
          <a:xfrm>
            <a:off x="3310304" y="467500"/>
            <a:ext cx="3848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Riegger</a:t>
            </a:r>
            <a:r>
              <a:rPr lang="en-US" i="1" dirty="0"/>
              <a:t> et al ’18   (I. Bloch group)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BAE818-5C7E-E279-3824-CE70B0383BDB}"/>
              </a:ext>
            </a:extLst>
          </p:cNvPr>
          <p:cNvSpPr txBox="1"/>
          <p:nvPr/>
        </p:nvSpPr>
        <p:spPr>
          <a:xfrm>
            <a:off x="704848" y="3022619"/>
            <a:ext cx="4201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MR10"/>
              </a:rPr>
              <a:t>Use </a:t>
            </a:r>
            <a:r>
              <a:rPr lang="en-US" sz="1800" dirty="0">
                <a:effectLst/>
                <a:latin typeface="CMR10"/>
              </a:rPr>
              <a:t> state-dependent optical lattices </a:t>
            </a:r>
            <a:endParaRPr lang="en-US" dirty="0"/>
          </a:p>
        </p:txBody>
      </p:sp>
      <p:pic>
        <p:nvPicPr>
          <p:cNvPr id="26" name="Picture 25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A3A64CC6-40B9-21D6-FE83-203108642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915" y="3474010"/>
            <a:ext cx="2941176" cy="31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46" y="-10616"/>
            <a:ext cx="11758246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          Open quantum systems:                                             </a:t>
            </a:r>
            <a:r>
              <a:rPr lang="en-US" sz="3200" dirty="0" err="1">
                <a:solidFill>
                  <a:srgbClr val="C00000"/>
                </a:solidFill>
              </a:rPr>
              <a:t>Lindbladian</a:t>
            </a:r>
            <a:r>
              <a:rPr lang="en-US" sz="3200" dirty="0">
                <a:solidFill>
                  <a:srgbClr val="C00000"/>
                </a:solidFill>
              </a:rPr>
              <a:t>  (Born-Markov </a:t>
            </a:r>
            <a:r>
              <a:rPr lang="en-US" sz="3200" dirty="0" err="1">
                <a:solidFill>
                  <a:srgbClr val="C00000"/>
                </a:solidFill>
              </a:rPr>
              <a:t>approx</a:t>
            </a:r>
            <a:r>
              <a:rPr lang="en-US" sz="3200" dirty="0">
                <a:solidFill>
                  <a:srgbClr val="C00000"/>
                </a:solidFill>
              </a:rPr>
              <a:t>) Master equation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68146-68D4-1C0B-7780-CA9A481A3753}"/>
              </a:ext>
            </a:extLst>
          </p:cNvPr>
          <p:cNvSpPr txBox="1"/>
          <p:nvPr/>
        </p:nvSpPr>
        <p:spPr>
          <a:xfrm>
            <a:off x="1511882" y="3211266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Unitary  dynamics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CB10E7-993A-6BDC-C400-7CD83DB95F76}"/>
              </a:ext>
            </a:extLst>
          </p:cNvPr>
          <p:cNvSpPr txBox="1"/>
          <p:nvPr/>
        </p:nvSpPr>
        <p:spPr>
          <a:xfrm>
            <a:off x="3973809" y="3211266"/>
            <a:ext cx="2106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Jump terms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EDD017-F513-90FB-CB9B-5D42F5E90F5A}"/>
              </a:ext>
            </a:extLst>
          </p:cNvPr>
          <p:cNvCxnSpPr>
            <a:cxnSpLocks/>
          </p:cNvCxnSpPr>
          <p:nvPr/>
        </p:nvCxnSpPr>
        <p:spPr>
          <a:xfrm flipV="1">
            <a:off x="7830398" y="2706667"/>
            <a:ext cx="133218" cy="27678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217898D-6E76-51D6-1706-A31BD279FACE}"/>
              </a:ext>
            </a:extLst>
          </p:cNvPr>
          <p:cNvSpPr txBox="1"/>
          <p:nvPr/>
        </p:nvSpPr>
        <p:spPr>
          <a:xfrm>
            <a:off x="6420619" y="3186788"/>
            <a:ext cx="206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No-jump terms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BCCF76-08EA-A4CD-7690-8CF02C7821BE}"/>
              </a:ext>
            </a:extLst>
          </p:cNvPr>
          <p:cNvSpPr txBox="1"/>
          <p:nvPr/>
        </p:nvSpPr>
        <p:spPr>
          <a:xfrm>
            <a:off x="391833" y="1444949"/>
            <a:ext cx="7876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Lindblad equation for density matrix of the system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DAAD0B-1F61-7A50-EF29-DC623BB942F4}"/>
              </a:ext>
            </a:extLst>
          </p:cNvPr>
          <p:cNvSpPr txBox="1"/>
          <p:nvPr/>
        </p:nvSpPr>
        <p:spPr>
          <a:xfrm>
            <a:off x="654141" y="3764923"/>
            <a:ext cx="5114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Rewriting the </a:t>
            </a:r>
            <a:r>
              <a:rPr lang="en-US" sz="2800" dirty="0" err="1"/>
              <a:t>Lindbladian</a:t>
            </a:r>
            <a:endParaRPr lang="en-US" sz="28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C49A56-E7A2-F5C1-F18D-D5AF012FA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499" y="5832007"/>
            <a:ext cx="3657923" cy="9220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0D9C63-13C5-C5E4-4AFB-00A976601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37" y="4548854"/>
            <a:ext cx="7772400" cy="1047964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5CB0EC3-9659-E79B-0377-4C2E7829FE3D}"/>
              </a:ext>
            </a:extLst>
          </p:cNvPr>
          <p:cNvCxnSpPr>
            <a:cxnSpLocks/>
          </p:cNvCxnSpPr>
          <p:nvPr/>
        </p:nvCxnSpPr>
        <p:spPr>
          <a:xfrm flipH="1" flipV="1">
            <a:off x="2287489" y="2701652"/>
            <a:ext cx="94760" cy="48634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E7EA54-7C28-9194-FED9-DF3F540D9839}"/>
              </a:ext>
            </a:extLst>
          </p:cNvPr>
          <p:cNvCxnSpPr>
            <a:cxnSpLocks/>
          </p:cNvCxnSpPr>
          <p:nvPr/>
        </p:nvCxnSpPr>
        <p:spPr>
          <a:xfrm flipV="1">
            <a:off x="4606458" y="2722398"/>
            <a:ext cx="168054" cy="37690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E034175-7411-073E-68F0-A91CD3DDBA44}"/>
              </a:ext>
            </a:extLst>
          </p:cNvPr>
          <p:cNvCxnSpPr>
            <a:cxnSpLocks/>
          </p:cNvCxnSpPr>
          <p:nvPr/>
        </p:nvCxnSpPr>
        <p:spPr>
          <a:xfrm flipH="1" flipV="1">
            <a:off x="6420619" y="2739052"/>
            <a:ext cx="182503" cy="25180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7379408-1A84-4358-418A-3792F8D9E5D9}"/>
              </a:ext>
            </a:extLst>
          </p:cNvPr>
          <p:cNvSpPr txBox="1"/>
          <p:nvPr/>
        </p:nvSpPr>
        <p:spPr>
          <a:xfrm>
            <a:off x="1634347" y="6095002"/>
            <a:ext cx="130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856EA-C6E2-B561-2BBD-93887B3B5CDE}"/>
              </a:ext>
            </a:extLst>
          </p:cNvPr>
          <p:cNvSpPr txBox="1"/>
          <p:nvPr/>
        </p:nvSpPr>
        <p:spPr>
          <a:xfrm>
            <a:off x="10363200" y="37516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Simple derivation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A9A403-E0EB-FDAC-CABA-4419DB2E90C3}"/>
              </a:ext>
            </a:extLst>
          </p:cNvPr>
          <p:cNvSpPr txBox="1"/>
          <p:nvPr/>
        </p:nvSpPr>
        <p:spPr>
          <a:xfrm>
            <a:off x="10363199" y="694830"/>
            <a:ext cx="1758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arXiv</a:t>
            </a:r>
            <a:r>
              <a:rPr lang="en-US" dirty="0"/>
              <a:t>: 1110.2122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E233F6-D24F-A8E1-C327-8D0542086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816" y="1600830"/>
            <a:ext cx="228600" cy="31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3E96FD-9341-B046-6BA2-D460A6340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14" y="2099646"/>
            <a:ext cx="7772400" cy="77155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6D694BE-8C78-3111-2BBF-1E06F9FF79C8}"/>
              </a:ext>
            </a:extLst>
          </p:cNvPr>
          <p:cNvGrpSpPr/>
          <p:nvPr/>
        </p:nvGrpSpPr>
        <p:grpSpPr>
          <a:xfrm>
            <a:off x="8956461" y="1604063"/>
            <a:ext cx="3431013" cy="4251344"/>
            <a:chOff x="9136080" y="1604063"/>
            <a:chExt cx="3431013" cy="425134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E3C451-6B16-8AAB-0D5F-B0C01C976700}"/>
                </a:ext>
              </a:extLst>
            </p:cNvPr>
            <p:cNvSpPr txBox="1"/>
            <p:nvPr/>
          </p:nvSpPr>
          <p:spPr>
            <a:xfrm>
              <a:off x="9144423" y="1604063"/>
              <a:ext cx="29855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Markovian environment:</a:t>
              </a:r>
            </a:p>
            <a:p>
              <a:r>
                <a:rPr lang="en-US" dirty="0" err="1"/>
                <a:t>i</a:t>
              </a:r>
              <a:r>
                <a:rPr lang="en-US" dirty="0"/>
                <a:t>. Weak coupling to environment (Born </a:t>
              </a:r>
              <a:r>
                <a:rPr lang="en-US" dirty="0" err="1"/>
                <a:t>approx</a:t>
              </a:r>
              <a:r>
                <a:rPr lang="en-US" dirty="0"/>
                <a:t>)</a:t>
              </a:r>
            </a:p>
            <a:p>
              <a:endParaRPr lang="en-US" dirty="0"/>
            </a:p>
            <a:p>
              <a:pPr marL="400050" indent="-400050">
                <a:buAutoNum type="romanLcPeriod" startAt="2"/>
              </a:pPr>
              <a:r>
                <a:rPr lang="en-US" dirty="0"/>
                <a:t>Markov </a:t>
              </a:r>
              <a:r>
                <a:rPr lang="en-US" dirty="0" err="1"/>
                <a:t>approx</a:t>
              </a:r>
              <a:r>
                <a:rPr lang="en-US" dirty="0"/>
                <a:t>:</a:t>
              </a:r>
            </a:p>
            <a:p>
              <a:r>
                <a:rPr lang="en-US" dirty="0"/>
                <a:t>      Env  correlation time</a:t>
              </a:r>
            </a:p>
            <a:p>
              <a:r>
                <a:rPr lang="en-US" dirty="0"/>
                <a:t>               total relaxations time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CB50D-DB25-4891-2BA8-61EDE84B5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05016" y="3711410"/>
              <a:ext cx="2247708" cy="3031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9396DEE-04A7-87C7-1AF2-BAA5CA471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42789" y="4191232"/>
              <a:ext cx="161163" cy="16116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0F29B4-6E19-B059-69A6-C8CDF6F29270}"/>
                </a:ext>
              </a:extLst>
            </p:cNvPr>
            <p:cNvSpPr txBox="1"/>
            <p:nvPr/>
          </p:nvSpPr>
          <p:spPr>
            <a:xfrm>
              <a:off x="9498509" y="4103476"/>
              <a:ext cx="30685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Typical system level spacing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AF558D-0A88-EB1B-C747-66BD20597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85017" y="3408508"/>
              <a:ext cx="256625" cy="16459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B0214E-E436-6203-3E64-DC22AE13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42789" y="4600527"/>
              <a:ext cx="162227" cy="20278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1E5920E-442F-7EE4-3A5B-96394E5D6E36}"/>
                </a:ext>
              </a:extLst>
            </p:cNvPr>
            <p:cNvSpPr txBox="1"/>
            <p:nvPr/>
          </p:nvSpPr>
          <p:spPr>
            <a:xfrm>
              <a:off x="9649113" y="4475515"/>
              <a:ext cx="2514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Coupling to env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2AA5ECE-0737-1BEE-D387-05D16E53D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47219" y="5565966"/>
              <a:ext cx="1329866" cy="28944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799192-34C4-754E-026D-237C4FD24FDF}"/>
                </a:ext>
              </a:extLst>
            </p:cNvPr>
            <p:cNvSpPr txBox="1"/>
            <p:nvPr/>
          </p:nvSpPr>
          <p:spPr>
            <a:xfrm>
              <a:off x="9136080" y="5051443"/>
              <a:ext cx="3257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iii. Jump operators       time ind.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70FF3E4-91F0-D7BA-9859-36A55A235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00118" y="5158688"/>
              <a:ext cx="217932" cy="173228"/>
            </a:xfrm>
            <a:prstGeom prst="rect">
              <a:avLst/>
            </a:pr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3BAD5D4-16B0-CDF0-32D5-2AB3CF1B0E61}"/>
              </a:ext>
            </a:extLst>
          </p:cNvPr>
          <p:cNvSpPr/>
          <p:nvPr/>
        </p:nvSpPr>
        <p:spPr>
          <a:xfrm>
            <a:off x="8816605" y="1438799"/>
            <a:ext cx="3324356" cy="51515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68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31" y="-70311"/>
            <a:ext cx="11758246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The Kondo Model in dissipative media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F72C09-2C3E-B664-B1B0-CAACC55729CC}"/>
              </a:ext>
            </a:extLst>
          </p:cNvPr>
          <p:cNvSpPr txBox="1"/>
          <p:nvPr/>
        </p:nvSpPr>
        <p:spPr>
          <a:xfrm>
            <a:off x="167965" y="973987"/>
            <a:ext cx="1184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Kondo Hamiltonian,   </a:t>
            </a:r>
            <a:r>
              <a:rPr lang="en-US" sz="2000" dirty="0"/>
              <a:t>(         describe mobile atoms in </a:t>
            </a:r>
            <a:r>
              <a:rPr lang="en-US" sz="2000" dirty="0" err="1"/>
              <a:t>gs</a:t>
            </a:r>
            <a:r>
              <a:rPr lang="en-US" sz="2000" dirty="0"/>
              <a:t>,         metastable atoms in excited state)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3B6B1-58CD-B88B-99DB-FCAD3D880007}"/>
              </a:ext>
            </a:extLst>
          </p:cNvPr>
          <p:cNvSpPr txBox="1"/>
          <p:nvPr/>
        </p:nvSpPr>
        <p:spPr>
          <a:xfrm>
            <a:off x="167965" y="3003142"/>
            <a:ext cx="793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Add 2-body loss operators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A5CCB-11FC-99CA-291B-E78B8BA2AD62}"/>
              </a:ext>
            </a:extLst>
          </p:cNvPr>
          <p:cNvSpPr txBox="1"/>
          <p:nvPr/>
        </p:nvSpPr>
        <p:spPr>
          <a:xfrm>
            <a:off x="199413" y="5036578"/>
            <a:ext cx="10148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Obtain the Effective Non-Hermitian Hamiltonian (dropping jump operators)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2285A7-A9AC-9B11-4CC6-887EEFBCD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367" y="2405506"/>
            <a:ext cx="2212242" cy="5443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AD2742-3A26-BC1E-EC56-42F2E22B3F99}"/>
              </a:ext>
            </a:extLst>
          </p:cNvPr>
          <p:cNvSpPr txBox="1"/>
          <p:nvPr/>
        </p:nvSpPr>
        <p:spPr>
          <a:xfrm>
            <a:off x="432164" y="2366069"/>
            <a:ext cx="61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                                                   the local impurity spin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B457A-B774-FB09-717F-7F38F3DF8A89}"/>
              </a:ext>
            </a:extLst>
          </p:cNvPr>
          <p:cNvSpPr txBox="1"/>
          <p:nvPr/>
        </p:nvSpPr>
        <p:spPr>
          <a:xfrm>
            <a:off x="167965" y="6348700"/>
            <a:ext cx="93795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imaginary part         is related to the rate                         of two-body losses due to inelastic scattering.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18E9E8-40AF-8FB9-07E0-FE1D47694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464" y="6441825"/>
            <a:ext cx="241300" cy="19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F367DE-7905-CA08-F86F-A22DFB530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061" y="6430025"/>
            <a:ext cx="996950" cy="196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65E325-107D-BAE4-CE90-CFC221D6E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479" y="1146658"/>
            <a:ext cx="416658" cy="1870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354FA1-0E9E-C4EC-9CCF-FE8630D4C7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9550" y="1113843"/>
            <a:ext cx="214922" cy="2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BF3FDA-FFC3-4A95-3D53-1CE985850D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814" y="3592264"/>
            <a:ext cx="3161323" cy="1371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F40996-F64C-411A-79F5-7D2CA1CA8D9A}"/>
              </a:ext>
            </a:extLst>
          </p:cNvPr>
          <p:cNvSpPr txBox="1"/>
          <p:nvPr/>
        </p:nvSpPr>
        <p:spPr>
          <a:xfrm>
            <a:off x="8540341" y="3499445"/>
            <a:ext cx="34230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Nakagawa, Kawakami, Ueda </a:t>
            </a:r>
            <a:r>
              <a:rPr lang="en-US" sz="1600" b="0" i="0" u="none" strike="noStrike" dirty="0">
                <a:solidFill>
                  <a:srgbClr val="555555"/>
                </a:solidFill>
                <a:effectLst/>
                <a:latin typeface="Proxima Nova"/>
              </a:rPr>
              <a:t>PRL </a:t>
            </a:r>
            <a:r>
              <a:rPr lang="en-US" sz="1600" i="0" u="none" strike="noStrike" dirty="0">
                <a:solidFill>
                  <a:srgbClr val="555555"/>
                </a:solidFill>
                <a:effectLst/>
                <a:latin typeface="Proxima Nova"/>
              </a:rPr>
              <a:t>121</a:t>
            </a:r>
            <a:r>
              <a:rPr lang="en-US" sz="1600" b="0" i="0" u="none" strike="noStrike" dirty="0">
                <a:solidFill>
                  <a:srgbClr val="555555"/>
                </a:solidFill>
                <a:effectLst/>
                <a:latin typeface="Proxima Nova"/>
              </a:rPr>
              <a:t>, 203001 (2018)</a:t>
            </a:r>
          </a:p>
          <a:p>
            <a:r>
              <a:rPr lang="en-US" sz="2000" i="1" dirty="0"/>
              <a:t> </a:t>
            </a:r>
            <a:r>
              <a:rPr lang="en-US" sz="20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7DE2A-5C14-BECD-1F38-344FD8200F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814" y="1568908"/>
            <a:ext cx="5275687" cy="598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54930E-FEF5-18C3-2B88-3A03B360E0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402" y="5671984"/>
            <a:ext cx="6809070" cy="61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81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0852127-A5C0-1AA5-B816-ECC3BA7D3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3" y="100259"/>
            <a:ext cx="11064498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RG in the  Non-Hermitian Kondo model</a:t>
            </a:r>
          </a:p>
        </p:txBody>
      </p:sp>
      <p:pic>
        <p:nvPicPr>
          <p:cNvPr id="3" name="Picture 2" descr="A picture containing screenshot, colorfulness, line, pattern&#10;&#10;Description automatically generated">
            <a:extLst>
              <a:ext uri="{FF2B5EF4-FFF2-40B4-BE49-F238E27FC236}">
                <a16:creationId xmlns:a16="http://schemas.microsoft.com/office/drawing/2014/main" id="{DA40D7E6-1B53-4CED-2C11-B59169968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2" y="3059824"/>
            <a:ext cx="6413500" cy="3289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D5B308-9C60-80B6-CC63-E500C3D145BC}"/>
              </a:ext>
            </a:extLst>
          </p:cNvPr>
          <p:cNvSpPr txBox="1"/>
          <p:nvPr/>
        </p:nvSpPr>
        <p:spPr>
          <a:xfrm>
            <a:off x="1664272" y="6327827"/>
            <a:ext cx="2065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Nakagawa et al. 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6C2B8-F3FD-8257-F0D3-6E3E23FDF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799" y="2225054"/>
            <a:ext cx="3979901" cy="680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673211-0898-5171-C3C0-78369B665FA8}"/>
              </a:ext>
            </a:extLst>
          </p:cNvPr>
          <p:cNvSpPr txBox="1"/>
          <p:nvPr/>
        </p:nvSpPr>
        <p:spPr>
          <a:xfrm>
            <a:off x="1449658" y="1701121"/>
            <a:ext cx="3044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2-loop RG </a:t>
            </a:r>
            <a:r>
              <a:rPr lang="en-US" dirty="0" err="1"/>
              <a:t>eqn</a:t>
            </a:r>
            <a:r>
              <a:rPr lang="en-US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ADA40A-1D2D-7847-2F0D-939B9ED90E09}"/>
              </a:ext>
            </a:extLst>
          </p:cNvPr>
          <p:cNvSpPr txBox="1"/>
          <p:nvPr/>
        </p:nvSpPr>
        <p:spPr>
          <a:xfrm>
            <a:off x="7159082" y="3015803"/>
            <a:ext cx="45943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Indication of a phase transition between: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Trajectories that flow  to another fixed point (Kondo phase)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Trajectories that return to the origin (limit cycle)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4550A5-5218-05DF-A4E5-D863625C0731}"/>
              </a:ext>
            </a:extLst>
          </p:cNvPr>
          <p:cNvSpPr txBox="1"/>
          <p:nvPr/>
        </p:nvSpPr>
        <p:spPr>
          <a:xfrm>
            <a:off x="7429500" y="5584371"/>
            <a:ext cx="4016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Cannot identify YSR phase</a:t>
            </a:r>
          </a:p>
          <a:p>
            <a:r>
              <a:rPr lang="en-US" dirty="0"/>
              <a:t>        RG probes small couplings only</a:t>
            </a:r>
          </a:p>
          <a:p>
            <a:r>
              <a:rPr lang="en-US" dirty="0"/>
              <a:t>        No fixed point for YSR,  bound state</a:t>
            </a:r>
          </a:p>
        </p:txBody>
      </p:sp>
    </p:spTree>
    <p:extLst>
      <p:ext uri="{BB962C8B-B14F-4D97-AF65-F5344CB8AC3E}">
        <p14:creationId xmlns:p14="http://schemas.microsoft.com/office/powerpoint/2010/main" val="68463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0852127-A5C0-1AA5-B816-ECC3BA7D3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53" y="303131"/>
            <a:ext cx="11064498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Phase diagram of  the Non-Hermitian Kondo model</a:t>
            </a:r>
          </a:p>
        </p:txBody>
      </p:sp>
      <p:pic>
        <p:nvPicPr>
          <p:cNvPr id="6" name="Picture 5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BD543767-165B-63CE-DCE3-659B80C70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92" y="1628694"/>
            <a:ext cx="5988481" cy="49726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6DAA5E-7CBA-D45D-3E1C-1A39F873F526}"/>
              </a:ext>
            </a:extLst>
          </p:cNvPr>
          <p:cNvSpPr txBox="1"/>
          <p:nvPr/>
        </p:nvSpPr>
        <p:spPr>
          <a:xfrm>
            <a:off x="6817404" y="2215593"/>
            <a:ext cx="47352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Diagram similar to the phase diagram</a:t>
            </a:r>
          </a:p>
          <a:p>
            <a:r>
              <a:rPr lang="en-US" dirty="0"/>
              <a:t>    for the  Superconductor – Kondo system</a:t>
            </a:r>
          </a:p>
          <a:p>
            <a:endParaRPr lang="en-US" dirty="0"/>
          </a:p>
          <a:p>
            <a:r>
              <a:rPr lang="en-US" dirty="0"/>
              <a:t>-    Driving mechanism: electrons lost to Kondo cloud when dissipation is increased</a:t>
            </a:r>
          </a:p>
        </p:txBody>
      </p:sp>
    </p:spTree>
    <p:extLst>
      <p:ext uri="{BB962C8B-B14F-4D97-AF65-F5344CB8AC3E}">
        <p14:creationId xmlns:p14="http://schemas.microsoft.com/office/powerpoint/2010/main" val="2804903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034" y="-46590"/>
            <a:ext cx="11758246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The Bethe Ansatz Equations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4BE489-21E9-A988-502B-FC7DFCAC0997}"/>
              </a:ext>
            </a:extLst>
          </p:cNvPr>
          <p:cNvSpPr txBox="1"/>
          <p:nvPr/>
        </p:nvSpPr>
        <p:spPr>
          <a:xfrm>
            <a:off x="237904" y="1124409"/>
            <a:ext cx="8178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Diagonalizing the transfer matrix by means of the Scattering  technique, we obtain:  (for a state with       </a:t>
            </a:r>
            <a:r>
              <a:rPr lang="en-US" sz="2000" i="1" dirty="0"/>
              <a:t>spins down </a:t>
            </a:r>
            <a:r>
              <a:rPr lang="en-US" sz="2000" dirty="0"/>
              <a:t>and                 </a:t>
            </a:r>
            <a:r>
              <a:rPr lang="en-US" sz="2000" i="1" dirty="0"/>
              <a:t>spins up</a:t>
            </a:r>
            <a:r>
              <a:rPr lang="en-US" sz="2000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D0B48F-6F78-7064-5141-159FA403EB3C}"/>
              </a:ext>
            </a:extLst>
          </p:cNvPr>
          <p:cNvSpPr txBox="1"/>
          <p:nvPr/>
        </p:nvSpPr>
        <p:spPr>
          <a:xfrm>
            <a:off x="307034" y="4542373"/>
            <a:ext cx="1358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Where: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2033DB-FCA0-755C-7B89-4D5314A38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34" y="2497306"/>
            <a:ext cx="7064611" cy="16794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6CF762-B798-9805-B4D4-B6252B7E0AC6}"/>
              </a:ext>
            </a:extLst>
          </p:cNvPr>
          <p:cNvSpPr txBox="1"/>
          <p:nvPr/>
        </p:nvSpPr>
        <p:spPr>
          <a:xfrm>
            <a:off x="7991224" y="3557273"/>
            <a:ext cx="369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Impurity term: it drives the        roots to complex values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4CB1C9-8666-2289-0DD3-A461D504A267}"/>
              </a:ext>
            </a:extLst>
          </p:cNvPr>
          <p:cNvCxnSpPr>
            <a:cxnSpLocks/>
          </p:cNvCxnSpPr>
          <p:nvPr/>
        </p:nvCxnSpPr>
        <p:spPr>
          <a:xfrm flipH="1" flipV="1">
            <a:off x="7511346" y="3811874"/>
            <a:ext cx="448623" cy="5169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F03A195-673B-BE61-D4AA-82D6420F8FFC}"/>
              </a:ext>
            </a:extLst>
          </p:cNvPr>
          <p:cNvSpPr txBox="1"/>
          <p:nvPr/>
        </p:nvSpPr>
        <p:spPr>
          <a:xfrm>
            <a:off x="307034" y="5663808"/>
            <a:ext cx="3800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allowed momenta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8C9CEB-D377-CE05-DB00-9D312A73F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029" y="6004526"/>
            <a:ext cx="4165984" cy="795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C037C6-8ABC-7346-6829-1272127AC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812" y="1544802"/>
            <a:ext cx="234950" cy="1587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965B27-6356-8658-3BE4-CE3406C624DB}"/>
              </a:ext>
            </a:extLst>
          </p:cNvPr>
          <p:cNvSpPr txBox="1"/>
          <p:nvPr/>
        </p:nvSpPr>
        <p:spPr>
          <a:xfrm>
            <a:off x="8971574" y="1451331"/>
            <a:ext cx="3150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Is the number of </a:t>
            </a:r>
            <a:r>
              <a:rPr lang="en-US" i="1" dirty="0"/>
              <a:t>down </a:t>
            </a:r>
            <a:r>
              <a:rPr lang="en-US" dirty="0"/>
              <a:t>spins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01472B-2CC2-E1C0-76D4-A05DC9935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6541" y="1912557"/>
            <a:ext cx="729760" cy="1600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F22C08-E4CA-133C-420B-0A8F7F04FD6D}"/>
              </a:ext>
            </a:extLst>
          </p:cNvPr>
          <p:cNvSpPr txBox="1"/>
          <p:nvPr/>
        </p:nvSpPr>
        <p:spPr>
          <a:xfrm>
            <a:off x="9158024" y="1796047"/>
            <a:ext cx="296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number of </a:t>
            </a:r>
            <a:r>
              <a:rPr lang="en-US" i="1" dirty="0"/>
              <a:t>up</a:t>
            </a:r>
            <a:r>
              <a:rPr lang="en-US" dirty="0"/>
              <a:t> spins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01D835-7B79-C679-6E8D-14CE65316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6541" y="2531372"/>
            <a:ext cx="1847602" cy="2569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51E843-BDEB-5903-983F-023C6404A7C4}"/>
              </a:ext>
            </a:extLst>
          </p:cNvPr>
          <p:cNvSpPr txBox="1"/>
          <p:nvPr/>
        </p:nvSpPr>
        <p:spPr>
          <a:xfrm>
            <a:off x="10479245" y="2464560"/>
            <a:ext cx="1553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total spin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343954-13E6-C64A-CF93-8326CF1ABF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4806" y="3630242"/>
            <a:ext cx="252243" cy="2333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45A964-1441-594E-F386-7B844ABBF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2031" y="2220699"/>
            <a:ext cx="1212988" cy="1935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CF9F4-1167-BDD7-7D92-74F92BA1D913}"/>
              </a:ext>
            </a:extLst>
          </p:cNvPr>
          <p:cNvSpPr txBox="1"/>
          <p:nvPr/>
        </p:nvSpPr>
        <p:spPr>
          <a:xfrm>
            <a:off x="9626742" y="2108396"/>
            <a:ext cx="216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spins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1B7709-9EF9-37CB-2BA9-93091BB24BB1}"/>
              </a:ext>
            </a:extLst>
          </p:cNvPr>
          <p:cNvSpPr txBox="1"/>
          <p:nvPr/>
        </p:nvSpPr>
        <p:spPr>
          <a:xfrm>
            <a:off x="6754207" y="4434651"/>
            <a:ext cx="56219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- The phase      plays a central role:</a:t>
            </a:r>
          </a:p>
          <a:p>
            <a:r>
              <a:rPr lang="en-US" sz="2000" b="1" dirty="0"/>
              <a:t> it determines the coupling to environment</a:t>
            </a:r>
          </a:p>
          <a:p>
            <a:r>
              <a:rPr lang="en-US" sz="2000" b="1" dirty="0"/>
              <a:t>- For                  one obtains the Hermitian BA </a:t>
            </a:r>
            <a:r>
              <a:rPr lang="en-US" sz="2000" b="1" dirty="0" err="1"/>
              <a:t>eqns</a:t>
            </a:r>
            <a:r>
              <a:rPr lang="en-US" sz="2000" b="1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C6259-EB7A-C6AC-7563-60C9810B34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5333" y="4494909"/>
            <a:ext cx="164605" cy="271599"/>
          </a:xfrm>
          <a:prstGeom prst="rect">
            <a:avLst/>
          </a:prstGeom>
        </p:spPr>
      </p:pic>
      <p:pic>
        <p:nvPicPr>
          <p:cNvPr id="23" name="Picture 22" descr="A grid of squares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5FAB0970-918D-6DE4-2B55-CF78FFD6C1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7643" y="144828"/>
            <a:ext cx="4394200" cy="1041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20F87CB-20FF-07F0-75CE-DAB60A64D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8146" y="1157944"/>
            <a:ext cx="234950" cy="15875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63B0E6E-5F88-B2F5-75DE-654B91716585}"/>
              </a:ext>
            </a:extLst>
          </p:cNvPr>
          <p:cNvCxnSpPr>
            <a:cxnSpLocks/>
          </p:cNvCxnSpPr>
          <p:nvPr/>
        </p:nvCxnSpPr>
        <p:spPr>
          <a:xfrm>
            <a:off x="9950238" y="1233376"/>
            <a:ext cx="548640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157FD58-31C9-DF30-0C20-339BF3E2FC38}"/>
              </a:ext>
            </a:extLst>
          </p:cNvPr>
          <p:cNvCxnSpPr>
            <a:cxnSpLocks/>
          </p:cNvCxnSpPr>
          <p:nvPr/>
        </p:nvCxnSpPr>
        <p:spPr>
          <a:xfrm flipH="1">
            <a:off x="8612974" y="174899"/>
            <a:ext cx="506186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BBA1A8D-E718-CF7D-2D1E-B3BC16761D73}"/>
              </a:ext>
            </a:extLst>
          </p:cNvPr>
          <p:cNvCxnSpPr>
            <a:cxnSpLocks/>
          </p:cNvCxnSpPr>
          <p:nvPr/>
        </p:nvCxnSpPr>
        <p:spPr>
          <a:xfrm>
            <a:off x="10154898" y="197102"/>
            <a:ext cx="548640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35CEFB1-4B50-C731-9A52-96DDD3D6AFCA}"/>
              </a:ext>
            </a:extLst>
          </p:cNvPr>
          <p:cNvCxnSpPr>
            <a:cxnSpLocks/>
          </p:cNvCxnSpPr>
          <p:nvPr/>
        </p:nvCxnSpPr>
        <p:spPr>
          <a:xfrm flipH="1">
            <a:off x="9052517" y="1224396"/>
            <a:ext cx="392369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DD4073B-EE81-3095-CB3B-312472BA8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8876" y="94882"/>
            <a:ext cx="729760" cy="16003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82829AF-1D82-3FAC-9509-E12C05223606}"/>
              </a:ext>
            </a:extLst>
          </p:cNvPr>
          <p:cNvSpPr txBox="1"/>
          <p:nvPr/>
        </p:nvSpPr>
        <p:spPr>
          <a:xfrm>
            <a:off x="843435" y="1896447"/>
            <a:ext cx="5851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Solution Expressed  in terms of  </a:t>
            </a:r>
            <a:r>
              <a:rPr lang="en-US" sz="2000" b="1" i="1" dirty="0"/>
              <a:t>M </a:t>
            </a:r>
            <a:r>
              <a:rPr lang="en-US" sz="2000" b="1" dirty="0"/>
              <a:t> spin - momenta: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32A55F0-2C1E-D26B-328F-CCAF24CF28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9052" y="1952106"/>
            <a:ext cx="1190129" cy="265367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A77A8217-7CA2-1A7E-B00C-5DFB0028F131}"/>
              </a:ext>
            </a:extLst>
          </p:cNvPr>
          <p:cNvSpPr/>
          <p:nvPr/>
        </p:nvSpPr>
        <p:spPr>
          <a:xfrm>
            <a:off x="1762381" y="4517430"/>
            <a:ext cx="3970204" cy="93288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8E4EEA-B8C6-3CCA-BC87-32CE3E7100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11346" y="5110846"/>
            <a:ext cx="666691" cy="2588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67E482-7BE6-92A3-901D-B8930F5B68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7247" y="4577644"/>
            <a:ext cx="3459154" cy="7354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1081B2-99C0-59A7-7410-986F73BA8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467" y="1545129"/>
            <a:ext cx="234950" cy="1587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A3C164-DEB7-8239-2B71-357A52447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281" y="1549145"/>
            <a:ext cx="729760" cy="1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20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7" y="-174196"/>
            <a:ext cx="11758246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Solutions of the BAE </a:t>
            </a:r>
            <a:r>
              <a:rPr lang="en-US" sz="3200" dirty="0">
                <a:solidFill>
                  <a:srgbClr val="C00000"/>
                </a:solidFill>
              </a:rPr>
              <a:t>(off the real line)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A592D1-586D-7411-5F3F-6974CB94B6C8}"/>
              </a:ext>
            </a:extLst>
          </p:cNvPr>
          <p:cNvSpPr txBox="1"/>
          <p:nvPr/>
        </p:nvSpPr>
        <p:spPr>
          <a:xfrm>
            <a:off x="261845" y="2572225"/>
            <a:ext cx="8448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large      the roots       fall close to the real line to order         forming a dense  curve    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08C48E-DE1E-78D1-C0A3-0BAE5917A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98" y="2731026"/>
            <a:ext cx="236220" cy="190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283C17-F1E9-CA7F-411C-6379CECD46B0}"/>
              </a:ext>
            </a:extLst>
          </p:cNvPr>
          <p:cNvSpPr txBox="1"/>
          <p:nvPr/>
        </p:nvSpPr>
        <p:spPr>
          <a:xfrm>
            <a:off x="7894120" y="5513863"/>
            <a:ext cx="4048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Numerical solution:   the Bethe roots are driven to the real 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C7D03-43D4-7E83-E9C7-6DEBBBAC2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019" y="2699365"/>
            <a:ext cx="340064" cy="314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92F174-B21D-C888-B95C-0DAA1540B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043" y="1865427"/>
            <a:ext cx="3406619" cy="5871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9602FB-8D93-CEF0-4293-AEAA32D462F9}"/>
              </a:ext>
            </a:extLst>
          </p:cNvPr>
          <p:cNvSpPr txBox="1"/>
          <p:nvPr/>
        </p:nvSpPr>
        <p:spPr>
          <a:xfrm>
            <a:off x="257905" y="1918852"/>
            <a:ext cx="7753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impurity term determines the nature of the solutions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34C1E2-542A-3034-6D7D-CA096B48D5D1}"/>
              </a:ext>
            </a:extLst>
          </p:cNvPr>
          <p:cNvSpPr txBox="1"/>
          <p:nvPr/>
        </p:nvSpPr>
        <p:spPr>
          <a:xfrm>
            <a:off x="8149763" y="712335"/>
            <a:ext cx="1348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Impurity term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D0E2C7-5F39-0A7D-D00F-626B402AD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9709" y="3073921"/>
            <a:ext cx="125723" cy="2227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8AEA77-58B1-3949-B8F5-FE61FE9E6667}"/>
              </a:ext>
            </a:extLst>
          </p:cNvPr>
          <p:cNvSpPr txBox="1"/>
          <p:nvPr/>
        </p:nvSpPr>
        <p:spPr>
          <a:xfrm>
            <a:off x="375137" y="6324598"/>
            <a:ext cx="8956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may also have </a:t>
            </a:r>
            <a:r>
              <a:rPr lang="en-US" sz="2400" b="1" dirty="0"/>
              <a:t>isolated solutions </a:t>
            </a:r>
            <a:r>
              <a:rPr lang="en-US" sz="2400" dirty="0"/>
              <a:t>in some parameter region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2D4E8E-B602-EB16-24DA-5BFE335DC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290" y="1020971"/>
            <a:ext cx="7765550" cy="7247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BDE6B4-E44F-68DC-5329-949D59E1C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4779" y="3081429"/>
            <a:ext cx="1673574" cy="2866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9EC237-20BF-C98F-4FEA-8FB9CD306A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8341" y="2690296"/>
            <a:ext cx="484554" cy="280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03B97C-4D71-A597-0B3B-3E874478F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929" y="4210852"/>
            <a:ext cx="7339747" cy="8979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84966A-C0A1-E3CB-DD75-DFE45448A6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8883" y="3692984"/>
            <a:ext cx="3008313" cy="13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83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E180B14-CAEF-CC44-AF82-73F55B0A35A0}"/>
              </a:ext>
            </a:extLst>
          </p:cNvPr>
          <p:cNvSpPr/>
          <p:nvPr/>
        </p:nvSpPr>
        <p:spPr>
          <a:xfrm>
            <a:off x="1261216" y="2190355"/>
            <a:ext cx="4672859" cy="296531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-115894"/>
            <a:ext cx="6207124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Kondo effect in a metal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2DFAAB-BA4F-7C4C-A1A3-A2304E56D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947862"/>
            <a:ext cx="4356100" cy="34036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A9FAA98-2B98-404E-A54A-109E83CF46B7}"/>
              </a:ext>
            </a:extLst>
          </p:cNvPr>
          <p:cNvCxnSpPr/>
          <p:nvPr/>
        </p:nvCxnSpPr>
        <p:spPr>
          <a:xfrm>
            <a:off x="1423686" y="5499916"/>
            <a:ext cx="2173959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4BBDCB4-7A10-8945-A51F-6D4A63222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977" y="5600875"/>
            <a:ext cx="680736" cy="338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DACA8F-D8EC-3E48-85E6-4A86449B6236}"/>
              </a:ext>
            </a:extLst>
          </p:cNvPr>
          <p:cNvSpPr txBox="1"/>
          <p:nvPr/>
        </p:nvSpPr>
        <p:spPr>
          <a:xfrm>
            <a:off x="237871" y="1221750"/>
            <a:ext cx="64140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Magnetic impurity in a sea of gapless fermions: 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0BE6EF-28B6-BA4F-92CD-25E198933AFB}"/>
              </a:ext>
            </a:extLst>
          </p:cNvPr>
          <p:cNvGrpSpPr/>
          <p:nvPr/>
        </p:nvGrpSpPr>
        <p:grpSpPr>
          <a:xfrm>
            <a:off x="6423024" y="174590"/>
            <a:ext cx="5680075" cy="6670958"/>
            <a:chOff x="6423024" y="187042"/>
            <a:chExt cx="5680075" cy="6670958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E5BEA852-9318-FA40-B48E-90227B71BF42}"/>
                </a:ext>
              </a:extLst>
            </p:cNvPr>
            <p:cNvSpPr txBox="1">
              <a:spLocks/>
            </p:cNvSpPr>
            <p:nvPr/>
          </p:nvSpPr>
          <p:spPr>
            <a:xfrm>
              <a:off x="6423024" y="187042"/>
              <a:ext cx="5680075" cy="667095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/>
                <a:t>For             spin ½  impurity is screened</a:t>
              </a:r>
              <a:endParaRPr lang="en-US" sz="2400" i="1" dirty="0"/>
            </a:p>
            <a:p>
              <a:pPr marL="0" indent="0">
                <a:buNone/>
              </a:pPr>
              <a:r>
                <a:rPr lang="en-US" sz="2400" dirty="0"/>
                <a:t>        - </a:t>
              </a:r>
              <a:r>
                <a:rPr lang="en-US" sz="2400" i="1" dirty="0"/>
                <a:t>Singlet Ground State</a:t>
              </a:r>
            </a:p>
            <a:p>
              <a:pPr marL="0" indent="0">
                <a:buNone/>
              </a:pPr>
              <a:r>
                <a:rPr lang="en-US" sz="2400" dirty="0"/>
                <a:t>        - </a:t>
              </a:r>
              <a:r>
                <a:rPr lang="en-US" sz="2400" i="1" dirty="0"/>
                <a:t>Many-body screening (Kondo cloud)</a:t>
              </a:r>
            </a:p>
            <a:p>
              <a:pPr marL="0" indent="0">
                <a:buNone/>
              </a:pPr>
              <a:endParaRPr lang="en-US" sz="2300" dirty="0"/>
            </a:p>
            <a:p>
              <a:r>
                <a:rPr lang="en-US" sz="2400" dirty="0"/>
                <a:t>Magnetic susceptibility  and resistivity</a:t>
              </a:r>
              <a:endParaRPr lang="en-US" dirty="0"/>
            </a:p>
            <a:p>
              <a:pPr marL="0" indent="0">
                <a:buNone/>
              </a:pPr>
              <a:r>
                <a:rPr lang="en-US" dirty="0"/>
                <a:t>    </a:t>
              </a:r>
              <a:r>
                <a:rPr lang="en-US" sz="2400" dirty="0"/>
                <a:t>increase as  </a:t>
              </a:r>
              <a:r>
                <a:rPr lang="en-US" sz="2400" i="1" dirty="0"/>
                <a:t>T</a:t>
              </a:r>
              <a:r>
                <a:rPr lang="en-US" sz="2400" dirty="0"/>
                <a:t>       0</a:t>
              </a:r>
            </a:p>
            <a:p>
              <a:pPr marL="0" indent="0">
                <a:buNone/>
              </a:pPr>
              <a:endParaRPr lang="en-US" b="1" dirty="0"/>
            </a:p>
            <a:p>
              <a:pPr marL="0" indent="0">
                <a:buNone/>
              </a:pPr>
              <a:endParaRPr lang="en-US" b="1" dirty="0"/>
            </a:p>
            <a:p>
              <a:pPr marL="0" indent="0">
                <a:buNone/>
              </a:pPr>
              <a:endParaRPr lang="en-US" b="1" dirty="0"/>
            </a:p>
            <a:p>
              <a:pPr marL="0" indent="0">
                <a:buNone/>
              </a:pPr>
              <a:endParaRPr lang="en-US" dirty="0"/>
            </a:p>
            <a:p>
              <a:pPr marL="0" indent="0">
                <a:buNone/>
              </a:pPr>
              <a:endParaRPr lang="en-US" dirty="0"/>
            </a:p>
            <a:p>
              <a:pPr marL="0" indent="0">
                <a:buNone/>
              </a:pPr>
              <a:endParaRPr lang="en-US" dirty="0"/>
            </a:p>
            <a:p>
              <a:pPr marL="0" indent="0">
                <a:buNone/>
              </a:pPr>
              <a:endParaRPr lang="en-US" dirty="0"/>
            </a:p>
            <a:p>
              <a:r>
                <a:rPr lang="en-US" sz="2400" dirty="0"/>
                <a:t>Non-perturbative scale </a:t>
              </a:r>
            </a:p>
            <a:p>
              <a:endParaRPr lang="en-US" dirty="0"/>
            </a:p>
            <a:p>
              <a:pPr marL="0" indent="0">
                <a:buNone/>
              </a:pPr>
              <a:endParaRPr lang="en-US" dirty="0"/>
            </a:p>
            <a:p>
              <a:r>
                <a:rPr lang="en-US" sz="2400" dirty="0"/>
                <a:t>Impurity D.O.S</a:t>
              </a:r>
            </a:p>
            <a:p>
              <a:endParaRPr lang="en-US" dirty="0"/>
            </a:p>
            <a:p>
              <a:endParaRPr lang="en-US" dirty="0"/>
            </a:p>
            <a:p>
              <a:pPr marL="0" indent="0">
                <a:buNone/>
              </a:pPr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E5EA12C-A6A9-5E4D-9C29-B5838D9EA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84226" y="5819951"/>
              <a:ext cx="2531593" cy="6750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5087C81-8AAB-F14D-BBA8-298ABD338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99519" y="4858502"/>
              <a:ext cx="1948286" cy="40097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633EE7C-99F1-8C49-A358-F8A33CF03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59581" y="189838"/>
              <a:ext cx="601343" cy="22013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59BD06-1897-1D4E-A28D-85FC3E277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22053" y="2000372"/>
              <a:ext cx="255651" cy="15494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63848A9-6014-8F4B-AF0C-30647D805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71949" y="2307761"/>
              <a:ext cx="3902451" cy="2313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71737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8864E-EADA-00B3-BD35-2890C3FC8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81AB0-9328-908D-B783-07DBA72C7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17" y="-111551"/>
            <a:ext cx="11758246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The RG invariant scales and the Phase Diagram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512ADF-BE15-9F33-A619-83F353621069}"/>
              </a:ext>
            </a:extLst>
          </p:cNvPr>
          <p:cNvSpPr txBox="1"/>
          <p:nvPr/>
        </p:nvSpPr>
        <p:spPr>
          <a:xfrm>
            <a:off x="182361" y="1525893"/>
            <a:ext cx="7294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model is characterized by two RG invariants: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CECCED-FD42-0D54-86C5-3D284419547A}"/>
              </a:ext>
            </a:extLst>
          </p:cNvPr>
          <p:cNvSpPr txBox="1"/>
          <p:nvPr/>
        </p:nvSpPr>
        <p:spPr>
          <a:xfrm>
            <a:off x="182360" y="3778651"/>
            <a:ext cx="596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Equivalently the complex Kondo scale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573B72E-53BA-9112-5404-28B90B80E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527" y="4508563"/>
            <a:ext cx="3189687" cy="36933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2BAA5C9-F568-7DEF-3DEE-D1F496DD5EFD}"/>
              </a:ext>
            </a:extLst>
          </p:cNvPr>
          <p:cNvSpPr txBox="1"/>
          <p:nvPr/>
        </p:nvSpPr>
        <p:spPr>
          <a:xfrm>
            <a:off x="226436" y="5299711"/>
            <a:ext cx="7550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The parameter        determines the phase diagram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6C26E13-E7B6-D28C-1439-61B57BDB2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591" y="5434487"/>
            <a:ext cx="245208" cy="189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66AF80-6667-AC9F-6849-BBAD22AFE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909" y="2148258"/>
            <a:ext cx="3229365" cy="470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D4EB47-AEAA-BF5A-5AD8-13A41F9D2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716" y="2972318"/>
            <a:ext cx="2089126" cy="3807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B80215-FDD8-AEEE-85C8-50F3DADAF28A}"/>
              </a:ext>
            </a:extLst>
          </p:cNvPr>
          <p:cNvSpPr txBox="1"/>
          <p:nvPr/>
        </p:nvSpPr>
        <p:spPr>
          <a:xfrm>
            <a:off x="4888414" y="2828274"/>
            <a:ext cx="2298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Coupling to environment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3C432B-D663-F062-1122-F238D9123854}"/>
              </a:ext>
            </a:extLst>
          </p:cNvPr>
          <p:cNvSpPr txBox="1"/>
          <p:nvPr/>
        </p:nvSpPr>
        <p:spPr>
          <a:xfrm>
            <a:off x="5017168" y="2195645"/>
            <a:ext cx="126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RG scale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F80CD3-0CCE-4C21-A3AF-470EDF93C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2049" y="6275206"/>
            <a:ext cx="2930575" cy="3375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CB4EFE-9777-54E6-57DB-4915C931FD3F}"/>
              </a:ext>
            </a:extLst>
          </p:cNvPr>
          <p:cNvSpPr txBox="1"/>
          <p:nvPr/>
        </p:nvSpPr>
        <p:spPr>
          <a:xfrm>
            <a:off x="325761" y="6213129"/>
            <a:ext cx="582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terms of  couplings in  Hamiltonian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0CEBEFF-D86A-2BAF-D604-E4C8B2FF2E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9441" y="1525893"/>
            <a:ext cx="4418954" cy="436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36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D0695-3DE1-F0B2-C13A-020203EDA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8D8AC-9EAE-FAA6-5C7F-34E779BF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12" y="50799"/>
            <a:ext cx="11758246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The impurity Term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4CB9C-71E5-8B00-0A81-03D9A7D67A8C}"/>
              </a:ext>
            </a:extLst>
          </p:cNvPr>
          <p:cNvSpPr txBox="1"/>
          <p:nvPr/>
        </p:nvSpPr>
        <p:spPr>
          <a:xfrm>
            <a:off x="415357" y="1362802"/>
            <a:ext cx="795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The impurity </a:t>
            </a:r>
            <a:r>
              <a:rPr lang="en-US" sz="2000" dirty="0"/>
              <a:t>term determines the phase diagram of the model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7C9F52-FD7F-F4D4-0942-D4379B3545CF}"/>
              </a:ext>
            </a:extLst>
          </p:cNvPr>
          <p:cNvSpPr txBox="1"/>
          <p:nvPr/>
        </p:nvSpPr>
        <p:spPr>
          <a:xfrm>
            <a:off x="726833" y="1908591"/>
            <a:ext cx="709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 </a:t>
            </a:r>
            <a:r>
              <a:rPr lang="en-US" sz="2000" dirty="0"/>
              <a:t>Becomes the impurity term of the Hermitian model when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C036FF-0B39-B09D-9AF3-A1D255269741}"/>
              </a:ext>
            </a:extLst>
          </p:cNvPr>
          <p:cNvSpPr txBox="1"/>
          <p:nvPr/>
        </p:nvSpPr>
        <p:spPr>
          <a:xfrm>
            <a:off x="726833" y="2462037"/>
            <a:ext cx="9886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sz="2000" dirty="0"/>
              <a:t>The imaginary part of the denominator  changes sign when                         crosses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F1D898-B1B0-20CB-E1A4-40FDF171F82D}"/>
              </a:ext>
            </a:extLst>
          </p:cNvPr>
          <p:cNvSpPr txBox="1"/>
          <p:nvPr/>
        </p:nvSpPr>
        <p:spPr>
          <a:xfrm>
            <a:off x="415357" y="3429000"/>
            <a:ext cx="8096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RG invariant      determines the phase structure of the  model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9ABE71-8747-34FF-189D-DB386464C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0038" y="2638484"/>
            <a:ext cx="137040" cy="109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03945D-2442-98EF-BF1C-B520CD872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219" y="1993814"/>
            <a:ext cx="740237" cy="246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C3C00D-09CE-0611-28AE-1297019EA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114" y="2409929"/>
            <a:ext cx="1034774" cy="499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36AA9C-8182-3B66-D9ED-D97B2FACE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9365" y="3561572"/>
            <a:ext cx="174660" cy="1349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72D2F5-47E2-0198-BECD-008996F27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1261" y="415499"/>
            <a:ext cx="4096544" cy="70603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DB736A3-5766-B7E3-A4B8-D0E5E7D414BB}"/>
              </a:ext>
            </a:extLst>
          </p:cNvPr>
          <p:cNvSpPr txBox="1"/>
          <p:nvPr/>
        </p:nvSpPr>
        <p:spPr>
          <a:xfrm>
            <a:off x="361877" y="3986779"/>
            <a:ext cx="715862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K denotes the Kondo phase where the impurity is screened by the Kondo cloud  in the ground state |K⟩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LM denotes the local moment</a:t>
            </a:r>
            <a:br>
              <a:rPr lang="en-US" dirty="0"/>
            </a:b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phase where the impurity is not completely screened in</a:t>
            </a:r>
            <a:br>
              <a:rPr lang="en-US" dirty="0"/>
            </a:b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the ground state |U 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         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phase </a:t>
            </a:r>
            <a:r>
              <a:rPr lang="en-US" dirty="0">
                <a:latin typeface="Arial" panose="020B0604020202020204" pitchFamily="34" charset="0"/>
              </a:rPr>
              <a:t>–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 the impurity is screened by single particle bound mode in |B⟩ state, but is not completely screened in |U ⟩ state.</a:t>
            </a:r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54EAD23-7B03-F6FD-5F2D-A579323E3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6366" y="3075609"/>
            <a:ext cx="3773757" cy="3731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445FAC-B164-36CB-3271-1C036CE0A9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833" y="5961906"/>
            <a:ext cx="476325" cy="2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38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5E80E-061A-2AE3-A06F-EB6BB749C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96E6F-6AB9-8BAB-092B-97E7ABD4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90" y="-179623"/>
            <a:ext cx="11758246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The Kondo phase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18DEBE-CBFD-5266-DAB5-366137A88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370" y="302027"/>
            <a:ext cx="1691148" cy="3258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375AE5-9BAA-1AD8-2DB9-677679601630}"/>
              </a:ext>
            </a:extLst>
          </p:cNvPr>
          <p:cNvSpPr txBox="1"/>
          <p:nvPr/>
        </p:nvSpPr>
        <p:spPr>
          <a:xfrm>
            <a:off x="174622" y="1699721"/>
            <a:ext cx="3686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000" b="1" dirty="0"/>
              <a:t>The ground state energy</a:t>
            </a:r>
            <a:endParaRPr lang="en-US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891A66-E3F5-D4A9-84D1-D29049959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047" y="1638954"/>
            <a:ext cx="6340207" cy="5962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660484-A507-DC11-D8BE-CB88615AE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087" y="2369185"/>
            <a:ext cx="3566446" cy="2286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89BF59-08A0-1DF7-667A-43F046E2FA1D}"/>
              </a:ext>
            </a:extLst>
          </p:cNvPr>
          <p:cNvSpPr txBox="1"/>
          <p:nvPr/>
        </p:nvSpPr>
        <p:spPr>
          <a:xfrm>
            <a:off x="7198460" y="2309270"/>
            <a:ext cx="374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decay  rate due to two body losses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7EB05A-2845-25A1-FDC8-1D70A30FE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5947" y="851790"/>
            <a:ext cx="4510805" cy="6290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73C8ED-D23D-FF68-2780-53CA1A707B0C}"/>
              </a:ext>
            </a:extLst>
          </p:cNvPr>
          <p:cNvSpPr txBox="1"/>
          <p:nvPr/>
        </p:nvSpPr>
        <p:spPr>
          <a:xfrm>
            <a:off x="192782" y="2732041"/>
            <a:ext cx="7838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Excitations: </a:t>
            </a:r>
            <a:r>
              <a:rPr lang="en-US" sz="2000" b="1" dirty="0" err="1"/>
              <a:t>spinons</a:t>
            </a:r>
            <a:r>
              <a:rPr lang="en-US" sz="2000" b="1" dirty="0"/>
              <a:t>, carry spin ½, no charge, complex energy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B71CE0-86F9-E18F-ED82-38A528F8238E}"/>
              </a:ext>
            </a:extLst>
          </p:cNvPr>
          <p:cNvSpPr txBox="1"/>
          <p:nvPr/>
        </p:nvSpPr>
        <p:spPr>
          <a:xfrm>
            <a:off x="586667" y="3339174"/>
            <a:ext cx="1756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Complex DOS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4E19409-BDB4-4A9D-C46C-F01B86B2F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5256" y="3240871"/>
            <a:ext cx="2580847" cy="5339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6834B50-9BF2-5672-4B07-E2D5127B7E19}"/>
              </a:ext>
            </a:extLst>
          </p:cNvPr>
          <p:cNvSpPr txBox="1"/>
          <p:nvPr/>
        </p:nvSpPr>
        <p:spPr>
          <a:xfrm>
            <a:off x="5174712" y="3332471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13BAAE6-B6B9-8762-35D2-5FAF1C47D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3297" y="3366337"/>
            <a:ext cx="1512372" cy="32286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4A578FD-F646-19DC-76EC-925B435FE268}"/>
              </a:ext>
            </a:extLst>
          </p:cNvPr>
          <p:cNvSpPr txBox="1"/>
          <p:nvPr/>
        </p:nvSpPr>
        <p:spPr>
          <a:xfrm>
            <a:off x="680452" y="4048892"/>
            <a:ext cx="1235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011A979-8DCB-CDF4-F2D3-B3440BB07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6912" y="3901472"/>
            <a:ext cx="3588634" cy="8081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2A0C02-AF62-6897-360A-0E5F31A54C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4855" y="2791134"/>
            <a:ext cx="2806326" cy="3085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B9B943E-108A-B5D7-DFCC-F3983C68B84A}"/>
              </a:ext>
            </a:extLst>
          </p:cNvPr>
          <p:cNvSpPr txBox="1"/>
          <p:nvPr/>
        </p:nvSpPr>
        <p:spPr>
          <a:xfrm>
            <a:off x="9930163" y="3520172"/>
            <a:ext cx="12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Spinon</a:t>
            </a:r>
            <a:r>
              <a:rPr lang="en-US" sz="1600" dirty="0"/>
              <a:t> decay rate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DB5B6FF-0C6F-0E35-A8AF-F7AB5520060E}"/>
              </a:ext>
            </a:extLst>
          </p:cNvPr>
          <p:cNvCxnSpPr>
            <a:cxnSpLocks/>
          </p:cNvCxnSpPr>
          <p:nvPr/>
        </p:nvCxnSpPr>
        <p:spPr>
          <a:xfrm flipH="1" flipV="1">
            <a:off x="9717687" y="3361383"/>
            <a:ext cx="212476" cy="3834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B97C51E-4E1C-693D-451A-1F3163C7A2F1}"/>
              </a:ext>
            </a:extLst>
          </p:cNvPr>
          <p:cNvSpPr txBox="1"/>
          <p:nvPr/>
        </p:nvSpPr>
        <p:spPr>
          <a:xfrm>
            <a:off x="6465807" y="4233558"/>
            <a:ext cx="146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RG invariants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1732E6-34FE-03CB-0060-95CF99C757AE}"/>
              </a:ext>
            </a:extLst>
          </p:cNvPr>
          <p:cNvSpPr txBox="1"/>
          <p:nvPr/>
        </p:nvSpPr>
        <p:spPr>
          <a:xfrm>
            <a:off x="539140" y="931498"/>
            <a:ext cx="283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F303D-3504-7531-933A-9FCF3CA58423}"/>
              </a:ext>
            </a:extLst>
          </p:cNvPr>
          <p:cNvSpPr txBox="1"/>
          <p:nvPr/>
        </p:nvSpPr>
        <p:spPr>
          <a:xfrm>
            <a:off x="601795" y="4952698"/>
            <a:ext cx="5774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          ?     Express DOS  in term of real energy  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81637E-0AC8-65CB-35AF-FA0695957D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754" y="5672611"/>
            <a:ext cx="5183543" cy="26129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7E1A59-289B-1ECE-0084-96B44A841232}"/>
              </a:ext>
            </a:extLst>
          </p:cNvPr>
          <p:cNvSpPr txBox="1"/>
          <p:nvPr/>
        </p:nvSpPr>
        <p:spPr>
          <a:xfrm>
            <a:off x="441017" y="6268973"/>
            <a:ext cx="308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to order             we have: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3675C2C-0BDF-3F2A-5C7E-A708041168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6405" y="6338267"/>
            <a:ext cx="346529" cy="2249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10925B-CB53-CC38-A847-8EC6E8E06C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7208" y="6219288"/>
            <a:ext cx="4048845" cy="5567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CDE5D0D-D27B-37F6-573B-0FB9A283B762}"/>
              </a:ext>
            </a:extLst>
          </p:cNvPr>
          <p:cNvSpPr txBox="1"/>
          <p:nvPr/>
        </p:nvSpPr>
        <p:spPr>
          <a:xfrm>
            <a:off x="7896867" y="6130583"/>
            <a:ext cx="3854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Valid for most couplings and energies,  But log singularity for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2355DC-C0AB-4CCA-D383-94D2FF07BD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1976" y="5025650"/>
            <a:ext cx="476250" cy="2349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4722729-03B7-FD43-05B6-829E640406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75595" y="6597308"/>
            <a:ext cx="1635338" cy="21456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84E810B-6B7E-B9F7-9033-AE2A2A2A66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49048" y="5015193"/>
            <a:ext cx="3470798" cy="26978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2A70FBF-611F-25EB-AEDE-76386EE37247}"/>
              </a:ext>
            </a:extLst>
          </p:cNvPr>
          <p:cNvSpPr/>
          <p:nvPr/>
        </p:nvSpPr>
        <p:spPr>
          <a:xfrm>
            <a:off x="1928226" y="3891963"/>
            <a:ext cx="4448510" cy="89045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315A6-E588-4683-C29F-9D2A33C3F8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76804" y="2407517"/>
            <a:ext cx="996950" cy="19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97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21569-56D6-CE71-C787-DD1A48072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035FC-961F-37F1-B668-9CBBC9AB6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77" y="-238563"/>
            <a:ext cx="11758246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The Kondo phase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F10375-6A1B-0CA1-5696-F0D93F1A6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370" y="302027"/>
            <a:ext cx="1691148" cy="325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62A8BE-471B-5BF6-6508-16A9D8B03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096" y="1623446"/>
            <a:ext cx="829462" cy="2146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A9235A-6927-B4DC-B0AD-8C1A5942E07E}"/>
              </a:ext>
            </a:extLst>
          </p:cNvPr>
          <p:cNvSpPr txBox="1"/>
          <p:nvPr/>
        </p:nvSpPr>
        <p:spPr>
          <a:xfrm>
            <a:off x="677333" y="1087000"/>
            <a:ext cx="159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note: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5F5485-9B5F-0AE8-6044-7FE6ADD1326D}"/>
              </a:ext>
            </a:extLst>
          </p:cNvPr>
          <p:cNvSpPr txBox="1"/>
          <p:nvPr/>
        </p:nvSpPr>
        <p:spPr>
          <a:xfrm>
            <a:off x="3045993" y="1086546"/>
            <a:ext cx="87690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- States with one </a:t>
            </a:r>
            <a:r>
              <a:rPr lang="en-US" sz="1600" b="0" i="0" u="none" strike="noStrike" dirty="0" err="1">
                <a:effectLst/>
                <a:latin typeface="Arial" panose="020B0604020202020204" pitchFamily="34" charset="0"/>
              </a:rPr>
              <a:t>spinon</a:t>
            </a: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 have a larger lifetime than the Kondo ground state itself,</a:t>
            </a:r>
          </a:p>
          <a:p>
            <a:r>
              <a:rPr lang="en-US" sz="1600" dirty="0">
                <a:latin typeface="Arial" panose="020B0604020202020204" pitchFamily="34" charset="0"/>
              </a:rPr>
              <a:t>- </a:t>
            </a: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it is dynamically advantageous to remove a state from the Kondo cloud </a:t>
            </a:r>
          </a:p>
          <a:p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- this lowers the amplitude for a singlet state to be formed at the impurity site, avoiding losses.  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 - But the time scale for such a process being ∝ L, </a:t>
            </a:r>
            <a:r>
              <a:rPr lang="en-US" sz="1600" dirty="0">
                <a:latin typeface="Arial" panose="020B0604020202020204" pitchFamily="34" charset="0"/>
              </a:rPr>
              <a:t>so</a:t>
            </a: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 Kondo state </a:t>
            </a:r>
            <a:r>
              <a:rPr lang="en-US" sz="1600" dirty="0">
                <a:latin typeface="Arial" panose="020B0604020202020204" pitchFamily="34" charset="0"/>
              </a:rPr>
              <a:t>is</a:t>
            </a: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 dynamically stable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EC027A-E3DA-BF04-2D93-6EC55BB65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25" y="3446687"/>
            <a:ext cx="5975350" cy="6477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9A28B3-DBD0-95B7-AB78-669361AD2271}"/>
              </a:ext>
            </a:extLst>
          </p:cNvPr>
          <p:cNvSpPr txBox="1"/>
          <p:nvPr/>
        </p:nvSpPr>
        <p:spPr>
          <a:xfrm>
            <a:off x="562579" y="2769840"/>
            <a:ext cx="328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impurity DOS</a:t>
            </a:r>
          </a:p>
        </p:txBody>
      </p:sp>
      <p:pic>
        <p:nvPicPr>
          <p:cNvPr id="17" name="Picture 16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1FB18513-E196-D4B0-7D15-A6DA6EACD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5836" y="2302617"/>
            <a:ext cx="3026664" cy="21953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308774-9EFB-DDA7-883E-B7C2C8F7BB67}"/>
              </a:ext>
            </a:extLst>
          </p:cNvPr>
          <p:cNvSpPr txBox="1"/>
          <p:nvPr/>
        </p:nvSpPr>
        <p:spPr>
          <a:xfrm>
            <a:off x="266434" y="4307508"/>
            <a:ext cx="116591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effectLst/>
              </a:rPr>
              <a:t>-   As </a:t>
            </a:r>
            <a:r>
              <a:rPr lang="el-GR" b="0" i="0" u="none" strike="noStrike" dirty="0">
                <a:effectLst/>
              </a:rPr>
              <a:t>α </a:t>
            </a:r>
            <a:r>
              <a:rPr lang="en-US" b="0" i="0" u="none" strike="noStrike" dirty="0">
                <a:effectLst/>
              </a:rPr>
              <a:t>varies from 0 to </a:t>
            </a:r>
            <a:r>
              <a:rPr lang="el-GR" b="0" i="0" u="none" strike="noStrike" dirty="0">
                <a:effectLst/>
              </a:rPr>
              <a:t>π/2, </a:t>
            </a:r>
            <a:r>
              <a:rPr lang="en-US" b="0" i="0" u="none" strike="noStrike" dirty="0">
                <a:effectLst/>
              </a:rPr>
              <a:t>the impurity DOS changes from a pure Kondo behavior at </a:t>
            </a:r>
            <a:r>
              <a:rPr lang="el-GR" b="0" i="0" u="none" strike="noStrike" dirty="0">
                <a:effectLst/>
              </a:rPr>
              <a:t>α = 0 </a:t>
            </a:r>
            <a:r>
              <a:rPr lang="en-US" b="0" i="0" u="none" strike="noStrike" dirty="0">
                <a:effectLst/>
              </a:rPr>
              <a:t>with a peak at            ,   to a situation where the peak is shifted to                                           when          </a:t>
            </a:r>
            <a:r>
              <a:rPr lang="en-US" dirty="0"/>
              <a:t>         </a:t>
            </a:r>
            <a:r>
              <a:rPr lang="el-GR" b="0" i="0" u="none" strike="noStrike" dirty="0">
                <a:effectLst/>
              </a:rPr>
              <a:t>.</a:t>
            </a:r>
            <a:r>
              <a:rPr lang="en-US" dirty="0"/>
              <a:t>  </a:t>
            </a:r>
            <a:r>
              <a:rPr lang="en-US" b="0" i="0" u="none" strike="noStrike" dirty="0">
                <a:effectLst/>
              </a:rPr>
              <a:t>Eventually,   when                           </a:t>
            </a:r>
            <a:r>
              <a:rPr lang="en-US" dirty="0"/>
              <a:t>the</a:t>
            </a:r>
            <a:r>
              <a:rPr lang="en-US" b="0" i="0" u="none" strike="noStrike" dirty="0">
                <a:effectLst/>
              </a:rPr>
              <a:t> DOS   develops a delta peak  at          </a:t>
            </a:r>
          </a:p>
          <a:p>
            <a:endParaRPr lang="en-US" b="0" i="0" u="none" strike="noStrike" dirty="0">
              <a:effectLst/>
            </a:endParaRPr>
          </a:p>
          <a:p>
            <a:r>
              <a:rPr lang="en-US" b="0" i="0" u="none" strike="noStrike" dirty="0">
                <a:effectLst/>
              </a:rPr>
              <a:t>-     Therefore,  as </a:t>
            </a:r>
            <a:r>
              <a:rPr lang="el-GR" b="0" i="0" u="none" strike="noStrike" dirty="0">
                <a:effectLst/>
              </a:rPr>
              <a:t>α</a:t>
            </a:r>
            <a:r>
              <a:rPr lang="en-US" b="0" i="0" u="none" strike="noStrike" dirty="0">
                <a:effectLst/>
              </a:rPr>
              <a:t> increases (so does the bare loss rate  </a:t>
            </a:r>
            <a:r>
              <a:rPr lang="en-US" dirty="0"/>
              <a:t>      </a:t>
            </a:r>
            <a:r>
              <a:rPr lang="en-US" b="0" i="0" u="none" strike="noStrike" dirty="0">
                <a:effectLst/>
              </a:rPr>
              <a:t>) the number of modes that contribute to the Kondo   screening of the impurity  decreases until there remains one single mode at                   when </a:t>
            </a:r>
            <a:r>
              <a:rPr lang="el-GR" b="0" i="0" u="none" strike="noStrike" dirty="0">
                <a:effectLst/>
              </a:rPr>
              <a:t>α → π/2. </a:t>
            </a:r>
            <a:endParaRPr lang="en-US" b="0" i="0" u="none" strike="noStrike" dirty="0">
              <a:effectLst/>
            </a:endParaRPr>
          </a:p>
          <a:p>
            <a:endParaRPr lang="en-US" dirty="0"/>
          </a:p>
          <a:p>
            <a:r>
              <a:rPr lang="en-US" b="0" i="0" u="none" strike="noStrike" dirty="0">
                <a:effectLst/>
              </a:rPr>
              <a:t>-  We interpret this transfer of spectral  weight towards          as announcing the apparition of a bound state when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E74E41-0F93-381D-6415-9B2157C22E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4549" y="4658220"/>
            <a:ext cx="1993655" cy="223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0BC722-0AFE-EBA0-15B5-5D54ED86D7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7110" y="4651429"/>
            <a:ext cx="836727" cy="243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99B1F2-6B2C-758C-CC9B-4C95922B9D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5084" y="4651379"/>
            <a:ext cx="1179391" cy="237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E8612-EA45-7037-792D-266BB8BDDD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6244" y="6265042"/>
            <a:ext cx="952987" cy="279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9C1F09-25A3-44C4-E30B-D45B76B2F1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9853" y="4939920"/>
            <a:ext cx="4416181" cy="2502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31D911-F916-1B01-6F22-D7242E1805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1394" y="5475001"/>
            <a:ext cx="287405" cy="234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0FF484-3648-547B-9C3D-3F3B02F3EB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8915" y="5761135"/>
            <a:ext cx="840885" cy="2154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9A7EE2-FBD4-7652-8579-A20E1A29B3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7956" y="6317706"/>
            <a:ext cx="304152" cy="2095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000A92-48DE-1F32-4337-5050722FAB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25001" y="4410629"/>
            <a:ext cx="606222" cy="17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34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4FA44-F506-B7BB-C7B6-A44A9C97E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A8FEC-10B1-BB90-F0A7-94A5714CD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77" y="-319538"/>
            <a:ext cx="11758246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The  Bound-Mode  phase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3FA4B-33BB-25DE-64BF-11D168E0DCDE}"/>
              </a:ext>
            </a:extLst>
          </p:cNvPr>
          <p:cNvSpPr txBox="1"/>
          <p:nvPr/>
        </p:nvSpPr>
        <p:spPr>
          <a:xfrm>
            <a:off x="216877" y="650397"/>
            <a:ext cx="9384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new isolated solution  appears in addition to the dense set  of solutions of  BAE       </a:t>
            </a:r>
            <a:r>
              <a:rPr lang="en-US" b="1" dirty="0"/>
              <a:t>–</a:t>
            </a:r>
            <a:r>
              <a:rPr lang="en-US" sz="2000" b="1" dirty="0"/>
              <a:t>  </a:t>
            </a:r>
            <a:r>
              <a:rPr lang="en-US" sz="2000" b="1" i="1" dirty="0"/>
              <a:t>Impurity String </a:t>
            </a:r>
            <a:r>
              <a:rPr lang="en-US" sz="2000" b="1" dirty="0"/>
              <a:t>(IS)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D45E05-37AE-1439-66AA-3D5805BA7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176" y="227809"/>
            <a:ext cx="1992924" cy="294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0A6101-75EC-A26E-A318-4CC876798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994" y="969757"/>
            <a:ext cx="2120132" cy="4897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4E609C-2DBA-5FAB-2CCF-CBB7B5F2F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231" y="736645"/>
            <a:ext cx="161665" cy="2263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B7983B-DD6E-FD07-7108-6AEA301BBC2B}"/>
              </a:ext>
            </a:extLst>
          </p:cNvPr>
          <p:cNvSpPr txBox="1"/>
          <p:nvPr/>
        </p:nvSpPr>
        <p:spPr>
          <a:xfrm>
            <a:off x="293016" y="3482614"/>
            <a:ext cx="94305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</a:t>
            </a:r>
            <a:r>
              <a:rPr lang="en-US" b="0" i="0" u="none" strike="noStrike" dirty="0">
                <a:effectLst/>
              </a:rPr>
              <a:t>ccupying the  IS state in the range </a:t>
            </a:r>
            <a:r>
              <a:rPr lang="el-GR" b="0" i="0" u="none" strike="noStrike" dirty="0">
                <a:effectLst/>
              </a:rPr>
              <a:t>π/2 ≤ α ≤ π </a:t>
            </a:r>
            <a:r>
              <a:rPr lang="en-US" b="0" i="0" u="none" strike="noStrike" dirty="0">
                <a:effectLst/>
              </a:rPr>
              <a:t>lowers the energy leading to a ground state  |B⟩, while in the range  </a:t>
            </a:r>
            <a:r>
              <a:rPr lang="el-GR" b="0" i="0" u="none" strike="noStrike" dirty="0">
                <a:effectLst/>
              </a:rPr>
              <a:t>π ≤ α ≤ 3π/2, </a:t>
            </a:r>
            <a:r>
              <a:rPr lang="en-US" dirty="0"/>
              <a:t>not </a:t>
            </a:r>
            <a:r>
              <a:rPr lang="en-US" b="0" i="0" u="none" strike="noStrike" dirty="0">
                <a:effectLst/>
              </a:rPr>
              <a:t>occupying the IS lowers the energy leading to a state |U 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In the state |B⟩ the impurity is  screened by a single particle bound mode localized near  it, the impurity and the bound mode  forms a singlet.  (similar to YSR state in a SC)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FD41D7-1C3B-7D39-5AE0-2713BFD2AF39}"/>
              </a:ext>
            </a:extLst>
          </p:cNvPr>
          <p:cNvSpPr txBox="1"/>
          <p:nvPr/>
        </p:nvSpPr>
        <p:spPr>
          <a:xfrm>
            <a:off x="182749" y="5091559"/>
            <a:ext cx="109310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he bound state energy imaginary part                      </a:t>
            </a:r>
            <a:r>
              <a:rPr lang="en-US" dirty="0">
                <a:latin typeface="Arial" panose="020B0604020202020204" pitchFamily="34" charset="0"/>
              </a:rPr>
              <a:t>                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gives the bound state a finite lifetime. Hence, in the    </a:t>
            </a:r>
            <a:r>
              <a:rPr lang="en-US" dirty="0">
                <a:latin typeface="Arial" panose="020B0604020202020204" pitchFamily="34" charset="0"/>
              </a:rPr>
              <a:t>    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    phase, even in the regime              </a:t>
            </a:r>
            <a:r>
              <a:rPr lang="en-US" dirty="0">
                <a:latin typeface="Arial" panose="020B0604020202020204" pitchFamily="34" charset="0"/>
              </a:rPr>
              <a:t>        </a:t>
            </a:r>
            <a:r>
              <a:rPr lang="el-GR" b="0" i="0" u="none" strike="noStrike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the impurity is eventually found to be unscreened at long enough times                    </a:t>
            </a:r>
            <a:r>
              <a:rPr lang="en-US" dirty="0">
                <a:latin typeface="Arial" panose="020B0604020202020204" pitchFamily="34" charset="0"/>
              </a:rPr>
              <a:t>               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This reflects the fact that the quantum phase transition  between the Kondo and unscreened phases is dynamically induced by losses.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4D86B3B-D5A9-E267-BC85-FF6705088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029" y="5749667"/>
            <a:ext cx="1869971" cy="291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380C9C2-D236-AA05-8EF5-F1B92A8B0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827" y="5169914"/>
            <a:ext cx="2097059" cy="231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D29D04-53F1-8D0B-4291-DAD895CDAC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8284" y="141716"/>
            <a:ext cx="776579" cy="378582"/>
          </a:xfrm>
          <a:prstGeom prst="rect">
            <a:avLst/>
          </a:prstGeom>
        </p:spPr>
      </p:pic>
      <p:pic>
        <p:nvPicPr>
          <p:cNvPr id="11" name="Picture 10" descr="A diagram of a graph&#10;&#10;Description automatically generated">
            <a:extLst>
              <a:ext uri="{FF2B5EF4-FFF2-40B4-BE49-F238E27FC236}">
                <a16:creationId xmlns:a16="http://schemas.microsoft.com/office/drawing/2014/main" id="{47836186-9065-B86F-13EB-F51E68C4D6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2819" y="312912"/>
            <a:ext cx="2437545" cy="2602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72D1D0-C749-EE91-BB3D-0EEEFC4167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4969" y="5374980"/>
            <a:ext cx="474559" cy="2313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B2DDEC-9816-BD0A-2485-B36086203C99}"/>
              </a:ext>
            </a:extLst>
          </p:cNvPr>
          <p:cNvSpPr txBox="1"/>
          <p:nvPr/>
        </p:nvSpPr>
        <p:spPr>
          <a:xfrm>
            <a:off x="359333" y="1535473"/>
            <a:ext cx="875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state may be occupied (in addition to     )  denote:         ,  or  unoccupied, denote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816CC1-B5BA-0FF9-BD18-540E65478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211" y="1605142"/>
            <a:ext cx="144380" cy="2021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D44DDB-D3B5-D124-C382-2D3E89935C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7995" y="1621518"/>
            <a:ext cx="326530" cy="2626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814828-E10F-D520-8E3C-88A104ECB6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08231" y="1617413"/>
            <a:ext cx="306496" cy="2520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9908CD-4F37-40EA-A451-544F72ABB448}"/>
              </a:ext>
            </a:extLst>
          </p:cNvPr>
          <p:cNvSpPr txBox="1"/>
          <p:nvPr/>
        </p:nvSpPr>
        <p:spPr>
          <a:xfrm>
            <a:off x="567875" y="1935948"/>
            <a:ext cx="6639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IS energy of the occupied state </a:t>
            </a:r>
            <a:r>
              <a:rPr lang="en-US" dirty="0" err="1"/>
              <a:t>w.r.t.</a:t>
            </a:r>
            <a:r>
              <a:rPr lang="en-US" dirty="0"/>
              <a:t> unoccupied state 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A90AD31-4475-DA56-396C-3B0BA3F83D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7507" y="3069864"/>
            <a:ext cx="4773287" cy="2379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6A1748-6734-0361-A787-EC75513693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2352" y="5436245"/>
            <a:ext cx="1268442" cy="2382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97EFA35-664D-8760-7231-2AFF862F45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5838" y="2361570"/>
            <a:ext cx="6559226" cy="43068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80A856-AC25-37EA-FD74-CF44176F4457}"/>
              </a:ext>
            </a:extLst>
          </p:cNvPr>
          <p:cNvSpPr txBox="1"/>
          <p:nvPr/>
        </p:nvSpPr>
        <p:spPr>
          <a:xfrm>
            <a:off x="838737" y="3007671"/>
            <a:ext cx="120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6B4825-66C6-06FC-FA38-970D2DFA6044}"/>
              </a:ext>
            </a:extLst>
          </p:cNvPr>
          <p:cNvSpPr/>
          <p:nvPr/>
        </p:nvSpPr>
        <p:spPr>
          <a:xfrm>
            <a:off x="1795909" y="2947511"/>
            <a:ext cx="5152998" cy="47494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37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8A0A6-EE3B-8841-F9FA-FA15EAAF1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9CE9D-593C-1C04-ED0C-4B6E1DB4B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586" y="-250204"/>
            <a:ext cx="11758246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The Bound-Mode </a:t>
            </a:r>
            <a:r>
              <a:rPr lang="en-US" sz="3600" dirty="0">
                <a:solidFill>
                  <a:srgbClr val="C00000"/>
                </a:solidFill>
              </a:rPr>
              <a:t>phase  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871149-67E8-6FD4-58BB-1093BC974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499" y="204536"/>
            <a:ext cx="890665" cy="434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EBB636-A923-DADB-68A2-E294BEAEFC63}"/>
              </a:ext>
            </a:extLst>
          </p:cNvPr>
          <p:cNvSpPr txBox="1"/>
          <p:nvPr/>
        </p:nvSpPr>
        <p:spPr>
          <a:xfrm>
            <a:off x="830178" y="912360"/>
            <a:ext cx="295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The state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A2D92A-9D47-E61C-D34A-385459934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668" y="1024560"/>
            <a:ext cx="311960" cy="256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EE8C8AE-480F-0480-1806-E947FBED4D6F}"/>
              </a:ext>
            </a:extLst>
          </p:cNvPr>
          <p:cNvSpPr txBox="1"/>
          <p:nvPr/>
        </p:nvSpPr>
        <p:spPr>
          <a:xfrm>
            <a:off x="1110226" y="1380150"/>
            <a:ext cx="2634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</a:t>
            </a:r>
            <a:r>
              <a:rPr lang="en-US" dirty="0"/>
              <a:t>  The root density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B521A0-B490-C98C-2EA6-CEACBA4A8C67}"/>
              </a:ext>
            </a:extLst>
          </p:cNvPr>
          <p:cNvSpPr txBox="1"/>
          <p:nvPr/>
        </p:nvSpPr>
        <p:spPr>
          <a:xfrm>
            <a:off x="1223211" y="2710198"/>
            <a:ext cx="979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number of solutions                                                    (Here choose         even. If odd need add hole)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A074F94-DD28-F233-B3C2-1E816C3BB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617" y="2670388"/>
            <a:ext cx="2286000" cy="4941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08F200-A9D1-90F9-6678-665398971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5766" y="2810790"/>
            <a:ext cx="309079" cy="1896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05018E-128E-1969-16B7-3DEB0339A387}"/>
              </a:ext>
            </a:extLst>
          </p:cNvPr>
          <p:cNvSpPr txBox="1"/>
          <p:nvPr/>
        </p:nvSpPr>
        <p:spPr>
          <a:xfrm>
            <a:off x="1110226" y="3227513"/>
            <a:ext cx="5979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</a:t>
            </a:r>
            <a:r>
              <a:rPr lang="en-US" dirty="0"/>
              <a:t>   Spin of state                           impurity  unscreened  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4CE6162-5DDA-67AF-91DA-A798DC5D6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3642" y="3447254"/>
            <a:ext cx="1002975" cy="2208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845381-3CAC-7A46-A143-0969DADF12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7775" y="3892864"/>
            <a:ext cx="4184577" cy="6767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9543852-5B75-6BFA-C172-78AF7B7CB904}"/>
              </a:ext>
            </a:extLst>
          </p:cNvPr>
          <p:cNvSpPr txBox="1"/>
          <p:nvPr/>
        </p:nvSpPr>
        <p:spPr>
          <a:xfrm>
            <a:off x="1050095" y="3926698"/>
            <a:ext cx="4313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</a:t>
            </a:r>
            <a:r>
              <a:rPr lang="en-US" dirty="0"/>
              <a:t>  The ground state energy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7E387-18EC-BFB7-5904-F799E368D560}"/>
              </a:ext>
            </a:extLst>
          </p:cNvPr>
          <p:cNvSpPr txBox="1"/>
          <p:nvPr/>
        </p:nvSpPr>
        <p:spPr>
          <a:xfrm>
            <a:off x="1040575" y="4693897"/>
            <a:ext cx="5834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</a:t>
            </a:r>
            <a:r>
              <a:rPr lang="en-US" dirty="0"/>
              <a:t> The </a:t>
            </a:r>
            <a:r>
              <a:rPr lang="en-US" dirty="0" err="1"/>
              <a:t>spinon</a:t>
            </a:r>
            <a:r>
              <a:rPr lang="en-US" dirty="0"/>
              <a:t> DOS  as a function of real        we find  </a:t>
            </a:r>
          </a:p>
        </p:txBody>
      </p:sp>
      <p:pic>
        <p:nvPicPr>
          <p:cNvPr id="10" name="Picture 9" descr="A graph of a function&#10;&#10;Description automatically generated">
            <a:extLst>
              <a:ext uri="{FF2B5EF4-FFF2-40B4-BE49-F238E27FC236}">
                <a16:creationId xmlns:a16="http://schemas.microsoft.com/office/drawing/2014/main" id="{2BB2F77E-2E63-D6BE-2284-F837B70827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3648" y="3429000"/>
            <a:ext cx="3375916" cy="22783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818A75-B698-4834-AD6C-03A023D03D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5477" y="4913752"/>
            <a:ext cx="170278" cy="157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3FF59E-A769-8DC5-BC58-0F9FDEE0B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6831" y="4832893"/>
            <a:ext cx="2240108" cy="317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FD6261-0A07-B7FD-4F95-F28F92EBB8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5058" y="5210686"/>
            <a:ext cx="2104291" cy="5685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B91F24-AE8F-A4BD-8097-FE384AC11F0C}"/>
              </a:ext>
            </a:extLst>
          </p:cNvPr>
          <p:cNvSpPr txBox="1"/>
          <p:nvPr/>
        </p:nvSpPr>
        <p:spPr>
          <a:xfrm>
            <a:off x="1470302" y="5289454"/>
            <a:ext cx="400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                                                 and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7BAEB4-8983-2BDE-36F7-5AEE2DE385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3741" y="5381096"/>
            <a:ext cx="1726179" cy="277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3AAB2D-1D40-1C14-0A04-3035D42C5DC0}"/>
              </a:ext>
            </a:extLst>
          </p:cNvPr>
          <p:cNvSpPr txBox="1"/>
          <p:nvPr/>
        </p:nvSpPr>
        <p:spPr>
          <a:xfrm>
            <a:off x="957946" y="5803120"/>
            <a:ext cx="108622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effectLst/>
                <a:cs typeface="Calibri" panose="020F0502020204030204" pitchFamily="34" charset="0"/>
              </a:rPr>
              <a:t>- We observe that the contribution of the  </a:t>
            </a:r>
            <a:r>
              <a:rPr lang="en-US" dirty="0" err="1">
                <a:effectLst/>
                <a:cs typeface="Calibri" panose="020F0502020204030204" pitchFamily="34" charset="0"/>
              </a:rPr>
              <a:t>spinons</a:t>
            </a:r>
            <a:r>
              <a:rPr lang="en-US" dirty="0">
                <a:effectLst/>
                <a:cs typeface="Calibri" panose="020F0502020204030204" pitchFamily="34" charset="0"/>
              </a:rPr>
              <a:t> to the DOS can be positive as well as negative depending on the energy. </a:t>
            </a:r>
            <a:r>
              <a:rPr lang="en-US" b="0" i="0" u="none" strike="noStrike" dirty="0">
                <a:effectLst/>
              </a:rPr>
              <a:t> We conjecture that the positive contribution corresponds to a partial screening of the impurity and </a:t>
            </a:r>
            <a:r>
              <a:rPr lang="en-US" dirty="0">
                <a:effectLst/>
                <a:cs typeface="Calibri" panose="020F0502020204030204" pitchFamily="34" charset="0"/>
              </a:rPr>
              <a:t>negative contribution of the as the signature that </a:t>
            </a:r>
            <a:r>
              <a:rPr lang="en-US" dirty="0" err="1">
                <a:effectLst/>
                <a:cs typeface="Calibri" panose="020F0502020204030204" pitchFamily="34" charset="0"/>
              </a:rPr>
              <a:t>spinons</a:t>
            </a:r>
            <a:r>
              <a:rPr lang="en-US" dirty="0">
                <a:effectLst/>
                <a:cs typeface="Calibri" panose="020F0502020204030204" pitchFamily="34" charset="0"/>
              </a:rPr>
              <a:t> do not participate to the screening of the impurity</a:t>
            </a:r>
            <a:endParaRPr lang="en-US" dirty="0"/>
          </a:p>
        </p:txBody>
      </p:sp>
      <p:pic>
        <p:nvPicPr>
          <p:cNvPr id="18" name="Picture 17" descr="A diagram of a graph&#10;&#10;Description automatically generated">
            <a:extLst>
              <a:ext uri="{FF2B5EF4-FFF2-40B4-BE49-F238E27FC236}">
                <a16:creationId xmlns:a16="http://schemas.microsoft.com/office/drawing/2014/main" id="{AB4DAF72-5697-1E2A-DD45-360F6BE137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19529" y="139632"/>
            <a:ext cx="2437545" cy="26021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C2ED4D3-1CEE-9FB9-6152-7E1248D968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96648" y="1877430"/>
            <a:ext cx="6456819" cy="46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765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586" y="-250204"/>
            <a:ext cx="11758246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The Bound-Mode </a:t>
            </a:r>
            <a:r>
              <a:rPr lang="en-US" sz="3600" dirty="0">
                <a:solidFill>
                  <a:srgbClr val="C00000"/>
                </a:solidFill>
              </a:rPr>
              <a:t>phase  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D59611-8D7C-0B15-1495-EAB22DFDC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499" y="204536"/>
            <a:ext cx="890665" cy="43419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968415E-39F4-9EB9-8429-9662B8C6EB48}"/>
              </a:ext>
            </a:extLst>
          </p:cNvPr>
          <p:cNvSpPr txBox="1"/>
          <p:nvPr/>
        </p:nvSpPr>
        <p:spPr>
          <a:xfrm>
            <a:off x="478631" y="774009"/>
            <a:ext cx="456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The state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ED5D91F-AB8B-BD5F-6B94-E4BEE2111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902" y="913284"/>
            <a:ext cx="341046" cy="27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1D39275-1B16-EA97-0FAE-5E70C0AF968B}"/>
              </a:ext>
            </a:extLst>
          </p:cNvPr>
          <p:cNvSpPr txBox="1"/>
          <p:nvPr/>
        </p:nvSpPr>
        <p:spPr>
          <a:xfrm>
            <a:off x="822746" y="1176844"/>
            <a:ext cx="8870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000" dirty="0"/>
              <a:t>The continuous root density  and ground state energy are analytic continuations   of the Kondo phase  to  region  </a:t>
            </a: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6A3CABE-AC42-6A33-361A-B9743537F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898" y="1696295"/>
            <a:ext cx="1649016" cy="24405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02C80EB-7A0A-E988-A281-1EB7374A317D}"/>
              </a:ext>
            </a:extLst>
          </p:cNvPr>
          <p:cNvSpPr txBox="1"/>
          <p:nvPr/>
        </p:nvSpPr>
        <p:spPr>
          <a:xfrm>
            <a:off x="905608" y="2829563"/>
            <a:ext cx="251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</a:t>
            </a:r>
            <a:r>
              <a:rPr lang="en-US" dirty="0"/>
              <a:t> </a:t>
            </a:r>
            <a:r>
              <a:rPr lang="en-US" sz="2000" dirty="0"/>
              <a:t>The </a:t>
            </a:r>
            <a:r>
              <a:rPr lang="en-US" sz="2000" dirty="0" err="1"/>
              <a:t>spinon</a:t>
            </a:r>
            <a:r>
              <a:rPr lang="en-US" sz="2000" dirty="0"/>
              <a:t> DOS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DAAA02A-6AC7-0D6C-241F-EB7843BC2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447" y="3434155"/>
            <a:ext cx="4265380" cy="332250"/>
          </a:xfrm>
          <a:prstGeom prst="rect">
            <a:avLst/>
          </a:prstGeom>
        </p:spPr>
      </p:pic>
      <p:pic>
        <p:nvPicPr>
          <p:cNvPr id="36" name="Picture 35" descr="A graph of a function&#10;&#10;Description automatically generated">
            <a:extLst>
              <a:ext uri="{FF2B5EF4-FFF2-40B4-BE49-F238E27FC236}">
                <a16:creationId xmlns:a16="http://schemas.microsoft.com/office/drawing/2014/main" id="{B350716D-5896-9468-9DA0-B404BCE47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922" y="2987922"/>
            <a:ext cx="3082839" cy="22098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CC0CB-CF37-E587-1399-D1C3B25ED05D}"/>
              </a:ext>
            </a:extLst>
          </p:cNvPr>
          <p:cNvSpPr txBox="1"/>
          <p:nvPr/>
        </p:nvSpPr>
        <p:spPr>
          <a:xfrm>
            <a:off x="822746" y="3995844"/>
            <a:ext cx="9223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-</a:t>
            </a:r>
            <a:r>
              <a:rPr lang="en-US" dirty="0"/>
              <a:t>            </a:t>
            </a:r>
            <a:r>
              <a:rPr lang="en-US" sz="2000" dirty="0"/>
              <a:t>           is the analytic continuation  to </a:t>
            </a:r>
          </a:p>
          <a:p>
            <a:r>
              <a:rPr lang="en-US" sz="3200" dirty="0"/>
              <a:t>- </a:t>
            </a:r>
            <a:r>
              <a:rPr lang="en-US" sz="2000" dirty="0"/>
              <a:t> The delta function contribution comes from the bound state.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9671BE-8DDF-02C5-DDD2-FDAA7CEF1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7846" y="4159283"/>
            <a:ext cx="921032" cy="272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82EA19-70D7-B66C-3E11-7DB2C0902F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6591" y="4135637"/>
            <a:ext cx="1608236" cy="3199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460264-6917-A3D2-A3AB-B7EF3840D490}"/>
              </a:ext>
            </a:extLst>
          </p:cNvPr>
          <p:cNvSpPr txBox="1"/>
          <p:nvPr/>
        </p:nvSpPr>
        <p:spPr>
          <a:xfrm>
            <a:off x="833239" y="4975925"/>
            <a:ext cx="99110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dirty="0">
                <a:effectLst/>
                <a:latin typeface="Arial" panose="020B0604020202020204" pitchFamily="34" charset="0"/>
              </a:rPr>
              <a:t>- </a:t>
            </a:r>
            <a:r>
              <a:rPr lang="en-US" sz="2000" dirty="0">
                <a:latin typeface="Arial" panose="020B0604020202020204" pitchFamily="34" charset="0"/>
              </a:rPr>
              <a:t>T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he impurity  contribution to the </a:t>
            </a:r>
            <a:r>
              <a:rPr lang="en-US" b="0" i="0" u="none" strike="noStrike" dirty="0" err="1">
                <a:effectLst/>
                <a:latin typeface="Arial" panose="020B0604020202020204" pitchFamily="34" charset="0"/>
              </a:rPr>
              <a:t>spinon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 DOS is always negative. However, due to</a:t>
            </a:r>
            <a:br>
              <a:rPr lang="en-US" dirty="0"/>
            </a:b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the positive delta function contribution the integrated density of state is positive and equals to ½   as in the Kondo phase.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FF88D6-CDCA-8064-B477-F233391727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5579" y="2219310"/>
            <a:ext cx="5864314" cy="2832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17C0CE-9DA8-C8C1-0908-8AB61D0894D5}"/>
              </a:ext>
            </a:extLst>
          </p:cNvPr>
          <p:cNvSpPr txBox="1"/>
          <p:nvPr/>
        </p:nvSpPr>
        <p:spPr>
          <a:xfrm>
            <a:off x="833238" y="6078751"/>
            <a:ext cx="101395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effectLst/>
                <a:latin typeface="Arial" panose="020B0604020202020204" pitchFamily="34" charset="0"/>
              </a:rPr>
              <a:t>- 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We interpret the negative contribution of the </a:t>
            </a:r>
            <a:r>
              <a:rPr lang="en-US" b="0" i="0" u="none" strike="noStrike" dirty="0" err="1">
                <a:effectLst/>
                <a:latin typeface="Arial" panose="020B0604020202020204" pitchFamily="34" charset="0"/>
              </a:rPr>
              <a:t>spinons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 as the signature that </a:t>
            </a:r>
            <a:r>
              <a:rPr lang="en-US" dirty="0">
                <a:latin typeface="Arial" panose="020B0604020202020204" pitchFamily="34" charset="0"/>
              </a:rPr>
              <a:t>they 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 do</a:t>
            </a:r>
            <a:br>
              <a:rPr lang="en-US" dirty="0"/>
            </a:b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not participate to the screening of the impurity in the  |B⟩ state, only the bound state does.</a:t>
            </a:r>
            <a:endParaRPr lang="en-US" dirty="0"/>
          </a:p>
        </p:txBody>
      </p:sp>
      <p:pic>
        <p:nvPicPr>
          <p:cNvPr id="14" name="Picture 13" descr="A diagram of a graph&#10;&#10;Description automatically generated">
            <a:extLst>
              <a:ext uri="{FF2B5EF4-FFF2-40B4-BE49-F238E27FC236}">
                <a16:creationId xmlns:a16="http://schemas.microsoft.com/office/drawing/2014/main" id="{2248FA80-ED3C-B38F-D4CF-3D2A911354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5535" y="227425"/>
            <a:ext cx="2437545" cy="26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534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89FBE-8459-04F5-6300-263C503A9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C0965-114F-E811-C2F4-13F78A82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586" y="-147503"/>
            <a:ext cx="11758246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The Local Moment Regime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E08AF1-3EEC-C4DE-ADC2-0152F7B0CC46}"/>
              </a:ext>
            </a:extLst>
          </p:cNvPr>
          <p:cNvSpPr txBox="1"/>
          <p:nvPr/>
        </p:nvSpPr>
        <p:spPr>
          <a:xfrm>
            <a:off x="773094" y="2147920"/>
            <a:ext cx="855717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</a:t>
            </a:r>
            <a:r>
              <a:rPr lang="en-US" sz="2000" dirty="0"/>
              <a:t>For                             there is no single particle bound state </a:t>
            </a:r>
          </a:p>
          <a:p>
            <a:r>
              <a:rPr lang="en-US" sz="2000" dirty="0"/>
              <a:t>the impurity can not be  completely screened. </a:t>
            </a:r>
          </a:p>
          <a:p>
            <a:endParaRPr lang="en-US" sz="2000" dirty="0"/>
          </a:p>
          <a:p>
            <a:r>
              <a:rPr lang="en-US" sz="2000" dirty="0"/>
              <a:t>- For         even, the total spin  of the ground state is S=1/2  and it is described by the analytical continuation of             to values of                         </a:t>
            </a:r>
          </a:p>
          <a:p>
            <a:endParaRPr lang="en-US" sz="2000" dirty="0"/>
          </a:p>
          <a:p>
            <a:r>
              <a:rPr lang="en-US" sz="2000" dirty="0"/>
              <a:t>- The ground state root distribution and the density of states are given as before. The impurity is partially screened by the positive part of DOS.</a:t>
            </a:r>
            <a:endParaRPr lang="en-US" dirty="0"/>
          </a:p>
        </p:txBody>
      </p:sp>
      <p:pic>
        <p:nvPicPr>
          <p:cNvPr id="16" name="Picture 15" descr="A diagram of a graph&#10;&#10;Description automatically generated">
            <a:extLst>
              <a:ext uri="{FF2B5EF4-FFF2-40B4-BE49-F238E27FC236}">
                <a16:creationId xmlns:a16="http://schemas.microsoft.com/office/drawing/2014/main" id="{6DB91D72-07B1-AC9A-17FE-8F4996AFD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267" y="312911"/>
            <a:ext cx="2800097" cy="29891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6F5BB2-0C03-0990-E3CB-40D54E65B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268" y="2196765"/>
            <a:ext cx="1214743" cy="3121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A1F5A8-414D-E5A8-1B28-818E81710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1" y="3174916"/>
            <a:ext cx="279400" cy="1714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F2A9BB-FA59-1E97-F1C4-31C97C5C6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148" y="3461080"/>
            <a:ext cx="311960" cy="256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1518F0-9108-22A3-62F7-CA575C54D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771" y="3427643"/>
            <a:ext cx="1214743" cy="3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688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15" y="-213228"/>
            <a:ext cx="7839389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Dissipation driven phase transition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7CC696-72E5-6649-66B6-21BE5551A9C5}"/>
              </a:ext>
            </a:extLst>
          </p:cNvPr>
          <p:cNvSpPr txBox="1"/>
          <p:nvPr/>
        </p:nvSpPr>
        <p:spPr>
          <a:xfrm>
            <a:off x="568428" y="768175"/>
            <a:ext cx="911762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effectLst/>
                <a:latin typeface="Arial" panose="020B0604020202020204" pitchFamily="34" charset="0"/>
              </a:rPr>
              <a:t> We saw </a:t>
            </a:r>
            <a:endParaRPr lang="en-US" dirty="0">
              <a:latin typeface="Arial" panose="020B0604020202020204" pitchFamily="34" charset="0"/>
            </a:endParaRPr>
          </a:p>
          <a:p>
            <a:pPr algn="l"/>
            <a:endParaRPr lang="en-US" dirty="0">
              <a:effectLst/>
              <a:latin typeface="Arial" panose="020B0604020202020204" pitchFamily="34" charset="0"/>
            </a:endParaRPr>
          </a:p>
          <a:p>
            <a:pPr algn="l"/>
            <a:r>
              <a:rPr lang="en-US" dirty="0">
                <a:effectLst/>
                <a:latin typeface="Arial" panose="020B0604020202020204" pitchFamily="34" charset="0"/>
              </a:rPr>
              <a:t>so  bound state energy        is negative </a:t>
            </a:r>
            <a:r>
              <a:rPr lang="en-US" dirty="0">
                <a:latin typeface="Arial" panose="020B0604020202020204" pitchFamily="34" charset="0"/>
              </a:rPr>
              <a:t>for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l-GR" dirty="0">
                <a:effectLst/>
                <a:latin typeface="Arial" panose="020B0604020202020204" pitchFamily="34" charset="0"/>
              </a:rPr>
              <a:t>α ≤ π </a:t>
            </a:r>
            <a:r>
              <a:rPr lang="en-US" dirty="0">
                <a:effectLst/>
                <a:latin typeface="Arial" panose="020B0604020202020204" pitchFamily="34" charset="0"/>
              </a:rPr>
              <a:t>and positive </a:t>
            </a:r>
            <a:r>
              <a:rPr lang="en-US" dirty="0">
                <a:latin typeface="Arial" panose="020B0604020202020204" pitchFamily="34" charset="0"/>
              </a:rPr>
              <a:t>for 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l-GR" dirty="0">
                <a:effectLst/>
                <a:latin typeface="Arial" panose="020B0604020202020204" pitchFamily="34" charset="0"/>
              </a:rPr>
              <a:t>α ≥ π. 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algn="l"/>
            <a:endParaRPr lang="en-US" dirty="0">
              <a:latin typeface="Arial" panose="020B0604020202020204" pitchFamily="34" charset="0"/>
            </a:endParaRPr>
          </a:p>
          <a:p>
            <a:pPr algn="l"/>
            <a:endParaRPr lang="en-US" dirty="0">
              <a:effectLst/>
              <a:latin typeface="Arial" panose="020B0604020202020204" pitchFamily="34" charset="0"/>
            </a:endParaRPr>
          </a:p>
          <a:p>
            <a:pPr algn="l"/>
            <a:r>
              <a:rPr lang="en-US" dirty="0">
                <a:effectLst/>
                <a:latin typeface="Arial" panose="020B0604020202020204" pitchFamily="34" charset="0"/>
              </a:rPr>
              <a:t>On the basis of purely energetic considerations, the impurity is screened (resp. unscreened) in the region </a:t>
            </a:r>
            <a:r>
              <a:rPr lang="el-GR" dirty="0">
                <a:effectLst/>
                <a:latin typeface="Arial" panose="020B0604020202020204" pitchFamily="34" charset="0"/>
              </a:rPr>
              <a:t>α ≤ π (</a:t>
            </a:r>
            <a:r>
              <a:rPr lang="en-US" dirty="0">
                <a:effectLst/>
                <a:latin typeface="Arial" panose="020B0604020202020204" pitchFamily="34" charset="0"/>
              </a:rPr>
              <a:t>resp. </a:t>
            </a:r>
            <a:r>
              <a:rPr lang="el-GR" dirty="0">
                <a:effectLst/>
                <a:latin typeface="Arial" panose="020B0604020202020204" pitchFamily="34" charset="0"/>
              </a:rPr>
              <a:t>α ≥ π) </a:t>
            </a:r>
            <a:r>
              <a:rPr lang="en-US" dirty="0">
                <a:effectLst/>
                <a:latin typeface="Arial" panose="020B0604020202020204" pitchFamily="34" charset="0"/>
              </a:rPr>
              <a:t>with a first</a:t>
            </a:r>
            <a:r>
              <a:rPr lang="en-US" dirty="0">
                <a:latin typeface="Arial" panose="020B0604020202020204" pitchFamily="34" charset="0"/>
              </a:rPr>
              <a:t>  </a:t>
            </a:r>
            <a:r>
              <a:rPr lang="en-US" dirty="0">
                <a:effectLst/>
                <a:latin typeface="Arial" panose="020B0604020202020204" pitchFamily="34" charset="0"/>
              </a:rPr>
              <a:t>order phase transition at </a:t>
            </a:r>
            <a:r>
              <a:rPr lang="el-GR" dirty="0">
                <a:effectLst/>
                <a:latin typeface="Arial" panose="020B0604020202020204" pitchFamily="34" charset="0"/>
              </a:rPr>
              <a:t>α = π </a:t>
            </a:r>
            <a:r>
              <a:rPr lang="en-US" dirty="0">
                <a:effectLst/>
                <a:latin typeface="Arial" panose="020B0604020202020204" pitchFamily="34" charset="0"/>
              </a:rPr>
              <a:t>where the two states</a:t>
            </a:r>
            <a:r>
              <a:rPr lang="en-US" dirty="0">
                <a:latin typeface="Arial" panose="020B0604020202020204" pitchFamily="34" charset="0"/>
              </a:rPr>
              <a:t>  </a:t>
            </a:r>
            <a:r>
              <a:rPr lang="en-US" dirty="0">
                <a:effectLst/>
                <a:latin typeface="Arial" panose="020B0604020202020204" pitchFamily="34" charset="0"/>
              </a:rPr>
              <a:t>cross. </a:t>
            </a:r>
          </a:p>
          <a:p>
            <a:pPr algn="l"/>
            <a:r>
              <a:rPr lang="en-US" dirty="0">
                <a:latin typeface="Arial" panose="020B0604020202020204" pitchFamily="34" charset="0"/>
              </a:rPr>
              <a:t> </a:t>
            </a:r>
          </a:p>
          <a:p>
            <a:pPr algn="l"/>
            <a:r>
              <a:rPr lang="en-US" dirty="0">
                <a:effectLst/>
                <a:latin typeface="Arial" panose="020B0604020202020204" pitchFamily="34" charset="0"/>
              </a:rPr>
              <a:t>However, since     </a:t>
            </a:r>
            <a:r>
              <a:rPr lang="en-US" dirty="0">
                <a:latin typeface="Arial" panose="020B0604020202020204" pitchFamily="34" charset="0"/>
              </a:rPr>
              <a:t>           </a:t>
            </a:r>
            <a:r>
              <a:rPr lang="en-US" dirty="0">
                <a:effectLst/>
                <a:latin typeface="Arial" panose="020B0604020202020204" pitchFamily="34" charset="0"/>
              </a:rPr>
              <a:t>even when </a:t>
            </a:r>
            <a:r>
              <a:rPr lang="el-GR" dirty="0">
                <a:effectLst/>
                <a:latin typeface="Arial" panose="020B0604020202020204" pitchFamily="34" charset="0"/>
              </a:rPr>
              <a:t>α ≤ π, </a:t>
            </a:r>
            <a:r>
              <a:rPr lang="en-US" dirty="0">
                <a:effectLst/>
                <a:latin typeface="Arial" panose="020B0604020202020204" pitchFamily="34" charset="0"/>
              </a:rPr>
              <a:t>the</a:t>
            </a:r>
            <a:r>
              <a:rPr lang="en-US" dirty="0">
                <a:latin typeface="Arial" panose="020B0604020202020204" pitchFamily="34" charset="0"/>
              </a:rPr>
              <a:t>  </a:t>
            </a:r>
            <a:r>
              <a:rPr lang="en-US" dirty="0">
                <a:effectLst/>
                <a:latin typeface="Arial" panose="020B0604020202020204" pitchFamily="34" charset="0"/>
              </a:rPr>
              <a:t>impurity is eventually found unscreened at sufficiently</a:t>
            </a:r>
            <a:r>
              <a:rPr lang="en-US" dirty="0">
                <a:latin typeface="Arial" panose="020B0604020202020204" pitchFamily="34" charset="0"/>
              </a:rPr>
              <a:t>   </a:t>
            </a:r>
            <a:r>
              <a:rPr lang="en-US" dirty="0">
                <a:effectLst/>
                <a:latin typeface="Arial" panose="020B0604020202020204" pitchFamily="34" charset="0"/>
              </a:rPr>
              <a:t>large time            </a:t>
            </a:r>
            <a:r>
              <a:rPr lang="en-US" dirty="0">
                <a:latin typeface="Arial" panose="020B0604020202020204" pitchFamily="34" charset="0"/>
              </a:rPr>
              <a:t>                              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br>
              <a:rPr lang="en-US" dirty="0">
                <a:effectLst/>
              </a:rPr>
            </a:br>
            <a:r>
              <a:rPr lang="en-US" dirty="0">
                <a:effectLst/>
                <a:latin typeface="Arial" panose="020B0604020202020204" pitchFamily="34" charset="0"/>
              </a:rPr>
              <a:t>Consider preparing the state of the system at time </a:t>
            </a:r>
            <a:r>
              <a:rPr lang="en-US" i="1" dirty="0">
                <a:effectLst/>
                <a:latin typeface="Arial" panose="020B0604020202020204" pitchFamily="34" charset="0"/>
              </a:rPr>
              <a:t>t = 0</a:t>
            </a:r>
            <a:r>
              <a:rPr lang="en-US" i="1" dirty="0">
                <a:latin typeface="Arial" panose="020B0604020202020204" pitchFamily="34" charset="0"/>
              </a:rPr>
              <a:t>    </a:t>
            </a:r>
            <a:r>
              <a:rPr lang="en-US" dirty="0">
                <a:effectLst/>
                <a:latin typeface="Arial" panose="020B0604020202020204" pitchFamily="34" charset="0"/>
              </a:rPr>
              <a:t>in a linear combination of the unscreened and screened</a:t>
            </a:r>
            <a:r>
              <a:rPr lang="en-US" dirty="0">
                <a:latin typeface="Arial" panose="020B0604020202020204" pitchFamily="34" charset="0"/>
              </a:rPr>
              <a:t>   </a:t>
            </a:r>
            <a:r>
              <a:rPr lang="en-US" dirty="0">
                <a:effectLst/>
                <a:latin typeface="Arial" panose="020B0604020202020204" pitchFamily="34" charset="0"/>
              </a:rPr>
              <a:t>states                                  .  After some time </a:t>
            </a:r>
            <a:r>
              <a:rPr lang="en-US" i="1" dirty="0">
                <a:effectLst/>
                <a:latin typeface="Arial" panose="020B0604020202020204" pitchFamily="34" charset="0"/>
              </a:rPr>
              <a:t>t  </a:t>
            </a:r>
            <a:r>
              <a:rPr lang="en-US" dirty="0">
                <a:effectLst/>
                <a:latin typeface="Arial" panose="020B0604020202020204" pitchFamily="34" charset="0"/>
              </a:rPr>
              <a:t>(including losses)</a:t>
            </a:r>
          </a:p>
          <a:p>
            <a:pPr algn="l"/>
            <a:endParaRPr lang="en-US" dirty="0">
              <a:latin typeface="Arial" panose="020B0604020202020204" pitchFamily="34" charset="0"/>
            </a:endParaRPr>
          </a:p>
          <a:p>
            <a:pPr algn="l"/>
            <a:endParaRPr lang="en-US" dirty="0">
              <a:effectLst/>
              <a:latin typeface="Arial" panose="020B0604020202020204" pitchFamily="34" charset="0"/>
            </a:endParaRPr>
          </a:p>
          <a:p>
            <a:pPr algn="l"/>
            <a:r>
              <a:rPr lang="en-US" dirty="0">
                <a:latin typeface="Arial" panose="020B0604020202020204" pitchFamily="34" charset="0"/>
              </a:rPr>
              <a:t>So </a:t>
            </a:r>
            <a:r>
              <a:rPr lang="en-US" dirty="0">
                <a:effectLst/>
                <a:latin typeface="Arial" panose="020B0604020202020204" pitchFamily="34" charset="0"/>
              </a:rPr>
              <a:t> that whenever </a:t>
            </a:r>
            <a:r>
              <a:rPr lang="en-US" dirty="0">
                <a:latin typeface="Arial" panose="020B0604020202020204" pitchFamily="34" charset="0"/>
              </a:rPr>
              <a:t>              </a:t>
            </a:r>
            <a:r>
              <a:rPr lang="en-US" dirty="0">
                <a:effectLst/>
                <a:latin typeface="Arial" panose="020B0604020202020204" pitchFamily="34" charset="0"/>
              </a:rPr>
              <a:t>after a time </a:t>
            </a:r>
            <a:r>
              <a:rPr lang="en-US" dirty="0">
                <a:latin typeface="Arial" panose="020B0604020202020204" pitchFamily="34" charset="0"/>
              </a:rPr>
              <a:t>                </a:t>
            </a:r>
            <a:r>
              <a:rPr lang="en-US" dirty="0">
                <a:effectLst/>
                <a:latin typeface="Arial" panose="020B0604020202020204" pitchFamily="34" charset="0"/>
              </a:rPr>
              <a:t>the system will be in the unscreened state |U ⟩.</a:t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94B6D0-0CFC-89DA-B8D5-D99875B31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149" y="961971"/>
            <a:ext cx="4895320" cy="2440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45B866-8512-8C84-CE6B-5657293F3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303" y="1394788"/>
            <a:ext cx="289403" cy="2360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A18BF0-8BFF-6241-FAF2-B7094ABE2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9713" y="3308986"/>
            <a:ext cx="782027" cy="2400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0247F2-2444-579F-D05F-727F78339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2122" y="3714378"/>
            <a:ext cx="2432783" cy="2479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0ED509-5D62-BE37-B124-DC27FA465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8717" y="4393629"/>
            <a:ext cx="1982055" cy="2676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A20867-9C26-C0D2-F8C3-805A05F81E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8319" y="5480801"/>
            <a:ext cx="671513" cy="2686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9659E5-7F1B-8C98-CF29-7D0F884BCD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5042" y="5499268"/>
            <a:ext cx="724393" cy="218827"/>
          </a:xfrm>
          <a:prstGeom prst="rect">
            <a:avLst/>
          </a:prstGeom>
        </p:spPr>
      </p:pic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284F6D8B-B53D-8AC1-6F8F-530317793A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0245" y="174932"/>
            <a:ext cx="2800097" cy="2989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1F03FA-510F-5691-816E-9A8FE89141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7744" y="4915465"/>
            <a:ext cx="4691656" cy="38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247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195"/>
            <a:ext cx="10515600" cy="730384"/>
          </a:xfrm>
        </p:spPr>
        <p:txBody>
          <a:bodyPr>
            <a:normAutofit/>
          </a:bodyPr>
          <a:lstStyle/>
          <a:p>
            <a:r>
              <a:rPr lang="en-US" dirty="0"/>
              <a:t>Kondo impurity in a spin chain: </a:t>
            </a:r>
            <a:r>
              <a:rPr lang="en-US" sz="4000" dirty="0"/>
              <a:t>PT – invariant 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788BE90-2036-2A00-DD51-12BB18020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92" y="4388781"/>
            <a:ext cx="8350670" cy="1224471"/>
          </a:xfrm>
          <a:prstGeom prst="rect">
            <a:avLst/>
          </a:prstGeom>
        </p:spPr>
      </p:pic>
      <p:pic>
        <p:nvPicPr>
          <p:cNvPr id="24" name="Picture 23" descr="Diagram of a diagram of a device&#10;&#10;Description automatically generated with medium confidence">
            <a:extLst>
              <a:ext uri="{FF2B5EF4-FFF2-40B4-BE49-F238E27FC236}">
                <a16:creationId xmlns:a16="http://schemas.microsoft.com/office/drawing/2014/main" id="{D2C931C6-E7D0-A911-618A-A5CAF527C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861" y="1294497"/>
            <a:ext cx="5439996" cy="2032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3C9EF96-075A-2118-DD71-2A00187DB1CD}"/>
              </a:ext>
            </a:extLst>
          </p:cNvPr>
          <p:cNvSpPr txBox="1"/>
          <p:nvPr/>
        </p:nvSpPr>
        <p:spPr>
          <a:xfrm>
            <a:off x="1148861" y="5697415"/>
            <a:ext cx="9050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PT- symmetry:   </a:t>
            </a:r>
          </a:p>
          <a:p>
            <a:r>
              <a:rPr lang="en-US" dirty="0"/>
              <a:t>    - energy eigenvalues are real   (PT symmetric phase)</a:t>
            </a:r>
          </a:p>
          <a:p>
            <a:r>
              <a:rPr lang="en-US" dirty="0"/>
              <a:t>    - energy eigenvalues occur in complex conjugate pair (PT symmetry  spontaneously broken)</a:t>
            </a:r>
          </a:p>
        </p:txBody>
      </p:sp>
      <p:pic>
        <p:nvPicPr>
          <p:cNvPr id="3" name="Picture 2" descr="A diagram of a phase&#10;&#10;Description automatically generated">
            <a:extLst>
              <a:ext uri="{FF2B5EF4-FFF2-40B4-BE49-F238E27FC236}">
                <a16:creationId xmlns:a16="http://schemas.microsoft.com/office/drawing/2014/main" id="{B9499537-BAB4-BE9F-03DC-362448BD1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524" y="1190046"/>
            <a:ext cx="3711690" cy="27522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16E3CE-10FB-21C5-4B47-C8917FEF5239}"/>
              </a:ext>
            </a:extLst>
          </p:cNvPr>
          <p:cNvSpPr txBox="1"/>
          <p:nvPr/>
        </p:nvSpPr>
        <p:spPr>
          <a:xfrm>
            <a:off x="8147538" y="3942333"/>
            <a:ext cx="961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Kondo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00E5C-D5FB-7643-FBEB-D999C3C962D8}"/>
              </a:ext>
            </a:extLst>
          </p:cNvPr>
          <p:cNvSpPr txBox="1"/>
          <p:nvPr/>
        </p:nvSpPr>
        <p:spPr>
          <a:xfrm>
            <a:off x="9499531" y="3914249"/>
            <a:ext cx="902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YSR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2F295F-4B5F-CA65-378F-2A5DDA58583D}"/>
              </a:ext>
            </a:extLst>
          </p:cNvPr>
          <p:cNvSpPr txBox="1"/>
          <p:nvPr/>
        </p:nvSpPr>
        <p:spPr>
          <a:xfrm>
            <a:off x="10378761" y="3898574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Local Moment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3AC601-C70B-A9E8-5F89-F258C40DC1CD}"/>
              </a:ext>
            </a:extLst>
          </p:cNvPr>
          <p:cNvSpPr txBox="1"/>
          <p:nvPr/>
        </p:nvSpPr>
        <p:spPr>
          <a:xfrm>
            <a:off x="9671537" y="5389638"/>
            <a:ext cx="2332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Y Wang  ’98,                               H Frahm, A </a:t>
            </a:r>
            <a:r>
              <a:rPr lang="en-US" sz="1400" i="1" dirty="0" err="1"/>
              <a:t>Zvyagin</a:t>
            </a:r>
            <a:r>
              <a:rPr lang="en-US" sz="1400" i="1" dirty="0"/>
              <a:t> ‘98 </a:t>
            </a:r>
          </a:p>
        </p:txBody>
      </p:sp>
    </p:spTree>
    <p:extLst>
      <p:ext uri="{BB962C8B-B14F-4D97-AF65-F5344CB8AC3E}">
        <p14:creationId xmlns:p14="http://schemas.microsoft.com/office/powerpoint/2010/main" val="4037755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8AE0B-BDDD-73D7-D50B-253226EC5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B861A6-FD22-4686-B3ED-6E0508C41C30}"/>
              </a:ext>
            </a:extLst>
          </p:cNvPr>
          <p:cNvGrpSpPr/>
          <p:nvPr/>
        </p:nvGrpSpPr>
        <p:grpSpPr>
          <a:xfrm>
            <a:off x="6994314" y="2795384"/>
            <a:ext cx="4733874" cy="901347"/>
            <a:chOff x="1803493" y="3778179"/>
            <a:chExt cx="3945332" cy="59830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F8C020E-057A-0B69-FA15-FD50C2B14D2C}"/>
                </a:ext>
              </a:extLst>
            </p:cNvPr>
            <p:cNvSpPr txBox="1"/>
            <p:nvPr/>
          </p:nvSpPr>
          <p:spPr>
            <a:xfrm>
              <a:off x="4928258" y="4037934"/>
              <a:ext cx="8205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SC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F0B5E5E-966F-521B-5FEA-EDB9CC019E20}"/>
                </a:ext>
              </a:extLst>
            </p:cNvPr>
            <p:cNvGrpSpPr/>
            <p:nvPr/>
          </p:nvGrpSpPr>
          <p:grpSpPr>
            <a:xfrm>
              <a:off x="1803493" y="3778179"/>
              <a:ext cx="3508344" cy="536801"/>
              <a:chOff x="6779345" y="5438919"/>
              <a:chExt cx="4319300" cy="694378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04B76794-BAFA-7C49-7046-008565E218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5274" y="5571115"/>
                <a:ext cx="163308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334D9D6-9D1B-AC72-81FA-EA70DA19ED06}"/>
                  </a:ext>
                </a:extLst>
              </p:cNvPr>
              <p:cNvSpPr/>
              <p:nvPr/>
            </p:nvSpPr>
            <p:spPr>
              <a:xfrm>
                <a:off x="10553250" y="5490127"/>
                <a:ext cx="146304" cy="14630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A6E7003-B61F-BA5D-C892-25BD4B93A1B3}"/>
                  </a:ext>
                </a:extLst>
              </p:cNvPr>
              <p:cNvSpPr/>
              <p:nvPr/>
            </p:nvSpPr>
            <p:spPr>
              <a:xfrm>
                <a:off x="7505239" y="5495566"/>
                <a:ext cx="146304" cy="14630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4589A8C-CDBF-A624-8D75-9F6DAECCD8CD}"/>
                  </a:ext>
                </a:extLst>
              </p:cNvPr>
              <p:cNvSpPr/>
              <p:nvPr/>
            </p:nvSpPr>
            <p:spPr>
              <a:xfrm>
                <a:off x="7779059" y="5495566"/>
                <a:ext cx="146304" cy="14630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7FA44CC-C816-EF71-263B-BEC18B5DC8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19720" y="5443782"/>
                <a:ext cx="288036" cy="21259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1653FA98-FC37-74AD-C3EF-952D95B9A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0035" y="5438919"/>
                <a:ext cx="308610" cy="192024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6ADA141-0002-D962-E812-340787E0A7C6}"/>
                  </a:ext>
                </a:extLst>
              </p:cNvPr>
              <p:cNvSpPr txBox="1"/>
              <p:nvPr/>
            </p:nvSpPr>
            <p:spPr>
              <a:xfrm>
                <a:off x="6779345" y="5733187"/>
                <a:ext cx="7439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/>
                  <a:t>wc</a:t>
                </a:r>
                <a:endParaRPr lang="en-US" sz="2000" b="1" dirty="0"/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0CC20DE4-4C77-9FDD-243B-A06E9533F4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08362" y="5571115"/>
                <a:ext cx="99955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B9B5196-D060-02FF-E4E8-2DB56D8DAB25}"/>
              </a:ext>
            </a:extLst>
          </p:cNvPr>
          <p:cNvSpPr txBox="1"/>
          <p:nvPr/>
        </p:nvSpPr>
        <p:spPr>
          <a:xfrm>
            <a:off x="454800" y="32876"/>
            <a:ext cx="116200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Kondo effect in a metal  </a:t>
            </a:r>
            <a:r>
              <a:rPr lang="en-US" sz="3600" dirty="0">
                <a:solidFill>
                  <a:srgbClr val="C00000"/>
                </a:solidFill>
              </a:rPr>
              <a:t>(non interacting gas of electrons)</a:t>
            </a:r>
            <a:endParaRPr lang="en-US" sz="40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2EB998B-CE97-D415-6AE0-6D36D215E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186" y="1810550"/>
            <a:ext cx="4560660" cy="61299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E535D84-54CB-B34D-F9B4-B2CDCC9C67E6}"/>
              </a:ext>
            </a:extLst>
          </p:cNvPr>
          <p:cNvSpPr txBox="1"/>
          <p:nvPr/>
        </p:nvSpPr>
        <p:spPr>
          <a:xfrm>
            <a:off x="6876310" y="1189639"/>
            <a:ext cx="376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RG</a:t>
            </a:r>
            <a:r>
              <a:rPr lang="en-US" dirty="0"/>
              <a:t> </a:t>
            </a:r>
            <a:r>
              <a:rPr lang="en-US" sz="2400" dirty="0"/>
              <a:t>interpretation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42F593-5B69-B772-BA35-D268D8377B0E}"/>
              </a:ext>
            </a:extLst>
          </p:cNvPr>
          <p:cNvSpPr txBox="1"/>
          <p:nvPr/>
        </p:nvSpPr>
        <p:spPr>
          <a:xfrm>
            <a:off x="6566319" y="4006405"/>
            <a:ext cx="5508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low energy scales the effective coupling constant increases and flows to </a:t>
            </a:r>
            <a:r>
              <a:rPr lang="en-US" b="1" dirty="0"/>
              <a:t>strong coupling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B08C4-FB8B-04AE-8435-4E7D08F79A25}"/>
              </a:ext>
            </a:extLst>
          </p:cNvPr>
          <p:cNvSpPr txBox="1"/>
          <p:nvPr/>
        </p:nvSpPr>
        <p:spPr>
          <a:xfrm>
            <a:off x="6638562" y="4736607"/>
            <a:ext cx="4833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The strong coupling fixed point describes a screened impurity, a local  potential scattering center with scattering phase shift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47D66-5AE8-DF22-0AF2-F78AE0E5D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0972" y="5361603"/>
            <a:ext cx="967570" cy="298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6BBC4-6B2B-6946-AD8E-8761FE03D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77" y="3561107"/>
            <a:ext cx="6226374" cy="666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C248D-6F16-23E6-F1C1-B43F5D5D5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7774" y="3120556"/>
            <a:ext cx="188763" cy="2426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0E1AD4-F79A-6611-DBE3-1E5EDC51D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2113" y="3283408"/>
            <a:ext cx="601913" cy="200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BB3B1E-3E8D-36DC-7AB6-D6A6D7A716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9158" y="3255919"/>
            <a:ext cx="712541" cy="205969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88DE5E69-92AF-10E3-B683-BCCD7388B233}"/>
              </a:ext>
            </a:extLst>
          </p:cNvPr>
          <p:cNvGrpSpPr/>
          <p:nvPr/>
        </p:nvGrpSpPr>
        <p:grpSpPr>
          <a:xfrm>
            <a:off x="298948" y="1362159"/>
            <a:ext cx="5821302" cy="1523150"/>
            <a:chOff x="6103990" y="3385163"/>
            <a:chExt cx="5913427" cy="179008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055B24-5290-18D8-A6ED-1F7D8F87B6E1}"/>
                </a:ext>
              </a:extLst>
            </p:cNvPr>
            <p:cNvSpPr txBox="1"/>
            <p:nvPr/>
          </p:nvSpPr>
          <p:spPr>
            <a:xfrm>
              <a:off x="10632140" y="3655185"/>
              <a:ext cx="1228476" cy="663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 quantum spin 1/2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B2FD5E-22C9-9BE9-9BAE-978C9EB9F53D}"/>
                </a:ext>
              </a:extLst>
            </p:cNvPr>
            <p:cNvSpPr/>
            <p:nvPr/>
          </p:nvSpPr>
          <p:spPr>
            <a:xfrm>
              <a:off x="6103990" y="3385163"/>
              <a:ext cx="5913427" cy="179008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11B47FFB-0826-A95A-BD09-F06EDD3A209E}"/>
                </a:ext>
              </a:extLst>
            </p:cNvPr>
            <p:cNvGrpSpPr/>
            <p:nvPr/>
          </p:nvGrpSpPr>
          <p:grpSpPr>
            <a:xfrm>
              <a:off x="6892073" y="3494762"/>
              <a:ext cx="4145874" cy="1584620"/>
              <a:chOff x="6892073" y="3494762"/>
              <a:chExt cx="4145874" cy="158462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776F5B9-6CCB-A10B-47F9-549F8F3F8FB4}"/>
                  </a:ext>
                </a:extLst>
              </p:cNvPr>
              <p:cNvGrpSpPr/>
              <p:nvPr/>
            </p:nvGrpSpPr>
            <p:grpSpPr>
              <a:xfrm>
                <a:off x="6982039" y="3494762"/>
                <a:ext cx="3056743" cy="877542"/>
                <a:chOff x="3482148" y="1483560"/>
                <a:chExt cx="2543706" cy="912576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C5191D38-7B30-55B4-81B4-CEFBC33B6B3A}"/>
                    </a:ext>
                  </a:extLst>
                </p:cNvPr>
                <p:cNvGrpSpPr/>
                <p:nvPr/>
              </p:nvGrpSpPr>
              <p:grpSpPr>
                <a:xfrm>
                  <a:off x="3861218" y="1483560"/>
                  <a:ext cx="1714165" cy="912576"/>
                  <a:chOff x="5878894" y="2275234"/>
                  <a:chExt cx="1299072" cy="635113"/>
                </a:xfrm>
              </p:grpSpPr>
              <p:cxnSp>
                <p:nvCxnSpPr>
                  <p:cNvPr id="54" name="Straight Arrow Connector 53">
                    <a:extLst>
                      <a:ext uri="{FF2B5EF4-FFF2-40B4-BE49-F238E27FC236}">
                        <a16:creationId xmlns:a16="http://schemas.microsoft.com/office/drawing/2014/main" id="{802F4BFD-2E00-9F21-C357-50A054D076B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935594" y="2425489"/>
                    <a:ext cx="1219695" cy="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Arrow Connector 54">
                    <a:extLst>
                      <a:ext uri="{FF2B5EF4-FFF2-40B4-BE49-F238E27FC236}">
                        <a16:creationId xmlns:a16="http://schemas.microsoft.com/office/drawing/2014/main" id="{47D9D61B-31C7-8E37-3614-2FBE375BEDF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37464" y="2275234"/>
                    <a:ext cx="0" cy="277143"/>
                  </a:xfrm>
                  <a:prstGeom prst="straightConnector1">
                    <a:avLst/>
                  </a:prstGeom>
                  <a:ln>
                    <a:solidFill>
                      <a:srgbClr val="0000FF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Arrow Connector 55">
                    <a:extLst>
                      <a:ext uri="{FF2B5EF4-FFF2-40B4-BE49-F238E27FC236}">
                        <a16:creationId xmlns:a16="http://schemas.microsoft.com/office/drawing/2014/main" id="{0C30534F-5377-0980-267D-60A602AA6F4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98096" y="2577545"/>
                    <a:ext cx="0" cy="277143"/>
                  </a:xfrm>
                  <a:prstGeom prst="straightConnector1">
                    <a:avLst/>
                  </a:prstGeom>
                  <a:ln>
                    <a:solidFill>
                      <a:srgbClr val="0000FF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>
                    <a:extLst>
                      <a:ext uri="{FF2B5EF4-FFF2-40B4-BE49-F238E27FC236}">
                        <a16:creationId xmlns:a16="http://schemas.microsoft.com/office/drawing/2014/main" id="{C8BF7BC0-4D69-0F2F-F052-ED4FF49EA5A7}"/>
                      </a:ext>
                    </a:extLst>
                  </p:cNvPr>
                  <p:cNvCxnSpPr/>
                  <p:nvPr/>
                </p:nvCxnSpPr>
                <p:spPr>
                  <a:xfrm>
                    <a:off x="6479895" y="2283736"/>
                    <a:ext cx="0" cy="283506"/>
                  </a:xfrm>
                  <a:prstGeom prst="straightConnector1">
                    <a:avLst/>
                  </a:prstGeom>
                  <a:ln>
                    <a:solidFill>
                      <a:srgbClr val="0000FF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Arrow Connector 57">
                    <a:extLst>
                      <a:ext uri="{FF2B5EF4-FFF2-40B4-BE49-F238E27FC236}">
                        <a16:creationId xmlns:a16="http://schemas.microsoft.com/office/drawing/2014/main" id="{279B92A8-F758-AE2B-C338-1A832F982B5B}"/>
                      </a:ext>
                    </a:extLst>
                  </p:cNvPr>
                  <p:cNvCxnSpPr/>
                  <p:nvPr/>
                </p:nvCxnSpPr>
                <p:spPr>
                  <a:xfrm>
                    <a:off x="7017847" y="2626841"/>
                    <a:ext cx="0" cy="283506"/>
                  </a:xfrm>
                  <a:prstGeom prst="straightConnector1">
                    <a:avLst/>
                  </a:prstGeom>
                  <a:ln>
                    <a:solidFill>
                      <a:srgbClr val="0000FF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>
                    <a:extLst>
                      <a:ext uri="{FF2B5EF4-FFF2-40B4-BE49-F238E27FC236}">
                        <a16:creationId xmlns:a16="http://schemas.microsoft.com/office/drawing/2014/main" id="{CF8986B1-0DED-8654-9632-E690A99FE55F}"/>
                      </a:ext>
                    </a:extLst>
                  </p:cNvPr>
                  <p:cNvCxnSpPr/>
                  <p:nvPr/>
                </p:nvCxnSpPr>
                <p:spPr>
                  <a:xfrm>
                    <a:off x="5878894" y="2759335"/>
                    <a:ext cx="1299072" cy="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6350839-9BF6-777D-9910-9ADF229623FE}"/>
                    </a:ext>
                  </a:extLst>
                </p:cNvPr>
                <p:cNvCxnSpPr/>
                <p:nvPr/>
              </p:nvCxnSpPr>
              <p:spPr>
                <a:xfrm>
                  <a:off x="5545460" y="1702939"/>
                  <a:ext cx="45720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A96AD6FB-E237-486F-19AC-39E167CE10BD}"/>
                    </a:ext>
                  </a:extLst>
                </p:cNvPr>
                <p:cNvCxnSpPr/>
                <p:nvPr/>
              </p:nvCxnSpPr>
              <p:spPr>
                <a:xfrm>
                  <a:off x="5568654" y="2175354"/>
                  <a:ext cx="45720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E49AA3D2-94CB-D472-BAE7-1E12CD04AA48}"/>
                    </a:ext>
                  </a:extLst>
                </p:cNvPr>
                <p:cNvCxnSpPr/>
                <p:nvPr/>
              </p:nvCxnSpPr>
              <p:spPr>
                <a:xfrm>
                  <a:off x="3508654" y="1704993"/>
                  <a:ext cx="33793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972CF45E-8EE2-081B-2D38-33DE2851A184}"/>
                    </a:ext>
                  </a:extLst>
                </p:cNvPr>
                <p:cNvCxnSpPr/>
                <p:nvPr/>
              </p:nvCxnSpPr>
              <p:spPr>
                <a:xfrm>
                  <a:off x="3482148" y="2174074"/>
                  <a:ext cx="33793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Up Arrow 33">
                <a:extLst>
                  <a:ext uri="{FF2B5EF4-FFF2-40B4-BE49-F238E27FC236}">
                    <a16:creationId xmlns:a16="http://schemas.microsoft.com/office/drawing/2014/main" id="{417DA157-B44C-B283-19CD-D1A63E7E9B17}"/>
                  </a:ext>
                </a:extLst>
              </p:cNvPr>
              <p:cNvSpPr/>
              <p:nvPr/>
            </p:nvSpPr>
            <p:spPr>
              <a:xfrm>
                <a:off x="10309658" y="3707694"/>
                <a:ext cx="215769" cy="427409"/>
              </a:xfrm>
              <a:prstGeom prst="upArrow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8356E3C-E2D1-BC39-3398-BAC33BED4FCB}"/>
                  </a:ext>
                </a:extLst>
              </p:cNvPr>
              <p:cNvCxnSpPr/>
              <p:nvPr/>
            </p:nvCxnSpPr>
            <p:spPr>
              <a:xfrm>
                <a:off x="10144945" y="3971023"/>
                <a:ext cx="152769" cy="0"/>
              </a:xfrm>
              <a:prstGeom prst="line">
                <a:avLst/>
              </a:prstGeom>
              <a:ln w="34925">
                <a:solidFill>
                  <a:schemeClr val="accent3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8612EF-7B90-1BB6-90DA-A2FB4E0D5109}"/>
                  </a:ext>
                </a:extLst>
              </p:cNvPr>
              <p:cNvSpPr txBox="1"/>
              <p:nvPr/>
            </p:nvSpPr>
            <p:spPr>
              <a:xfrm>
                <a:off x="6892073" y="4717667"/>
                <a:ext cx="4145874" cy="361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gas of electrons coupled to a Kondo spin</a:t>
                </a:r>
              </a:p>
            </p:txBody>
          </p:sp>
          <p:pic>
            <p:nvPicPr>
              <p:cNvPr id="22" name="Picture 21" descr="leftarrow_g_righ.pdf">
                <a:extLst>
                  <a:ext uri="{FF2B5EF4-FFF2-40B4-BE49-F238E27FC236}">
                    <a16:creationId xmlns:a16="http://schemas.microsoft.com/office/drawing/2014/main" id="{AF78C13A-C10A-48DE-053C-C0D5D3508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4849" y="4372303"/>
                <a:ext cx="875482" cy="264671"/>
              </a:xfrm>
              <a:prstGeom prst="rect">
                <a:avLst/>
              </a:prstGeom>
            </p:spPr>
          </p:pic>
          <p:pic>
            <p:nvPicPr>
              <p:cNvPr id="23" name="Picture 22" descr="J.pdf">
                <a:extLst>
                  <a:ext uri="{FF2B5EF4-FFF2-40B4-BE49-F238E27FC236}">
                    <a16:creationId xmlns:a16="http://schemas.microsoft.com/office/drawing/2014/main" id="{643FC12C-53DC-A979-D995-1D2EEF46E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3922" y="4292629"/>
                <a:ext cx="172177" cy="265215"/>
              </a:xfrm>
              <a:prstGeom prst="rect">
                <a:avLst/>
              </a:prstGeom>
            </p:spPr>
          </p:pic>
        </p:grpSp>
      </p:grpSp>
      <p:pic>
        <p:nvPicPr>
          <p:cNvPr id="70" name="Picture 69" descr="A diagram of a graph&#10;&#10;Description automatically generated">
            <a:extLst>
              <a:ext uri="{FF2B5EF4-FFF2-40B4-BE49-F238E27FC236}">
                <a16:creationId xmlns:a16="http://schemas.microsoft.com/office/drawing/2014/main" id="{7F865A38-E2EA-0EF2-A815-4DB5646E8A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3591" y="4681004"/>
            <a:ext cx="3567585" cy="19955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7D7593B-EE83-A84F-332F-3E2B69B524F9}"/>
              </a:ext>
            </a:extLst>
          </p:cNvPr>
          <p:cNvGrpSpPr/>
          <p:nvPr/>
        </p:nvGrpSpPr>
        <p:grpSpPr>
          <a:xfrm>
            <a:off x="6638562" y="5885581"/>
            <a:ext cx="4597340" cy="864108"/>
            <a:chOff x="6638562" y="5885581"/>
            <a:chExt cx="4597340" cy="86410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A21125-EE82-73F8-0664-B800BD407A78}"/>
                </a:ext>
              </a:extLst>
            </p:cNvPr>
            <p:cNvSpPr txBox="1"/>
            <p:nvPr/>
          </p:nvSpPr>
          <p:spPr>
            <a:xfrm>
              <a:off x="6747526" y="5937664"/>
              <a:ext cx="4488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Impurity entropy  flows under RG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433C0F-62AB-169A-C085-8A005AE9E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43069" y="6410008"/>
              <a:ext cx="1813458" cy="21699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CFF3A6-A048-9634-BFD2-48BC3371D2F9}"/>
                </a:ext>
              </a:extLst>
            </p:cNvPr>
            <p:cNvSpPr/>
            <p:nvPr/>
          </p:nvSpPr>
          <p:spPr>
            <a:xfrm>
              <a:off x="6638562" y="5885581"/>
              <a:ext cx="4597340" cy="8641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645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69" y="-16343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55C27-33A2-7C4D-ACC1-02BED2025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269" y="995300"/>
            <a:ext cx="11350654" cy="2724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400" b="1" dirty="0"/>
              <a:t>The Superconductor-Kondo system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dirty="0"/>
              <a:t>A </a:t>
            </a:r>
            <a:r>
              <a:rPr lang="en-US" sz="2400" dirty="0" err="1"/>
              <a:t>renormalzed</a:t>
            </a:r>
            <a:r>
              <a:rPr lang="en-US" sz="2400" dirty="0"/>
              <a:t> Kondo regime      ( </a:t>
            </a:r>
            <a:r>
              <a:rPr lang="en-US" sz="2400" i="1" dirty="0"/>
              <a:t>J</a:t>
            </a:r>
            <a:r>
              <a:rPr lang="en-US" sz="2400" dirty="0"/>
              <a:t>  flows to strong coupling)</a:t>
            </a:r>
          </a:p>
          <a:p>
            <a:r>
              <a:rPr lang="en-US" sz="2400" dirty="0"/>
              <a:t>A renormalized moment regime  ( </a:t>
            </a:r>
            <a:r>
              <a:rPr lang="en-US" sz="2400" i="1" dirty="0"/>
              <a:t>J</a:t>
            </a:r>
            <a:r>
              <a:rPr lang="en-US" sz="2400" dirty="0"/>
              <a:t> flows </a:t>
            </a:r>
            <a:r>
              <a:rPr lang="en-US" sz="2400" u="sng" dirty="0"/>
              <a:t>back</a:t>
            </a:r>
            <a:r>
              <a:rPr lang="en-US" sz="2400" dirty="0"/>
              <a:t> to weak coupling)</a:t>
            </a:r>
          </a:p>
          <a:p>
            <a:r>
              <a:rPr lang="en-US" sz="2400" dirty="0"/>
              <a:t>YSR states are mostly destroyed by quantum fluctuations</a:t>
            </a:r>
          </a:p>
          <a:p>
            <a:pPr marL="0" indent="0">
              <a:buNone/>
            </a:pPr>
            <a:r>
              <a:rPr lang="en-US" sz="2400" dirty="0"/>
              <a:t>    Facilitates 1</a:t>
            </a:r>
            <a:r>
              <a:rPr lang="en-US" sz="2400" baseline="30000" dirty="0"/>
              <a:t>st</a:t>
            </a:r>
            <a:r>
              <a:rPr lang="en-US" sz="2400" dirty="0"/>
              <a:t> order QPT – semiclassical description  </a:t>
            </a:r>
            <a:r>
              <a:rPr lang="en-US" sz="2000" dirty="0"/>
              <a:t>(a bound state forms, no RG description)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 Similar phase diagrams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  - The non-Hermitian Kondo model</a:t>
            </a:r>
          </a:p>
          <a:p>
            <a:pPr marL="0" indent="0">
              <a:buNone/>
            </a:pPr>
            <a:r>
              <a:rPr lang="en-US" sz="2400" dirty="0"/>
              <a:t>  - The PT- invariant  XXX-Kondo spin chain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i="1" dirty="0"/>
              <a:t>Driving mechanisms: Fluctuations and dissipation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3360777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28" y="39740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Kondo effect in a BCS superconductor –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      </a:t>
            </a:r>
            <a:r>
              <a:rPr lang="en-US" sz="3600" dirty="0">
                <a:solidFill>
                  <a:srgbClr val="C00000"/>
                </a:solidFill>
              </a:rPr>
              <a:t>attractive interaction among electrons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2FF5E6-B745-61BA-D39E-33926E23CCD5}"/>
              </a:ext>
            </a:extLst>
          </p:cNvPr>
          <p:cNvGrpSpPr/>
          <p:nvPr/>
        </p:nvGrpSpPr>
        <p:grpSpPr>
          <a:xfrm>
            <a:off x="699262" y="2513504"/>
            <a:ext cx="4119563" cy="3070639"/>
            <a:chOff x="1474754" y="2061958"/>
            <a:chExt cx="4119563" cy="30706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1B87761-138B-EE42-B57F-BE8EA56D3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228" y="2119316"/>
              <a:ext cx="3976617" cy="29559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4FF3428-BFCC-2042-BC40-FDA0D5CCB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4754" y="2061958"/>
              <a:ext cx="4119563" cy="3070639"/>
            </a:xfrm>
            <a:prstGeom prst="rect">
              <a:avLst/>
            </a:prstGeom>
          </p:spPr>
        </p:pic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F4ED0A0-8E80-F049-A53D-0171BD5AA17D}"/>
              </a:ext>
            </a:extLst>
          </p:cNvPr>
          <p:cNvSpPr txBox="1">
            <a:spLocks/>
          </p:cNvSpPr>
          <p:nvPr/>
        </p:nvSpPr>
        <p:spPr>
          <a:xfrm>
            <a:off x="5117668" y="1473391"/>
            <a:ext cx="6718658" cy="5384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Replace the metal with a superconductor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Competition between screening and Cooper pair formation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YSR approach: Mean Field theory + classical spin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55F54-A680-E541-A269-195124D3E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111" y="2882513"/>
            <a:ext cx="4965700" cy="869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F2C2C3-7E41-9042-9B83-A32E74370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420" y="2135947"/>
            <a:ext cx="3070899" cy="4256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7EE5FB-DC50-184A-B21F-C6B03A79144E}"/>
              </a:ext>
            </a:extLst>
          </p:cNvPr>
          <p:cNvSpPr txBox="1"/>
          <p:nvPr/>
        </p:nvSpPr>
        <p:spPr>
          <a:xfrm>
            <a:off x="6494111" y="6182608"/>
            <a:ext cx="386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 (1965), Shiba (1968), </a:t>
            </a:r>
            <a:r>
              <a:rPr lang="en-US" dirty="0" err="1"/>
              <a:t>Rusinov</a:t>
            </a:r>
            <a:r>
              <a:rPr lang="en-US" dirty="0"/>
              <a:t> (1969)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B8F84F-BA6A-BB6E-AC6A-0542181A6447}"/>
              </a:ext>
            </a:extLst>
          </p:cNvPr>
          <p:cNvSpPr txBox="1"/>
          <p:nvPr/>
        </p:nvSpPr>
        <p:spPr>
          <a:xfrm>
            <a:off x="699262" y="5859442"/>
            <a:ext cx="294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Kondo impurity interacts           with  Cooper pairs</a:t>
            </a:r>
          </a:p>
        </p:txBody>
      </p:sp>
    </p:spTree>
    <p:extLst>
      <p:ext uri="{BB962C8B-B14F-4D97-AF65-F5344CB8AC3E}">
        <p14:creationId xmlns:p14="http://schemas.microsoft.com/office/powerpoint/2010/main" val="2915175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14" y="-207966"/>
            <a:ext cx="11723285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YSR approach</a:t>
            </a:r>
            <a:r>
              <a:rPr lang="en-US" sz="4000" dirty="0">
                <a:solidFill>
                  <a:srgbClr val="C00000"/>
                </a:solidFill>
              </a:rPr>
              <a:t>: Classical spin in a BCS superconductor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4D8153-8C6A-B04A-982E-1BA1DDE96DE0}"/>
              </a:ext>
            </a:extLst>
          </p:cNvPr>
          <p:cNvSpPr txBox="1">
            <a:spLocks/>
          </p:cNvSpPr>
          <p:nvPr/>
        </p:nvSpPr>
        <p:spPr>
          <a:xfrm>
            <a:off x="5943601" y="966425"/>
            <a:ext cx="5410200" cy="59120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BCS superconductor, classical spin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Screening is done by a localized bound state</a:t>
            </a:r>
          </a:p>
          <a:p>
            <a:endParaRPr lang="en-US" sz="2400" dirty="0"/>
          </a:p>
          <a:p>
            <a:r>
              <a:rPr lang="en-US" sz="2400" dirty="0"/>
              <a:t>BS energy is function of phase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2400" dirty="0"/>
          </a:p>
          <a:p>
            <a:r>
              <a:rPr lang="en-US" sz="2400" dirty="0"/>
              <a:t>Mediates a 1</a:t>
            </a:r>
            <a:r>
              <a:rPr lang="en-US" sz="2400" baseline="30000" dirty="0"/>
              <a:t>st</a:t>
            </a:r>
            <a:r>
              <a:rPr lang="en-US" sz="2400" dirty="0"/>
              <a:t> order QPT</a:t>
            </a:r>
          </a:p>
          <a:p>
            <a:endParaRPr lang="en-US" sz="2400" dirty="0"/>
          </a:p>
          <a:p>
            <a:r>
              <a:rPr lang="en-US" sz="2400" dirty="0"/>
              <a:t>Impurity quantum fluctuations -             dress phase shift </a:t>
            </a:r>
          </a:p>
          <a:p>
            <a:pPr marL="0" indent="0">
              <a:buNone/>
            </a:pPr>
            <a:r>
              <a:rPr lang="en-US" sz="1400" dirty="0"/>
              <a:t>                                       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14976-DAB0-BF46-BB58-B113E94CA6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31" t="-9060" r="431" b="9060"/>
          <a:stretch/>
        </p:blipFill>
        <p:spPr>
          <a:xfrm>
            <a:off x="455517" y="1759556"/>
            <a:ext cx="5172773" cy="313213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91FAC2-9FC0-A64E-90C9-C36C1732AE6A}"/>
              </a:ext>
            </a:extLst>
          </p:cNvPr>
          <p:cNvCxnSpPr>
            <a:cxnSpLocks/>
          </p:cNvCxnSpPr>
          <p:nvPr/>
        </p:nvCxnSpPr>
        <p:spPr>
          <a:xfrm flipV="1">
            <a:off x="2947312" y="4891695"/>
            <a:ext cx="0" cy="1051905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BA5179B-561A-6E47-990D-FDFB8EA9313B}"/>
              </a:ext>
            </a:extLst>
          </p:cNvPr>
          <p:cNvSpPr txBox="1"/>
          <p:nvPr/>
        </p:nvSpPr>
        <p:spPr>
          <a:xfrm>
            <a:off x="2285605" y="6069531"/>
            <a:ext cx="146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Order QCP</a:t>
            </a:r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0420B0F7-E815-B44E-94A5-A493798425CD}"/>
              </a:ext>
            </a:extLst>
          </p:cNvPr>
          <p:cNvSpPr/>
          <p:nvPr/>
        </p:nvSpPr>
        <p:spPr>
          <a:xfrm rot="16200000">
            <a:off x="1765139" y="4193244"/>
            <a:ext cx="95195" cy="1949073"/>
          </a:xfrm>
          <a:prstGeom prst="leftBracket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8E80CEA5-C998-8043-863B-6A5B8E7EDDC2}"/>
              </a:ext>
            </a:extLst>
          </p:cNvPr>
          <p:cNvSpPr/>
          <p:nvPr/>
        </p:nvSpPr>
        <p:spPr>
          <a:xfrm rot="16200000">
            <a:off x="3968842" y="4201026"/>
            <a:ext cx="95195" cy="1949073"/>
          </a:xfrm>
          <a:prstGeom prst="leftBracket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44E37E-D7B9-3042-928A-B6726CB73192}"/>
              </a:ext>
            </a:extLst>
          </p:cNvPr>
          <p:cNvSpPr txBox="1"/>
          <p:nvPr/>
        </p:nvSpPr>
        <p:spPr>
          <a:xfrm>
            <a:off x="1081638" y="5451911"/>
            <a:ext cx="135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Screened 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BA14CB-F389-2146-A173-3BA234CB5960}"/>
              </a:ext>
            </a:extLst>
          </p:cNvPr>
          <p:cNvSpPr txBox="1"/>
          <p:nvPr/>
        </p:nvSpPr>
        <p:spPr>
          <a:xfrm>
            <a:off x="3262623" y="5451960"/>
            <a:ext cx="161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Unscreened 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D69794-527E-4045-912F-DCF0148C223B}"/>
              </a:ext>
            </a:extLst>
          </p:cNvPr>
          <p:cNvSpPr txBox="1"/>
          <p:nvPr/>
        </p:nvSpPr>
        <p:spPr>
          <a:xfrm>
            <a:off x="504092" y="6494585"/>
            <a:ext cx="386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 (1965), Shiba (1968), </a:t>
            </a:r>
            <a:r>
              <a:rPr lang="en-US" dirty="0" err="1"/>
              <a:t>Rusinov</a:t>
            </a:r>
            <a:r>
              <a:rPr lang="en-US" dirty="0"/>
              <a:t> (1969)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5EB268-8F5D-4D40-87B2-84A35C607191}"/>
              </a:ext>
            </a:extLst>
          </p:cNvPr>
          <p:cNvCxnSpPr>
            <a:cxnSpLocks/>
          </p:cNvCxnSpPr>
          <p:nvPr/>
        </p:nvCxnSpPr>
        <p:spPr>
          <a:xfrm>
            <a:off x="2499054" y="2341885"/>
            <a:ext cx="1273946" cy="936012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8377E1A-3A96-1D4C-A118-4A016E170B72}"/>
              </a:ext>
            </a:extLst>
          </p:cNvPr>
          <p:cNvCxnSpPr>
            <a:cxnSpLocks/>
          </p:cNvCxnSpPr>
          <p:nvPr/>
        </p:nvCxnSpPr>
        <p:spPr>
          <a:xfrm>
            <a:off x="1402630" y="2425441"/>
            <a:ext cx="365891" cy="807362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0D0B79A-7C4E-2543-9EC8-F17FA568ACFE}"/>
              </a:ext>
            </a:extLst>
          </p:cNvPr>
          <p:cNvSpPr txBox="1"/>
          <p:nvPr/>
        </p:nvSpPr>
        <p:spPr>
          <a:xfrm>
            <a:off x="135074" y="1961429"/>
            <a:ext cx="236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Yu-Shiba-</a:t>
            </a:r>
            <a:r>
              <a:rPr lang="en-US" dirty="0" err="1"/>
              <a:t>Rusinov</a:t>
            </a:r>
            <a:r>
              <a:rPr lang="en-US" dirty="0"/>
              <a:t> state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A60A66-480D-3344-9362-ADE56AD9F7C0}"/>
              </a:ext>
            </a:extLst>
          </p:cNvPr>
          <p:cNvGrpSpPr/>
          <p:nvPr/>
        </p:nvGrpSpPr>
        <p:grpSpPr>
          <a:xfrm>
            <a:off x="7171990" y="1432563"/>
            <a:ext cx="3628270" cy="5130994"/>
            <a:chOff x="6605479" y="1243247"/>
            <a:chExt cx="3628270" cy="51309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0D01F52-B910-BA4D-8E13-2C3A70F8C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52288" y="1243247"/>
              <a:ext cx="2888700" cy="55758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1CB14ED-A33C-D540-A41E-D80E454E2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3990" y="3409942"/>
              <a:ext cx="2888700" cy="43140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998555F-9677-C947-B433-AE406DB88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1575" y="4008330"/>
              <a:ext cx="1613131" cy="25290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4E4FFA-DA75-6842-BD4B-B617195FC6C8}"/>
                </a:ext>
              </a:extLst>
            </p:cNvPr>
            <p:cNvSpPr txBox="1"/>
            <p:nvPr/>
          </p:nvSpPr>
          <p:spPr>
            <a:xfrm>
              <a:off x="6605479" y="3841344"/>
              <a:ext cx="893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with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2CAC42F-12CD-0E40-8900-88AA8C023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25973" y="6037326"/>
              <a:ext cx="2107776" cy="33691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5D09E3D-3F34-E448-A6DB-03CF3F7144CC}"/>
              </a:ext>
            </a:extLst>
          </p:cNvPr>
          <p:cNvSpPr txBox="1"/>
          <p:nvPr/>
        </p:nvSpPr>
        <p:spPr>
          <a:xfrm>
            <a:off x="8496098" y="6494585"/>
            <a:ext cx="31918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Sakai </a:t>
            </a:r>
            <a:r>
              <a:rPr lang="en-US" sz="1600" i="1" dirty="0" err="1"/>
              <a:t>et.al</a:t>
            </a:r>
            <a:r>
              <a:rPr lang="en-US" sz="1600" i="1" dirty="0"/>
              <a:t>. </a:t>
            </a:r>
            <a:r>
              <a:rPr lang="en-US" sz="1600" dirty="0" err="1"/>
              <a:t>J.Pys.Soc.Jpn</a:t>
            </a:r>
            <a:r>
              <a:rPr lang="en-US" sz="1600" dirty="0"/>
              <a:t>. (1993)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75FFF4-6C8C-1667-72F0-AC7DB82A1791}"/>
              </a:ext>
            </a:extLst>
          </p:cNvPr>
          <p:cNvSpPr txBox="1"/>
          <p:nvPr/>
        </p:nvSpPr>
        <p:spPr>
          <a:xfrm>
            <a:off x="382359" y="93293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- BCS superconductor are weakly fluctuating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650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78" y="-149567"/>
            <a:ext cx="10515600" cy="1325563"/>
          </a:xfrm>
        </p:spPr>
        <p:txBody>
          <a:bodyPr/>
          <a:lstStyle/>
          <a:p>
            <a:r>
              <a:rPr lang="en-US" dirty="0"/>
              <a:t>Some applications: YSR states &amp; topology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4D8153-8C6A-B04A-982E-1BA1DDE96DE0}"/>
              </a:ext>
            </a:extLst>
          </p:cNvPr>
          <p:cNvSpPr txBox="1">
            <a:spLocks/>
          </p:cNvSpPr>
          <p:nvPr/>
        </p:nvSpPr>
        <p:spPr>
          <a:xfrm>
            <a:off x="5593772" y="1641180"/>
            <a:ext cx="5410200" cy="3463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Helical chain of impurities on a SC</a:t>
            </a:r>
          </a:p>
          <a:p>
            <a:endParaRPr lang="en-US" dirty="0"/>
          </a:p>
          <a:p>
            <a:r>
              <a:rPr lang="en-US" dirty="0"/>
              <a:t>YSR states hybridize, form a band below SC gap</a:t>
            </a:r>
          </a:p>
          <a:p>
            <a:endParaRPr lang="en-US" dirty="0"/>
          </a:p>
          <a:p>
            <a:r>
              <a:rPr lang="en-US" dirty="0"/>
              <a:t>Realizes a topological SC, Majorana edge modes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316A786-2563-174F-882F-5C7C9D9D5D09}"/>
              </a:ext>
            </a:extLst>
          </p:cNvPr>
          <p:cNvGrpSpPr/>
          <p:nvPr/>
        </p:nvGrpSpPr>
        <p:grpSpPr>
          <a:xfrm>
            <a:off x="628027" y="1163062"/>
            <a:ext cx="4027101" cy="1925168"/>
            <a:chOff x="236983" y="2268537"/>
            <a:chExt cx="4832683" cy="28892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7A51E50-E006-DA4B-8640-2E302C298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278" y="2268537"/>
              <a:ext cx="1051294" cy="7175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3D27E07-E020-AA47-9412-96F775E3B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7544" y="2282825"/>
              <a:ext cx="1051294" cy="7175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4AB453-240F-5943-BA64-48FF92095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19499" y="2282825"/>
              <a:ext cx="1051294" cy="7175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732BE9-B3B8-2B49-A5BE-AF18323F5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8765" y="2297113"/>
              <a:ext cx="1051294" cy="7175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C3C8C0-A264-9D43-934C-678637D7C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7807" y="4468814"/>
              <a:ext cx="660398" cy="66039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8A8DE59-9F8F-2B49-BF9F-B59652855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3653" y="4497390"/>
              <a:ext cx="660398" cy="66039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9F916AF-9B76-A141-A864-F62EBC2F3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9499" y="4497390"/>
              <a:ext cx="660398" cy="66039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600BC0B-21B6-FD42-A9BB-0BBCD5CA1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0010" y="4497390"/>
              <a:ext cx="660398" cy="660398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7A9C02E-3AD9-894C-90C3-CECD4A2ADEB5}"/>
                </a:ext>
              </a:extLst>
            </p:cNvPr>
            <p:cNvSpPr/>
            <p:nvPr/>
          </p:nvSpPr>
          <p:spPr>
            <a:xfrm>
              <a:off x="4340521" y="4583112"/>
              <a:ext cx="435192" cy="47148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D878D89-9C37-4D42-9B5B-1D3995CF3B46}"/>
                </a:ext>
              </a:extLst>
            </p:cNvPr>
            <p:cNvSpPr/>
            <p:nvPr/>
          </p:nvSpPr>
          <p:spPr>
            <a:xfrm>
              <a:off x="4558117" y="4497390"/>
              <a:ext cx="511549" cy="6603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4C5010E-860F-7D46-9F5F-2C63F4C26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236983" y="4468812"/>
              <a:ext cx="736600" cy="660400"/>
            </a:xfrm>
            <a:prstGeom prst="rect">
              <a:avLst/>
            </a:prstGeom>
          </p:spPr>
        </p:pic>
        <p:sp>
          <p:nvSpPr>
            <p:cNvPr id="5" name="Down Arrow 4">
              <a:extLst>
                <a:ext uri="{FF2B5EF4-FFF2-40B4-BE49-F238E27FC236}">
                  <a16:creationId xmlns:a16="http://schemas.microsoft.com/office/drawing/2014/main" id="{343EE260-4382-A541-940A-A68F5B99B30C}"/>
                </a:ext>
              </a:extLst>
            </p:cNvPr>
            <p:cNvSpPr/>
            <p:nvPr/>
          </p:nvSpPr>
          <p:spPr>
            <a:xfrm>
              <a:off x="2524051" y="3386142"/>
              <a:ext cx="376312" cy="800100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CC86170-EE16-B649-96B8-197DF5803C3F}"/>
              </a:ext>
            </a:extLst>
          </p:cNvPr>
          <p:cNvSpPr txBox="1"/>
          <p:nvPr/>
        </p:nvSpPr>
        <p:spPr>
          <a:xfrm>
            <a:off x="451381" y="6285471"/>
            <a:ext cx="8617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Nadj-Perge</a:t>
            </a:r>
            <a:r>
              <a:rPr lang="en-US" dirty="0"/>
              <a:t>, </a:t>
            </a:r>
            <a:r>
              <a:rPr lang="en-US" i="1" dirty="0" err="1"/>
              <a:t>et.al</a:t>
            </a:r>
            <a:r>
              <a:rPr lang="en-US" i="1" dirty="0"/>
              <a:t>.  </a:t>
            </a:r>
            <a:r>
              <a:rPr lang="en-US" dirty="0"/>
              <a:t>PRB (2013), </a:t>
            </a:r>
            <a:r>
              <a:rPr lang="en-US" dirty="0" err="1"/>
              <a:t>Pientka</a:t>
            </a:r>
            <a:r>
              <a:rPr lang="en-US" dirty="0"/>
              <a:t>, </a:t>
            </a:r>
            <a:r>
              <a:rPr lang="en-US" i="1" dirty="0" err="1"/>
              <a:t>et.al</a:t>
            </a:r>
            <a:r>
              <a:rPr lang="en-US" i="1" dirty="0"/>
              <a:t>. </a:t>
            </a:r>
            <a:r>
              <a:rPr lang="en-US" dirty="0"/>
              <a:t>PRB (2013), </a:t>
            </a:r>
            <a:r>
              <a:rPr lang="en-US" dirty="0" err="1"/>
              <a:t>Nadj-Perge</a:t>
            </a:r>
            <a:r>
              <a:rPr lang="en-US" dirty="0"/>
              <a:t>, </a:t>
            </a:r>
            <a:r>
              <a:rPr lang="en-US" i="1" dirty="0" err="1"/>
              <a:t>et.al</a:t>
            </a:r>
            <a:r>
              <a:rPr lang="en-US" i="1" dirty="0"/>
              <a:t>. </a:t>
            </a:r>
            <a:r>
              <a:rPr lang="en-US" dirty="0"/>
              <a:t>Science (2014),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362204-00B7-7243-8318-D83D4BFB9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028" y="4085723"/>
            <a:ext cx="34671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20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D595-92DA-614D-91CB-36426242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053" y="1753328"/>
            <a:ext cx="11100542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Q</a:t>
            </a:r>
            <a:r>
              <a:rPr lang="en-US" sz="3600" dirty="0"/>
              <a:t>: What about Kondo effect SC’s with strong fluctuations?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55C27-33A2-7C4D-ACC1-02BED2025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2707"/>
            <a:ext cx="10515600" cy="387447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078197-3D12-4B41-941C-1E746167C40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5BD7E56-3BC0-294F-9541-F1C62E7A3B77}"/>
              </a:ext>
            </a:extLst>
          </p:cNvPr>
          <p:cNvGrpSpPr/>
          <p:nvPr/>
        </p:nvGrpSpPr>
        <p:grpSpPr>
          <a:xfrm>
            <a:off x="1738268" y="4900228"/>
            <a:ext cx="7506980" cy="661362"/>
            <a:chOff x="1699893" y="4597516"/>
            <a:chExt cx="7506980" cy="6613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8FE3E3-380B-0D4B-841D-48504F377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45511" y="4597516"/>
              <a:ext cx="661362" cy="66136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08B63B-B649-3F42-91A7-A2E337AF6294}"/>
                </a:ext>
              </a:extLst>
            </p:cNvPr>
            <p:cNvSpPr/>
            <p:nvPr/>
          </p:nvSpPr>
          <p:spPr>
            <a:xfrm>
              <a:off x="1699893" y="4597516"/>
              <a:ext cx="6845618" cy="598644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3000">
                  <a:schemeClr val="accent6">
                    <a:lumMod val="40000"/>
                    <a:lumOff val="60000"/>
                  </a:schemeClr>
                </a:gs>
                <a:gs pos="87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234BF1-0436-2544-A03F-DB5DA30AA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2526" y="4615431"/>
              <a:ext cx="562814" cy="56281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1A94ED-27AF-8049-A81B-DED3E2535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904248" y="4633346"/>
              <a:ext cx="562814" cy="5628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3D6614-9306-4F4D-AB66-E8AC4CF31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8350" y="4624388"/>
              <a:ext cx="562814" cy="5628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0A9234-2C18-D540-BB81-6CF72A809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680072" y="4628015"/>
              <a:ext cx="562814" cy="56281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C22338-7DFB-494A-B493-FC919316B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3958" y="4636218"/>
              <a:ext cx="562814" cy="56281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DCF91D8-0BF4-5B4E-9D35-E45963074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4375680" y="4625557"/>
              <a:ext cx="562814" cy="56281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9ACFC15-2B8F-884F-9CC5-E757F4111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2781" y="4649001"/>
              <a:ext cx="562814" cy="56281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F448A0E-CBBE-A74D-AF36-02F8F813F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2964503" y="4624052"/>
              <a:ext cx="562814" cy="562814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43A578AD-4292-6C42-9F76-0CBFB79A1DFF}"/>
              </a:ext>
            </a:extLst>
          </p:cNvPr>
          <p:cNvSpPr txBox="1">
            <a:spLocks/>
          </p:cNvSpPr>
          <p:nvPr/>
        </p:nvSpPr>
        <p:spPr>
          <a:xfrm>
            <a:off x="838200" y="2415102"/>
            <a:ext cx="10515600" cy="309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</a:rPr>
              <a:t>Ex</a:t>
            </a:r>
            <a:r>
              <a:rPr lang="en-US" sz="3600" dirty="0"/>
              <a:t>: 1-d </a:t>
            </a:r>
            <a:r>
              <a:rPr lang="en-US" sz="3600" i="1" dirty="0"/>
              <a:t>charge conserving </a:t>
            </a:r>
            <a:r>
              <a:rPr lang="en-US" sz="3600" dirty="0"/>
              <a:t>superconductor coupled to a Kondo impurity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4622AA-46F5-FA46-857A-FB1D6C8D7B7D}"/>
              </a:ext>
            </a:extLst>
          </p:cNvPr>
          <p:cNvSpPr txBox="1"/>
          <p:nvPr/>
        </p:nvSpPr>
        <p:spPr>
          <a:xfrm>
            <a:off x="742053" y="1156634"/>
            <a:ext cx="7707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BCS  superconductors  fluctuations are usually neglected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8450D76-A6DB-5E4B-B3AF-D4D642E3F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144" y="6119854"/>
            <a:ext cx="3825978" cy="466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8FDD77-69DD-5303-A973-952ACBAA45CD}"/>
              </a:ext>
            </a:extLst>
          </p:cNvPr>
          <p:cNvSpPr txBox="1"/>
          <p:nvPr/>
        </p:nvSpPr>
        <p:spPr>
          <a:xfrm>
            <a:off x="616602" y="115798"/>
            <a:ext cx="10203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Fluctuating  superconductors</a:t>
            </a:r>
          </a:p>
        </p:txBody>
      </p:sp>
    </p:spTree>
    <p:extLst>
      <p:ext uri="{BB962C8B-B14F-4D97-AF65-F5344CB8AC3E}">
        <p14:creationId xmlns:p14="http://schemas.microsoft.com/office/powerpoint/2010/main" val="1604779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24997</TotalTime>
  <Words>3342</Words>
  <Application>Microsoft Macintosh PowerPoint</Application>
  <PresentationFormat>Widescreen</PresentationFormat>
  <Paragraphs>677</Paragraphs>
  <Slides>50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Aharoni</vt:lpstr>
      <vt:lpstr>Arial</vt:lpstr>
      <vt:lpstr>Calibri</vt:lpstr>
      <vt:lpstr>Calibri Light</vt:lpstr>
      <vt:lpstr>CMMI10</vt:lpstr>
      <vt:lpstr>CMR10</vt:lpstr>
      <vt:lpstr>CMR7</vt:lpstr>
      <vt:lpstr>CMSY10</vt:lpstr>
      <vt:lpstr>Nimbus Roman No9 L</vt:lpstr>
      <vt:lpstr>Proxima Nova</vt:lpstr>
      <vt:lpstr>Utopia</vt:lpstr>
      <vt:lpstr>Office Theme</vt:lpstr>
      <vt:lpstr> Quantum impurity in interacting environments – three systems, one phase diagram                          </vt:lpstr>
      <vt:lpstr>Outline</vt:lpstr>
      <vt:lpstr>Kondo effect  in a metal </vt:lpstr>
      <vt:lpstr>Kondo effect in a metal</vt:lpstr>
      <vt:lpstr>PowerPoint Presentation</vt:lpstr>
      <vt:lpstr>Kondo effect in a BCS superconductor –       attractive interaction among electrons  </vt:lpstr>
      <vt:lpstr>YSR approach: Classical spin in a BCS superconductor</vt:lpstr>
      <vt:lpstr>Some applications: YSR states &amp; topology </vt:lpstr>
      <vt:lpstr>Q: What about Kondo effect SC’s with strong fluctuations?</vt:lpstr>
      <vt:lpstr>PowerPoint Presentation</vt:lpstr>
      <vt:lpstr>Model is integrable for any g (bulk coupling)  and J (Kondo coupling) </vt:lpstr>
      <vt:lpstr>From Classical to Quantum description </vt:lpstr>
      <vt:lpstr>Classical impurity, semiclassical bulk</vt:lpstr>
      <vt:lpstr>Classical impurity, semiclassical bulk</vt:lpstr>
      <vt:lpstr>PowerPoint Presentation</vt:lpstr>
      <vt:lpstr>Quantum bulk, classical impurity</vt:lpstr>
      <vt:lpstr>Quantum bulk, classical impurity</vt:lpstr>
      <vt:lpstr>Quantum bulk, classical impurity</vt:lpstr>
      <vt:lpstr>PowerPoint Presentation</vt:lpstr>
      <vt:lpstr>The  Quantum model</vt:lpstr>
      <vt:lpstr>Quantum model: Bethe Ansatz approach</vt:lpstr>
      <vt:lpstr>Quantum model:</vt:lpstr>
      <vt:lpstr>Quantum model: Bethe equations – the bulk terms    </vt:lpstr>
      <vt:lpstr>Quantum model: Bethe equations –the impurity terms</vt:lpstr>
      <vt:lpstr>Quantum model:  Solution in thermodynamic limit </vt:lpstr>
      <vt:lpstr>Quantum model: Kondo Regime</vt:lpstr>
      <vt:lpstr>Quantum model: YSR regime</vt:lpstr>
      <vt:lpstr>Quantum model: local moment regime </vt:lpstr>
      <vt:lpstr>The superconductor-Kondo Phase Diagram</vt:lpstr>
      <vt:lpstr>In Sum:  Kondo effect in a 1-d superconductor                               Semi-classical vs. Quantum </vt:lpstr>
      <vt:lpstr>Dissipation-driven phases  in the Non-Hermitian Kondo model</vt:lpstr>
      <vt:lpstr>Open Kondo system</vt:lpstr>
      <vt:lpstr>Experiment</vt:lpstr>
      <vt:lpstr>          Open quantum systems:                                             Lindbladian  (Born-Markov approx) Master equation</vt:lpstr>
      <vt:lpstr>The Kondo Model in dissipative media</vt:lpstr>
      <vt:lpstr>RG in the  Non-Hermitian Kondo model</vt:lpstr>
      <vt:lpstr>Phase diagram of  the Non-Hermitian Kondo model</vt:lpstr>
      <vt:lpstr>The Bethe Ansatz Equations</vt:lpstr>
      <vt:lpstr>Solutions of the BAE (off the real line)</vt:lpstr>
      <vt:lpstr>The RG invariant scales and the Phase Diagram</vt:lpstr>
      <vt:lpstr>The impurity Term</vt:lpstr>
      <vt:lpstr>The Kondo phase</vt:lpstr>
      <vt:lpstr>The Kondo phase</vt:lpstr>
      <vt:lpstr>The  Bound-Mode  phase    </vt:lpstr>
      <vt:lpstr>The Bound-Mode phase  </vt:lpstr>
      <vt:lpstr>The Bound-Mode phase  </vt:lpstr>
      <vt:lpstr>The Local Moment Regime</vt:lpstr>
      <vt:lpstr>Dissipation driven phase transition</vt:lpstr>
      <vt:lpstr>Kondo impurity in a spin chain: PT – invariant 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Kondo stuff</dc:title>
  <dc:creator>Colin Rylands</dc:creator>
  <cp:lastModifiedBy>Natan Andrei</cp:lastModifiedBy>
  <cp:revision>251</cp:revision>
  <dcterms:created xsi:type="dcterms:W3CDTF">2021-11-02T18:10:54Z</dcterms:created>
  <dcterms:modified xsi:type="dcterms:W3CDTF">2024-11-02T03:09:21Z</dcterms:modified>
</cp:coreProperties>
</file>