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32"/>
  </p:notesMasterIdLst>
  <p:sldIdLst>
    <p:sldId id="718" r:id="rId2"/>
    <p:sldId id="257" r:id="rId3"/>
    <p:sldId id="262" r:id="rId4"/>
    <p:sldId id="683" r:id="rId5"/>
    <p:sldId id="716" r:id="rId6"/>
    <p:sldId id="719" r:id="rId7"/>
    <p:sldId id="721" r:id="rId8"/>
    <p:sldId id="722" r:id="rId9"/>
    <p:sldId id="447" r:id="rId10"/>
    <p:sldId id="723" r:id="rId11"/>
    <p:sldId id="699" r:id="rId12"/>
    <p:sldId id="704" r:id="rId13"/>
    <p:sldId id="445" r:id="rId14"/>
    <p:sldId id="726" r:id="rId15"/>
    <p:sldId id="727" r:id="rId16"/>
    <p:sldId id="728" r:id="rId17"/>
    <p:sldId id="444" r:id="rId18"/>
    <p:sldId id="692" r:id="rId19"/>
    <p:sldId id="695" r:id="rId20"/>
    <p:sldId id="710" r:id="rId21"/>
    <p:sldId id="715" r:id="rId22"/>
    <p:sldId id="709" r:id="rId23"/>
    <p:sldId id="707" r:id="rId24"/>
    <p:sldId id="711" r:id="rId25"/>
    <p:sldId id="712" r:id="rId26"/>
    <p:sldId id="714" r:id="rId27"/>
    <p:sldId id="713" r:id="rId28"/>
    <p:sldId id="446" r:id="rId29"/>
    <p:sldId id="439" r:id="rId30"/>
    <p:sldId id="449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FFFF"/>
    <a:srgbClr val="4472C4"/>
    <a:srgbClr val="346182"/>
    <a:srgbClr val="B4C7E7"/>
    <a:srgbClr val="FFFF99"/>
    <a:srgbClr val="FF0000"/>
    <a:srgbClr val="3333CC"/>
    <a:srgbClr val="33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472" autoAdjust="0"/>
  </p:normalViewPr>
  <p:slideViewPr>
    <p:cSldViewPr showGuides="1">
      <p:cViewPr varScale="1">
        <p:scale>
          <a:sx n="94" d="100"/>
          <a:sy n="94" d="100"/>
        </p:scale>
        <p:origin x="48" y="87"/>
      </p:cViewPr>
      <p:guideLst>
        <p:guide orient="horz" pos="2222"/>
        <p:guide pos="3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ECFFFEB-ED6D-4986-8BCA-F81D7B39F85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FFEB-ED6D-4986-8BCA-F81D7B39F856}" type="slidenum">
              <a:rPr lang="en-US" altLang="zh-CN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265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日期占位符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30562B-165F-42EC-B789-9B9FE3088BB6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2024/11/1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41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38C7D24-83E3-4C2D-BEC5-1E64659843D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5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533-395D-4820-AF71-AF196FFCCF27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174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C10-6845-444E-92C9-80401820F1A7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80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9F9A-8987-4894-9F87-A88FFA25F5EA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656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F66C-1CC0-4C07-8721-58BF646DAFC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45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AFD-1B2F-40A2-B988-E60C600685A6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208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B824-A2B7-449F-AA42-E42A50FE7B3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04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DA1F-1761-4C0F-89F1-DAEAD98CF244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18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F1C3-7F74-4242-BB96-F948D5682F1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225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ED6C-8E08-4CBE-9CAF-1E3AAFC95A5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682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0187-85AB-44E6-93CA-E90F5C78AC3E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054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B469-0DCB-4F30-88D1-2766AC87FC14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62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9F9A-8987-4894-9F87-A88FFA25F5EA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549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25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24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8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09.png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2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png"/><Relationship Id="rId11" Type="http://schemas.openxmlformats.org/officeDocument/2006/relationships/image" Target="../media/image123.png"/><Relationship Id="rId5" Type="http://schemas.openxmlformats.org/officeDocument/2006/relationships/image" Target="../media/image145.png"/><Relationship Id="rId15" Type="http://schemas.openxmlformats.org/officeDocument/2006/relationships/image" Target="../media/image154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3" Type="http://schemas.openxmlformats.org/officeDocument/2006/relationships/image" Target="../media/image181.png"/><Relationship Id="rId21" Type="http://schemas.openxmlformats.org/officeDocument/2006/relationships/image" Target="../media/image199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" Type="http://schemas.openxmlformats.org/officeDocument/2006/relationships/image" Target="../media/image180.png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175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12" Type="http://schemas.openxmlformats.org/officeDocument/2006/relationships/image" Target="../media/image209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4.png"/><Relationship Id="rId11" Type="http://schemas.openxmlformats.org/officeDocument/2006/relationships/image" Target="../media/image208.png"/><Relationship Id="rId5" Type="http://schemas.openxmlformats.org/officeDocument/2006/relationships/image" Target="../media/image203.png"/><Relationship Id="rId10" Type="http://schemas.openxmlformats.org/officeDocument/2006/relationships/image" Target="../media/image207.png"/><Relationship Id="rId4" Type="http://schemas.openxmlformats.org/officeDocument/2006/relationships/image" Target="../media/image202.png"/><Relationship Id="rId9" Type="http://schemas.openxmlformats.org/officeDocument/2006/relationships/image" Target="../media/image1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211.png"/><Relationship Id="rId21" Type="http://schemas.openxmlformats.org/officeDocument/2006/relationships/image" Target="../media/image229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image" Target="../media/image210.png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19" Type="http://schemas.openxmlformats.org/officeDocument/2006/relationships/image" Target="../media/image227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5.png"/><Relationship Id="rId11" Type="http://schemas.openxmlformats.org/officeDocument/2006/relationships/image" Target="../media/image249.png"/><Relationship Id="rId5" Type="http://schemas.openxmlformats.org/officeDocument/2006/relationships/image" Target="../media/image244.png"/><Relationship Id="rId10" Type="http://schemas.openxmlformats.org/officeDocument/2006/relationships/image" Target="../media/image210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6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31111"/>
          <a:stretch>
            <a:fillRect/>
          </a:stretch>
        </p:blipFill>
        <p:spPr bwMode="auto">
          <a:xfrm>
            <a:off x="1524000" y="0"/>
            <a:ext cx="9144000" cy="2786058"/>
          </a:xfrm>
          <a:prstGeom prst="rect">
            <a:avLst/>
          </a:prstGeom>
          <a:blipFill>
            <a:blip r:embed="rId3">
              <a:lum bright="1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363958" y="3052175"/>
            <a:ext cx="9464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Topological quantum integrability</a:t>
            </a:r>
          </a:p>
        </p:txBody>
      </p:sp>
      <p:sp>
        <p:nvSpPr>
          <p:cNvPr id="5" name="椭圆 4"/>
          <p:cNvSpPr/>
          <p:nvPr/>
        </p:nvSpPr>
        <p:spPr>
          <a:xfrm flipV="1">
            <a:off x="1647824" y="3913438"/>
            <a:ext cx="8896350" cy="51086"/>
          </a:xfrm>
          <a:prstGeom prst="ellipse">
            <a:avLst/>
          </a:prstGeom>
          <a:gradFill flip="none" rotWithShape="1">
            <a:gsLst>
              <a:gs pos="70000">
                <a:schemeClr val="bg1"/>
              </a:gs>
              <a:gs pos="47000">
                <a:schemeClr val="tx1">
                  <a:alpha val="3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"/>
          <p:cNvSpPr txBox="1"/>
          <p:nvPr/>
        </p:nvSpPr>
        <p:spPr>
          <a:xfrm>
            <a:off x="1811523" y="4725144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34618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Yupeng</a:t>
            </a:r>
            <a:r>
              <a:rPr lang="en-US" altLang="zh-CN" sz="2400" b="1" dirty="0">
                <a:solidFill>
                  <a:srgbClr val="34618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Wang</a:t>
            </a:r>
          </a:p>
          <a:p>
            <a:pPr algn="ctr"/>
            <a:endParaRPr lang="en-US" altLang="zh-CN" sz="2000" b="1" dirty="0">
              <a:solidFill>
                <a:srgbClr val="34618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solidFill>
                  <a:srgbClr val="34618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Hangzhou</a:t>
            </a:r>
          </a:p>
          <a:p>
            <a:pPr algn="ctr"/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2024. 11. 01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4000" y="453530"/>
            <a:ext cx="686812" cy="40370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2109496" y="653000"/>
            <a:ext cx="404522" cy="3942"/>
          </a:xfrm>
          <a:prstGeom prst="line">
            <a:avLst/>
          </a:prstGeom>
          <a:ln w="19050">
            <a:solidFill>
              <a:srgbClr val="346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40580" y="467005"/>
            <a:ext cx="821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of Physics, CAS</a:t>
            </a:r>
            <a:endParaRPr lang="zh-CN" altLang="zh-CN" sz="1100" b="1" kern="100" dirty="0">
              <a:solidFill>
                <a:srgbClr val="315B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6276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Exact solution of topological spin chain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13F702A-2AAC-9505-0231-759138433558}"/>
              </a:ext>
            </a:extLst>
          </p:cNvPr>
          <p:cNvSpPr txBox="1"/>
          <p:nvPr/>
        </p:nvSpPr>
        <p:spPr>
          <a:xfrm>
            <a:off x="1106876" y="1774603"/>
            <a:ext cx="1095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-matrix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9D36FD07-AE0B-5E66-4094-3C002C268E00}"/>
              </a:ext>
            </a:extLst>
          </p:cNvPr>
          <p:cNvSpPr txBox="1"/>
          <p:nvPr/>
        </p:nvSpPr>
        <p:spPr>
          <a:xfrm>
            <a:off x="5407516" y="201349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condition: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811FCC06-A601-D206-71DC-11E9F07C24A0}"/>
              </a:ext>
            </a:extLst>
          </p:cNvPr>
          <p:cNvSpPr txBox="1"/>
          <p:nvPr/>
        </p:nvSpPr>
        <p:spPr>
          <a:xfrm>
            <a:off x="5407516" y="2404078"/>
            <a:ext cx="1442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Unitary relation: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DC5B288C-A9A0-05EA-9F8C-0B6ACCDDE830}"/>
              </a:ext>
            </a:extLst>
          </p:cNvPr>
          <p:cNvSpPr txBox="1"/>
          <p:nvPr/>
        </p:nvSpPr>
        <p:spPr>
          <a:xfrm>
            <a:off x="5407516" y="2820126"/>
            <a:ext cx="1442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Crossing relation: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C948FB2-B60B-4A3E-1E2A-47519728F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38" y="2046751"/>
            <a:ext cx="1124283" cy="266548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0945DDDA-7C48-DE2B-CC6E-F30AFBB09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38" y="2826955"/>
            <a:ext cx="2388333" cy="313415"/>
          </a:xfrm>
          <a:prstGeom prst="rect">
            <a:avLst/>
          </a:prstGeom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F239B1D6-BFE2-D19C-29AA-21C8642F53D2}"/>
              </a:ext>
            </a:extLst>
          </p:cNvPr>
          <p:cNvSpPr/>
          <p:nvPr/>
        </p:nvSpPr>
        <p:spPr bwMode="auto">
          <a:xfrm>
            <a:off x="5350634" y="1921891"/>
            <a:ext cx="5256583" cy="1326676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AC503C1-2818-1F69-7180-5B29E897E382}"/>
              </a:ext>
            </a:extLst>
          </p:cNvPr>
          <p:cNvSpPr txBox="1"/>
          <p:nvPr/>
        </p:nvSpPr>
        <p:spPr>
          <a:xfrm>
            <a:off x="588259" y="89674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Identity</a:t>
            </a:r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id="{0EC0E0C2-59FC-A590-7778-F94C1798D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12" y="1369802"/>
            <a:ext cx="5669418" cy="319058"/>
          </a:xfrm>
          <a:prstGeom prst="rect">
            <a:avLst/>
          </a:prstGeom>
        </p:spPr>
      </p:pic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DD25BFC9-FEE6-F4F1-CFD1-1D2F4729C8A3}"/>
              </a:ext>
            </a:extLst>
          </p:cNvPr>
          <p:cNvCxnSpPr>
            <a:cxnSpLocks/>
          </p:cNvCxnSpPr>
          <p:nvPr/>
        </p:nvCxnSpPr>
        <p:spPr bwMode="auto">
          <a:xfrm>
            <a:off x="1065325" y="1716126"/>
            <a:ext cx="10702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7D32C966-A86F-620E-7684-F1861A7B2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7" y="2079331"/>
            <a:ext cx="4199169" cy="11415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ACC99F-28C0-9F00-EED8-8E64031E4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8" y="2308939"/>
            <a:ext cx="3574477" cy="5206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4AE26E0-9986-B40B-0FCA-3CD0FC6269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7" y="3972099"/>
            <a:ext cx="4451403" cy="9296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9D333D-A1EE-CEB5-918C-CC3E2E00B2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-5281" r="-382" b="5281"/>
          <a:stretch/>
        </p:blipFill>
        <p:spPr>
          <a:xfrm>
            <a:off x="5541103" y="3481598"/>
            <a:ext cx="4939239" cy="137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66EF289-E52C-3C5E-74F4-B25678E73800}"/>
                  </a:ext>
                </a:extLst>
              </p:cNvPr>
              <p:cNvSpPr txBox="1"/>
              <p:nvPr/>
            </p:nvSpPr>
            <p:spPr>
              <a:xfrm>
                <a:off x="1095397" y="3610269"/>
                <a:ext cx="4424537" cy="36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particular points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66EF289-E52C-3C5E-74F4-B25678E73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97" y="3610269"/>
                <a:ext cx="4424537" cy="361830"/>
              </a:xfrm>
              <a:prstGeom prst="rect">
                <a:avLst/>
              </a:prstGeom>
              <a:blipFill>
                <a:blip r:embed="rId9"/>
                <a:stretch>
                  <a:fillRect l="-826" t="-5000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01C27140-D108-E683-AD99-3AB97D35A160}"/>
              </a:ext>
            </a:extLst>
          </p:cNvPr>
          <p:cNvSpPr txBox="1"/>
          <p:nvPr/>
        </p:nvSpPr>
        <p:spPr>
          <a:xfrm>
            <a:off x="6960096" y="953599"/>
            <a:ext cx="3888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J. Cao, W.-L. Yang, K. Shi and Y. Wang</a:t>
            </a:r>
            <a:r>
              <a:rPr lang="en-US" altLang="zh-CN" sz="1400" dirty="0" smtClean="0">
                <a:solidFill>
                  <a:srgbClr val="333333"/>
                </a:solidFill>
                <a:latin typeface="-apple-system"/>
              </a:rPr>
              <a:t>,</a:t>
            </a:r>
          </a:p>
          <a:p>
            <a:r>
              <a:rPr lang="en-US" altLang="zh-CN" sz="1400" dirty="0" smtClean="0">
                <a:solidFill>
                  <a:srgbClr val="333333"/>
                </a:solidFill>
                <a:latin typeface="-apple-system"/>
              </a:rPr>
              <a:t>Phys</a:t>
            </a:r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. Rev. Lett. 111, 137201 (2013)</a:t>
            </a:r>
            <a:endParaRPr lang="zh-CN" altLang="en-US" sz="1400" dirty="0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1697693-CB73-262E-1617-C8B7B2238169}"/>
              </a:ext>
            </a:extLst>
          </p:cNvPr>
          <p:cNvSpPr txBox="1"/>
          <p:nvPr/>
        </p:nvSpPr>
        <p:spPr>
          <a:xfrm>
            <a:off x="2707641" y="5893975"/>
            <a:ext cx="24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determinant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F9F5C57-685B-97E5-5279-FED4A4E589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5" y="5936174"/>
            <a:ext cx="642769" cy="29635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77EC309-7390-3571-F410-708492DA65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03" y="5349662"/>
            <a:ext cx="4410093" cy="485712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5219D8DB-B949-C7A3-6058-A6F2161805F7}"/>
              </a:ext>
            </a:extLst>
          </p:cNvPr>
          <p:cNvSpPr/>
          <p:nvPr/>
        </p:nvSpPr>
        <p:spPr bwMode="auto">
          <a:xfrm>
            <a:off x="3328163" y="5336594"/>
            <a:ext cx="1461821" cy="49878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F158EA11-170D-10DA-C7E5-866121607D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12" y="5239735"/>
            <a:ext cx="2964939" cy="761662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501146B3-49C2-FD57-FA22-5620B07867B3}"/>
              </a:ext>
            </a:extLst>
          </p:cNvPr>
          <p:cNvSpPr/>
          <p:nvPr/>
        </p:nvSpPr>
        <p:spPr bwMode="auto">
          <a:xfrm>
            <a:off x="1065325" y="3530314"/>
            <a:ext cx="9541892" cy="1473773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E61DBFB-C23F-637C-505D-35467E9ADFCF}"/>
              </a:ext>
            </a:extLst>
          </p:cNvPr>
          <p:cNvCxnSpPr>
            <a:cxnSpLocks/>
          </p:cNvCxnSpPr>
          <p:nvPr/>
        </p:nvCxnSpPr>
        <p:spPr bwMode="auto">
          <a:xfrm>
            <a:off x="5607389" y="5004087"/>
            <a:ext cx="0" cy="4102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4064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69" grpId="0" animBg="1"/>
      <p:bldP spid="17" grpId="0"/>
      <p:bldP spid="24" grpId="0"/>
      <p:bldP spid="2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04144FB-93B3-AFC7-D06E-6EDA1C986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66" y="4667696"/>
            <a:ext cx="6295841" cy="5775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558DA8-E302-2398-F245-188D4E725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87" y="2996002"/>
            <a:ext cx="5594419" cy="607189"/>
          </a:xfrm>
          <a:prstGeom prst="rect">
            <a:avLst/>
          </a:prstGeom>
        </p:spPr>
      </p:pic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6276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Exact solution of topological spin chain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6661A2-5FF8-2911-B027-FFDA67B9C133}"/>
              </a:ext>
            </a:extLst>
          </p:cNvPr>
          <p:cNvSpPr txBox="1"/>
          <p:nvPr/>
        </p:nvSpPr>
        <p:spPr>
          <a:xfrm>
            <a:off x="475635" y="930639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the spectrum via ODBA method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93F99FF-08EF-9AB6-4A57-3FD374F77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25" y="1427800"/>
            <a:ext cx="4440080" cy="35264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CD6ACEE-4F45-85A1-6E84-2256B9F58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17" y="1842918"/>
            <a:ext cx="2326568" cy="72301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357A0CB-B627-D944-6603-5322E6CB4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6" y="1430049"/>
            <a:ext cx="1763836" cy="345385"/>
          </a:xfrm>
          <a:prstGeom prst="rect">
            <a:avLst/>
          </a:prstGeom>
        </p:spPr>
      </p:pic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2F52026-789A-64F0-0CD9-212CB45F7D13}"/>
              </a:ext>
            </a:extLst>
          </p:cNvPr>
          <p:cNvCxnSpPr>
            <a:cxnSpLocks/>
          </p:cNvCxnSpPr>
          <p:nvPr/>
        </p:nvCxnSpPr>
        <p:spPr bwMode="auto">
          <a:xfrm>
            <a:off x="2539483" y="1610926"/>
            <a:ext cx="5274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99EC66B-F4FA-A278-ED3C-54AF7E4A156A}"/>
              </a:ext>
            </a:extLst>
          </p:cNvPr>
          <p:cNvCxnSpPr>
            <a:cxnSpLocks/>
          </p:cNvCxnSpPr>
          <p:nvPr/>
        </p:nvCxnSpPr>
        <p:spPr bwMode="auto">
          <a:xfrm>
            <a:off x="3282925" y="1802450"/>
            <a:ext cx="5704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8E7A0F7-F42A-F9CF-F9C3-CC16FCD1CCC0}"/>
                  </a:ext>
                </a:extLst>
              </p:cNvPr>
              <p:cNvSpPr txBox="1"/>
              <p:nvPr/>
            </p:nvSpPr>
            <p:spPr>
              <a:xfrm>
                <a:off x="5951984" y="2035147"/>
                <a:ext cx="167133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constant</a:t>
                </a:r>
                <a:endPara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8E7A0F7-F42A-F9CF-F9C3-CC16FCD1C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4" y="2035147"/>
                <a:ext cx="1671330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9CD1F32F-76C4-42C9-F9D3-4D71F6E85E5D}"/>
              </a:ext>
            </a:extLst>
          </p:cNvPr>
          <p:cNvSpPr/>
          <p:nvPr/>
        </p:nvSpPr>
        <p:spPr bwMode="auto">
          <a:xfrm>
            <a:off x="3150650" y="1356620"/>
            <a:ext cx="4916480" cy="124390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6FD84151-154C-17B9-D273-3C9D9D12A277}"/>
                  </a:ext>
                </a:extLst>
              </p:cNvPr>
              <p:cNvSpPr txBox="1"/>
              <p:nvPr/>
            </p:nvSpPr>
            <p:spPr>
              <a:xfrm>
                <a:off x="8067796" y="1858768"/>
                <a:ext cx="259228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altLang="zh-CN" sz="16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6FD84151-154C-17B9-D273-3C9D9D12A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796" y="1858768"/>
                <a:ext cx="2592288" cy="338554"/>
              </a:xfrm>
              <a:prstGeom prst="rect">
                <a:avLst/>
              </a:prstGeom>
              <a:blipFill>
                <a:blip r:embed="rId8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4FBFD842-D822-A556-C6C4-5A49484CF9A3}"/>
              </a:ext>
            </a:extLst>
          </p:cNvPr>
          <p:cNvSpPr txBox="1"/>
          <p:nvPr/>
        </p:nvSpPr>
        <p:spPr>
          <a:xfrm>
            <a:off x="683772" y="2622580"/>
            <a:ext cx="2959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</a:t>
            </a: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T-Q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49A1411-9F64-052C-5A4C-C4F90E1EDD4F}"/>
              </a:ext>
            </a:extLst>
          </p:cNvPr>
          <p:cNvSpPr txBox="1"/>
          <p:nvPr/>
        </p:nvSpPr>
        <p:spPr>
          <a:xfrm>
            <a:off x="614668" y="5987033"/>
            <a:ext cx="2769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Eigenvalue of Hamiltonian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51B3A7-0AFE-1DAB-DB7C-7CE452E9E152}"/>
              </a:ext>
            </a:extLst>
          </p:cNvPr>
          <p:cNvSpPr txBox="1"/>
          <p:nvPr/>
        </p:nvSpPr>
        <p:spPr>
          <a:xfrm>
            <a:off x="8500573" y="3090046"/>
            <a:ext cx="149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CYSW term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20724E-58CE-A635-ED21-A14510BB8E34}"/>
              </a:ext>
            </a:extLst>
          </p:cNvPr>
          <p:cNvSpPr/>
          <p:nvPr/>
        </p:nvSpPr>
        <p:spPr bwMode="auto">
          <a:xfrm>
            <a:off x="7109678" y="2954883"/>
            <a:ext cx="1267514" cy="70872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ED7770-485D-7760-4285-0B6A5587A4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58" y="3552486"/>
            <a:ext cx="2323177" cy="8228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B492E5-9D4C-A24E-7E65-A1DE120E0F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3752733"/>
            <a:ext cx="4039798" cy="3772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EF57D46-D215-392C-4EE2-AEF2D7753B12}"/>
              </a:ext>
            </a:extLst>
          </p:cNvPr>
          <p:cNvSpPr txBox="1"/>
          <p:nvPr/>
        </p:nvSpPr>
        <p:spPr>
          <a:xfrm>
            <a:off x="974708" y="4380016"/>
            <a:ext cx="1303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754EAED-24CB-FA1B-0D06-454887496C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81" y="4410673"/>
            <a:ext cx="1857584" cy="3089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A93842-D0C6-D886-7215-40229E9E01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5" t="-4060" b="59517"/>
          <a:stretch/>
        </p:blipFill>
        <p:spPr>
          <a:xfrm>
            <a:off x="8850804" y="4759859"/>
            <a:ext cx="1035653" cy="49429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7582A91-878C-547B-84FD-D8A156526D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91" y="5469900"/>
            <a:ext cx="5695786" cy="358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5FD2B2D-23EA-7787-028B-EDD9BBCC1E1A}"/>
                  </a:ext>
                </a:extLst>
              </p:cNvPr>
              <p:cNvSpPr txBox="1"/>
              <p:nvPr/>
            </p:nvSpPr>
            <p:spPr>
              <a:xfrm>
                <a:off x="614668" y="5480079"/>
                <a:ext cx="6096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Regularity of </a:t>
                </a:r>
                <a14:m>
                  <m:oMath xmlns:m="http://schemas.openxmlformats.org/officeDocument/2006/math">
                    <m:r>
                      <a:rPr lang="zh-CN" altLang="en-US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𝚲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gives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5FD2B2D-23EA-7787-028B-EDD9BBCC1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8" y="5480079"/>
                <a:ext cx="6096000" cy="338554"/>
              </a:xfrm>
              <a:prstGeom prst="rect">
                <a:avLst/>
              </a:prstGeom>
              <a:blipFill>
                <a:blip r:embed="rId14"/>
                <a:stretch>
                  <a:fillRect l="-600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CAD5D2CB-0583-5368-16AA-E33DE2414382}"/>
              </a:ext>
            </a:extLst>
          </p:cNvPr>
          <p:cNvSpPr/>
          <p:nvPr/>
        </p:nvSpPr>
        <p:spPr bwMode="auto">
          <a:xfrm>
            <a:off x="911424" y="4393036"/>
            <a:ext cx="9361040" cy="928822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20000"/>
                <a:lumOff val="8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3DF7442-0313-083C-B124-175962B003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50" y="5838991"/>
            <a:ext cx="5502627" cy="6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5" grpId="0"/>
      <p:bldP spid="56" grpId="0"/>
      <p:bldP spid="68" grpId="0"/>
      <p:bldP spid="3" grpId="0"/>
      <p:bldP spid="2" grpId="0" animBg="1"/>
      <p:bldP spid="12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6276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Exact solution of topological spin chain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DB3FF8-37FA-CD6D-6462-FADBB27A086C}"/>
              </a:ext>
            </a:extLst>
          </p:cNvPr>
          <p:cNvSpPr txBox="1"/>
          <p:nvPr/>
        </p:nvSpPr>
        <p:spPr>
          <a:xfrm>
            <a:off x="479376" y="966130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fermion case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4DEFF7-C624-7AF4-C0E2-9E5C73C42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38" b="8470"/>
          <a:stretch/>
        </p:blipFill>
        <p:spPr>
          <a:xfrm>
            <a:off x="2031351" y="1815594"/>
            <a:ext cx="216024" cy="60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E222639-DDC8-DD96-9787-4BAC08D840F0}"/>
                  </a:ext>
                </a:extLst>
              </p:cNvPr>
              <p:cNvSpPr txBox="1"/>
              <p:nvPr/>
            </p:nvSpPr>
            <p:spPr>
              <a:xfrm>
                <a:off x="928767" y="1338185"/>
                <a:ext cx="2261995" cy="462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</a:t>
                </a:r>
                <a:r>
                  <a:rPr lang="en-US" altLang="zh-CN" sz="1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zh-CN" altLang="en-US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E222639-DDC8-DD96-9787-4BAC08D84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67" y="1338185"/>
                <a:ext cx="2261995" cy="462306"/>
              </a:xfrm>
              <a:prstGeom prst="rect">
                <a:avLst/>
              </a:prstGeom>
              <a:blipFill>
                <a:blip r:embed="rId3"/>
                <a:stretch>
                  <a:fillRect l="-1348"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7FFD921-9F97-AD02-8B20-44632D36A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/>
          <a:stretch/>
        </p:blipFill>
        <p:spPr>
          <a:xfrm>
            <a:off x="3553303" y="1787612"/>
            <a:ext cx="4011478" cy="660732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EF91B4-0237-D2D4-293D-2B9FF2C7E5A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03488" y="2117978"/>
            <a:ext cx="948102" cy="35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C8853C1-EEFA-ED4C-89EC-FC68709F5F36}"/>
              </a:ext>
            </a:extLst>
          </p:cNvPr>
          <p:cNvSpPr txBox="1"/>
          <p:nvPr/>
        </p:nvSpPr>
        <p:spPr>
          <a:xfrm>
            <a:off x="2549106" y="1737649"/>
            <a:ext cx="691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J-W</a:t>
            </a:r>
            <a:endParaRPr lang="zh-CN" altLang="en-US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E67A280-9AA4-4708-28A2-513D9A951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66" y="1921557"/>
            <a:ext cx="1377203" cy="32284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78FEA07-6909-4DF1-70F4-F48427BD097F}"/>
              </a:ext>
            </a:extLst>
          </p:cNvPr>
          <p:cNvSpPr/>
          <p:nvPr/>
        </p:nvSpPr>
        <p:spPr bwMode="auto">
          <a:xfrm>
            <a:off x="7968208" y="1861503"/>
            <a:ext cx="1503117" cy="47019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21A68A-2744-FACF-206C-A41434AB7FA0}"/>
              </a:ext>
            </a:extLst>
          </p:cNvPr>
          <p:cNvSpPr txBox="1"/>
          <p:nvPr/>
        </p:nvSpPr>
        <p:spPr>
          <a:xfrm>
            <a:off x="2639616" y="2439022"/>
            <a:ext cx="6192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superconducting quantum dot embedded in a metallic ring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E22EE9D-3249-0CE4-FB0B-39B212E99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5" y="2967091"/>
            <a:ext cx="5400600" cy="295929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0EC08C4-7C7F-39F6-A76C-693658F88B86}"/>
              </a:ext>
            </a:extLst>
          </p:cNvPr>
          <p:cNvSpPr txBox="1"/>
          <p:nvPr/>
        </p:nvSpPr>
        <p:spPr>
          <a:xfrm>
            <a:off x="6485062" y="5917491"/>
            <a:ext cx="4555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Propagating Majorana fermions!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39A8C0-BEBE-5FB7-0EBD-0C6F70B8D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49" y="3082497"/>
            <a:ext cx="4386233" cy="27575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84D7409-4DF9-5B8C-5844-42670D3123DC}"/>
              </a:ext>
            </a:extLst>
          </p:cNvPr>
          <p:cNvSpPr txBox="1"/>
          <p:nvPr/>
        </p:nvSpPr>
        <p:spPr>
          <a:xfrm>
            <a:off x="1717512" y="5907325"/>
            <a:ext cx="3620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Topological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confiment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spinons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02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495600" y="1052736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2" name="直接连接符 3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1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34" name="平行四边形 3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13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495600" y="2103531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7" name="直接连接符 3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77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39" name="平行四边形 3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79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495600" y="3154326"/>
            <a:ext cx="6912767" cy="523220"/>
            <a:chOff x="2929753" y="1756083"/>
            <a:chExt cx="6332495" cy="52322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8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44" name="平行四边形 4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86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Ⅲ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495600" y="4205120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47" name="直接连接符 4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90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49" name="平行四边形 4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92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矩形 17"/>
          <p:cNvSpPr/>
          <p:nvPr/>
        </p:nvSpPr>
        <p:spPr>
          <a:xfrm>
            <a:off x="3214563" y="1146315"/>
            <a:ext cx="54017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52" name="矩形 51"/>
          <p:cNvSpPr/>
          <p:nvPr/>
        </p:nvSpPr>
        <p:spPr>
          <a:xfrm>
            <a:off x="3214563" y="2184815"/>
            <a:ext cx="790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Exact solution of topological spin chain</a:t>
            </a:r>
          </a:p>
        </p:txBody>
      </p:sp>
      <p:sp>
        <p:nvSpPr>
          <p:cNvPr id="53" name="矩形 52"/>
          <p:cNvSpPr/>
          <p:nvPr/>
        </p:nvSpPr>
        <p:spPr>
          <a:xfrm>
            <a:off x="3215678" y="3176354"/>
            <a:ext cx="6192689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Eigenstates </a:t>
            </a:r>
          </a:p>
        </p:txBody>
      </p:sp>
      <p:sp>
        <p:nvSpPr>
          <p:cNvPr id="54" name="矩形 53"/>
          <p:cNvSpPr/>
          <p:nvPr/>
        </p:nvSpPr>
        <p:spPr>
          <a:xfrm>
            <a:off x="3215678" y="4314368"/>
            <a:ext cx="79928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and elementary excitation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79F0C4-1574-945C-7916-5B8FA62525AC}"/>
              </a:ext>
            </a:extLst>
          </p:cNvPr>
          <p:cNvGrpSpPr/>
          <p:nvPr/>
        </p:nvGrpSpPr>
        <p:grpSpPr>
          <a:xfrm>
            <a:off x="2495600" y="5233233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F742951-1DB0-1D67-142C-3440CB5575A2}"/>
                </a:ext>
              </a:extLst>
            </p:cNvPr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90">
              <a:extLst>
                <a:ext uri="{FF2B5EF4-FFF2-40B4-BE49-F238E27FC236}">
                  <a16:creationId xmlns:a16="http://schemas.microsoft.com/office/drawing/2014/main" id="{E3641E53-B3A4-8051-6955-5B346ECFA2FF}"/>
                </a:ext>
              </a:extLst>
            </p:cNvPr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5" name="平行四边形 4">
                <a:extLst>
                  <a:ext uri="{FF2B5EF4-FFF2-40B4-BE49-F238E27FC236}">
                    <a16:creationId xmlns:a16="http://schemas.microsoft.com/office/drawing/2014/main" id="{4EDC20F8-31B8-DE5B-9E16-07F52B6478C8}"/>
                  </a:ext>
                </a:extLst>
              </p:cNvPr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92">
                <a:extLst>
                  <a:ext uri="{FF2B5EF4-FFF2-40B4-BE49-F238E27FC236}">
                    <a16:creationId xmlns:a16="http://schemas.microsoft.com/office/drawing/2014/main" id="{00B398AA-EFFF-6759-065A-E7131735DBBB}"/>
                  </a:ext>
                </a:extLst>
              </p:cNvPr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0A52564-5155-385B-C4E3-9B4C855D07C4}"/>
              </a:ext>
            </a:extLst>
          </p:cNvPr>
          <p:cNvSpPr/>
          <p:nvPr/>
        </p:nvSpPr>
        <p:spPr>
          <a:xfrm>
            <a:off x="3215678" y="5294164"/>
            <a:ext cx="63367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Concluding remarks &amp; perspective</a:t>
            </a:r>
          </a:p>
        </p:txBody>
      </p:sp>
    </p:spTree>
    <p:extLst>
      <p:ext uri="{BB962C8B-B14F-4D97-AF65-F5344CB8AC3E}">
        <p14:creationId xmlns:p14="http://schemas.microsoft.com/office/powerpoint/2010/main" val="9365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5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195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Eigenstates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7E98BA6-C4E7-161A-6B22-704AC18F3FB0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591FE045-E706-1018-9EEC-868F1E24F26B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02E44B82-E589-0082-6387-93F0AC41689B}"/>
              </a:ext>
            </a:extLst>
          </p:cNvPr>
          <p:cNvSpPr txBox="1"/>
          <p:nvPr/>
        </p:nvSpPr>
        <p:spPr>
          <a:xfrm>
            <a:off x="420010" y="887520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The quantum separation of variables (</a:t>
            </a:r>
            <a:r>
              <a:rPr lang="en-US" altLang="zh-CN" b="1" dirty="0" err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SoV</a:t>
            </a:r>
            <a:r>
              <a:rPr lang="en-US" altLang="zh-CN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 method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BF524D-D3C0-15BA-C083-5645F7B02782}"/>
              </a:ext>
            </a:extLst>
          </p:cNvPr>
          <p:cNvSpPr txBox="1"/>
          <p:nvPr/>
        </p:nvSpPr>
        <p:spPr>
          <a:xfrm>
            <a:off x="6517228" y="885318"/>
            <a:ext cx="54114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-apple-system"/>
              </a:rPr>
              <a:t>X. Zhang </a:t>
            </a:r>
            <a:r>
              <a:rPr lang="en-US" altLang="zh-CN" sz="1600" i="1" dirty="0">
                <a:solidFill>
                  <a:srgbClr val="333333"/>
                </a:solidFill>
                <a:latin typeface="-apple-system"/>
              </a:rPr>
              <a:t>et al.</a:t>
            </a:r>
            <a:r>
              <a:rPr lang="en-US" altLang="zh-CN" sz="1600" dirty="0">
                <a:solidFill>
                  <a:srgbClr val="333333"/>
                </a:solidFill>
                <a:latin typeface="-apple-system"/>
              </a:rPr>
              <a:t>, J. Stat. Mech. 2015, P05014 (2015).</a:t>
            </a:r>
            <a:endParaRPr lang="zh-CN" altLang="en-US" sz="1600" dirty="0">
              <a:solidFill>
                <a:srgbClr val="333333"/>
              </a:solidFill>
              <a:latin typeface="-apple-system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488592-E14F-2EA2-DD86-53B5A8D54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15"/>
          <a:stretch/>
        </p:blipFill>
        <p:spPr>
          <a:xfrm>
            <a:off x="524128" y="1516728"/>
            <a:ext cx="720080" cy="5872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ED8C90-5498-DCA0-D804-2D62C524B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7" t="3022" b="1"/>
          <a:stretch/>
        </p:blipFill>
        <p:spPr>
          <a:xfrm>
            <a:off x="1279210" y="1562898"/>
            <a:ext cx="1217045" cy="5387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72042A-96F5-7ACC-2BE2-74AD96E26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13" y="1621745"/>
            <a:ext cx="2650858" cy="3468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3BAFF71-CF37-AEAD-7925-629EB710B06A}"/>
              </a:ext>
            </a:extLst>
          </p:cNvPr>
          <p:cNvSpPr txBox="1"/>
          <p:nvPr/>
        </p:nvSpPr>
        <p:spPr>
          <a:xfrm>
            <a:off x="420010" y="2172664"/>
            <a:ext cx="2261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all spins up state: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0EA442-AD37-AC20-C8A6-0D88D21D9F9D}"/>
              </a:ext>
            </a:extLst>
          </p:cNvPr>
          <p:cNvSpPr txBox="1"/>
          <p:nvPr/>
        </p:nvSpPr>
        <p:spPr>
          <a:xfrm>
            <a:off x="425011" y="2592984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orthogonal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basis: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1E9CC65-7D42-BFD5-7020-A33564CA7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72" y="3091482"/>
            <a:ext cx="5301755" cy="3071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271DB23-2720-FAC1-8F2E-AECD031BF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98" y="3611098"/>
            <a:ext cx="4979312" cy="47127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2B45A04-399B-0318-C417-A581B77968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7" y="4163928"/>
            <a:ext cx="4979312" cy="4859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59BBDA7-AB80-6B0E-C10D-6988AD2BF4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77" y="4807416"/>
            <a:ext cx="4285766" cy="58460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CF2EE2C-915B-07E3-1AFD-097EB42470C3}"/>
              </a:ext>
            </a:extLst>
          </p:cNvPr>
          <p:cNvSpPr txBox="1"/>
          <p:nvPr/>
        </p:nvSpPr>
        <p:spPr>
          <a:xfrm>
            <a:off x="6251058" y="2556101"/>
            <a:ext cx="430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ABA, the commutation relations are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98ADDA8-2970-324A-8576-E8D49ADD52A0}"/>
              </a:ext>
            </a:extLst>
          </p:cNvPr>
          <p:cNvSpPr/>
          <p:nvPr/>
        </p:nvSpPr>
        <p:spPr bwMode="auto">
          <a:xfrm>
            <a:off x="6319211" y="1556792"/>
            <a:ext cx="5348216" cy="3858381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EBE3E210-2311-1319-F22B-A496E46AAC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58" y="4164055"/>
            <a:ext cx="1487293" cy="565345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92830FB7-AD56-0DFC-1E8B-909CA1EB871F}"/>
              </a:ext>
            </a:extLst>
          </p:cNvPr>
          <p:cNvSpPr txBox="1"/>
          <p:nvPr/>
        </p:nvSpPr>
        <p:spPr>
          <a:xfrm>
            <a:off x="1923326" y="4272004"/>
            <a:ext cx="12770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346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</a:t>
            </a:r>
            <a:endParaRPr lang="zh-CN" altLang="en-US" sz="1600" i="1" dirty="0">
              <a:solidFill>
                <a:srgbClr val="3461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67B72E0C-6A20-4CE0-BFF7-1F156B13AC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70" y="4825141"/>
            <a:ext cx="4753264" cy="60775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64C6FADE-3DDF-CFEE-D377-E72E5DDEA9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17" y="5421279"/>
            <a:ext cx="3387135" cy="607758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AD39DB2-FA60-D1B5-E396-9A830A5756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1" y="5523939"/>
            <a:ext cx="1331050" cy="3232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8F44259-5D52-580B-0FCF-6158C262D7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6758" b="5626"/>
          <a:stretch/>
        </p:blipFill>
        <p:spPr>
          <a:xfrm>
            <a:off x="4329026" y="2192013"/>
            <a:ext cx="1373419" cy="33947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9384521-90DD-C144-8E61-98E586B8BA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14" y="2182834"/>
            <a:ext cx="1526954" cy="34864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4B3DBAD-7B3B-5D78-6B61-BFFF4FF455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22" y="1689196"/>
            <a:ext cx="1492827" cy="2691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0EE664E-44F5-4F36-3CDE-63BF2A03896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70" y="1704216"/>
            <a:ext cx="1526954" cy="27915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7909ED1-5B19-34CA-D707-89803BE425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58" y="1728150"/>
            <a:ext cx="1014734" cy="23695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34834390-21AB-2719-27A4-833F5C12EEC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92" y="2210992"/>
            <a:ext cx="1492827" cy="259987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08B96149-29C9-073A-ABCE-4C4575C733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21" y="2185908"/>
            <a:ext cx="1510186" cy="305338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37383BA-D5F9-CBE3-FEC2-1F6AE65ABC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14" y="2198399"/>
            <a:ext cx="1029378" cy="30243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E6B47572-183A-4364-A05C-535AEDA2E8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1" y="2996384"/>
            <a:ext cx="2756210" cy="623564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05EA2BCD-533A-42E9-7EFD-8D647F340EA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04" y="2965019"/>
            <a:ext cx="2732279" cy="652184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CC8834A4-A45D-5361-34B6-0DC6799805F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" y="3669046"/>
            <a:ext cx="2194556" cy="35055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298E830-B053-F39F-55F4-29E046E1F94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00" y="3696817"/>
            <a:ext cx="2263079" cy="280467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021059C0-1332-29A4-18C0-F161E70BB66B}"/>
              </a:ext>
            </a:extLst>
          </p:cNvPr>
          <p:cNvSpPr/>
          <p:nvPr/>
        </p:nvSpPr>
        <p:spPr bwMode="auto">
          <a:xfrm>
            <a:off x="1923326" y="4132987"/>
            <a:ext cx="2772020" cy="613502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F114878D-CE4A-E957-0943-118CD6D96D7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26" y="6102182"/>
            <a:ext cx="2668877" cy="2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1" grpId="0"/>
      <p:bldP spid="32" grpId="0" animBg="1"/>
      <p:bldP spid="40" grpId="0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195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Eigenstates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7E98BA6-C4E7-161A-6B22-704AC18F3FB0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591FE045-E706-1018-9EEC-868F1E24F26B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682E7B2A-0723-9315-3BD1-82ED0AFBD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10" y="2650507"/>
            <a:ext cx="2614359" cy="604758"/>
          </a:xfrm>
          <a:prstGeom prst="rect">
            <a:avLst/>
          </a:prstGeom>
        </p:spPr>
      </p:pic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7E3EF421-00C7-F299-2A4C-4CCC93655968}"/>
              </a:ext>
            </a:extLst>
          </p:cNvPr>
          <p:cNvCxnSpPr>
            <a:cxnSpLocks/>
            <a:endCxn id="30" idx="1"/>
          </p:cNvCxnSpPr>
          <p:nvPr/>
        </p:nvCxnSpPr>
        <p:spPr>
          <a:xfrm rot="16200000" flipH="1">
            <a:off x="8318712" y="3193376"/>
            <a:ext cx="521358" cy="50032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081199D8-21AB-32D9-C8BF-F634B19A1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55" y="3416916"/>
            <a:ext cx="2670223" cy="57460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99BB89F9-833E-2739-0DC6-FB4B4ADCF506}"/>
              </a:ext>
            </a:extLst>
          </p:cNvPr>
          <p:cNvSpPr/>
          <p:nvPr/>
        </p:nvSpPr>
        <p:spPr bwMode="auto">
          <a:xfrm>
            <a:off x="6245111" y="2607521"/>
            <a:ext cx="2291025" cy="698711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F71FDC6-16E7-DD26-4A09-EE256BA0F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04" y="3909977"/>
            <a:ext cx="3607508" cy="73266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564024B-F3EA-E8B6-1D38-D13FE0DA6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22" y="4689871"/>
            <a:ext cx="4400496" cy="60025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1CC4C2D-A160-8BDE-58D3-AD0A05975A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40" y="5162299"/>
            <a:ext cx="1143818" cy="43290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C060BCD5-1FF2-C6E4-7C22-D0560820E6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35" y="5656213"/>
            <a:ext cx="1529924" cy="738339"/>
          </a:xfrm>
          <a:prstGeom prst="rect">
            <a:avLst/>
          </a:prstGeom>
        </p:spPr>
      </p:pic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053413D3-CEAE-0D1E-E619-2F8828809EAD}"/>
              </a:ext>
            </a:extLst>
          </p:cNvPr>
          <p:cNvCxnSpPr>
            <a:cxnSpLocks/>
          </p:cNvCxnSpPr>
          <p:nvPr/>
        </p:nvCxnSpPr>
        <p:spPr bwMode="auto">
          <a:xfrm>
            <a:off x="7032905" y="4586847"/>
            <a:ext cx="0" cy="12172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602EDD6-15CF-72D9-6C6F-B2B3A1157A11}"/>
              </a:ext>
            </a:extLst>
          </p:cNvPr>
          <p:cNvCxnSpPr>
            <a:cxnSpLocks/>
          </p:cNvCxnSpPr>
          <p:nvPr/>
        </p:nvCxnSpPr>
        <p:spPr bwMode="auto">
          <a:xfrm>
            <a:off x="7031140" y="3306232"/>
            <a:ext cx="1765" cy="6852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52" name="图片 51">
            <a:extLst>
              <a:ext uri="{FF2B5EF4-FFF2-40B4-BE49-F238E27FC236}">
                <a16:creationId xmlns:a16="http://schemas.microsoft.com/office/drawing/2014/main" id="{5A3BB016-4C3F-4383-48D2-3DF0D1D2CE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96" y="2626898"/>
            <a:ext cx="4422249" cy="602354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F99C97DE-3452-7C65-A536-C8A9467B9920}"/>
              </a:ext>
            </a:extLst>
          </p:cNvPr>
          <p:cNvCxnSpPr>
            <a:cxnSpLocks/>
          </p:cNvCxnSpPr>
          <p:nvPr/>
        </p:nvCxnSpPr>
        <p:spPr bwMode="auto">
          <a:xfrm>
            <a:off x="3791744" y="3193141"/>
            <a:ext cx="5704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E47C1861-FC64-CA2F-C4F2-7E10B5F6868F}"/>
              </a:ext>
            </a:extLst>
          </p:cNvPr>
          <p:cNvSpPr txBox="1"/>
          <p:nvPr/>
        </p:nvSpPr>
        <p:spPr>
          <a:xfrm>
            <a:off x="2716236" y="3240096"/>
            <a:ext cx="2589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Eigenstate of Hamiltonian</a:t>
            </a:r>
            <a:endParaRPr lang="zh-CN" altLang="en-US" sz="1600" dirty="0"/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52725FD5-FF81-725A-94B3-ADBC19C6DD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70" y="5752807"/>
            <a:ext cx="2316915" cy="507515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AEA1FF75-0764-AAA2-853D-59106C74C7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860766"/>
            <a:ext cx="4891120" cy="677795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09AD76C0-3707-D732-6D8C-3CB30A203353}"/>
              </a:ext>
            </a:extLst>
          </p:cNvPr>
          <p:cNvSpPr txBox="1"/>
          <p:nvPr/>
        </p:nvSpPr>
        <p:spPr>
          <a:xfrm>
            <a:off x="245747" y="3429000"/>
            <a:ext cx="1613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4AB3861A-7529-1F44-9A33-D807C82753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58" y="4852855"/>
            <a:ext cx="2927347" cy="685200"/>
          </a:xfrm>
          <a:prstGeom prst="rect">
            <a:avLst/>
          </a:prstGeom>
        </p:spPr>
      </p:pic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16ABAD2B-E606-4F90-6C9A-8087EB85B496}"/>
              </a:ext>
            </a:extLst>
          </p:cNvPr>
          <p:cNvCxnSpPr>
            <a:cxnSpLocks/>
          </p:cNvCxnSpPr>
          <p:nvPr/>
        </p:nvCxnSpPr>
        <p:spPr bwMode="auto">
          <a:xfrm>
            <a:off x="3041673" y="4437112"/>
            <a:ext cx="0" cy="4783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5BDF7A18-C432-825A-3CDE-42A2EC15C61C}"/>
              </a:ext>
            </a:extLst>
          </p:cNvPr>
          <p:cNvSpPr/>
          <p:nvPr/>
        </p:nvSpPr>
        <p:spPr bwMode="auto">
          <a:xfrm>
            <a:off x="7729254" y="2697618"/>
            <a:ext cx="1246102" cy="495523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2" name="图片 81">
            <a:extLst>
              <a:ext uri="{FF2B5EF4-FFF2-40B4-BE49-F238E27FC236}">
                <a16:creationId xmlns:a16="http://schemas.microsoft.com/office/drawing/2014/main" id="{49482D5E-489D-9296-AEFE-24C8C1D256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31" y="5754325"/>
            <a:ext cx="3218838" cy="677795"/>
          </a:xfrm>
          <a:prstGeom prst="rect">
            <a:avLst/>
          </a:prstGeom>
        </p:spPr>
      </p:pic>
      <p:sp>
        <p:nvSpPr>
          <p:cNvPr id="80" name="矩形 79">
            <a:extLst>
              <a:ext uri="{FF2B5EF4-FFF2-40B4-BE49-F238E27FC236}">
                <a16:creationId xmlns:a16="http://schemas.microsoft.com/office/drawing/2014/main" id="{1E670954-8BFE-3865-C124-58E88659864D}"/>
              </a:ext>
            </a:extLst>
          </p:cNvPr>
          <p:cNvSpPr/>
          <p:nvPr/>
        </p:nvSpPr>
        <p:spPr bwMode="auto">
          <a:xfrm>
            <a:off x="1585709" y="4772304"/>
            <a:ext cx="3240360" cy="788371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FBEE9B4F-766F-B98D-2E95-575E4E3859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17667"/>
            <a:ext cx="4828180" cy="64375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990C8A2-9E46-E27B-27B8-F58F310CD8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401" y="1602262"/>
            <a:ext cx="4828179" cy="59260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F427947-8A6B-5BE6-DE56-E35C19F4A42F}"/>
              </a:ext>
            </a:extLst>
          </p:cNvPr>
          <p:cNvSpPr txBox="1"/>
          <p:nvPr/>
        </p:nvSpPr>
        <p:spPr>
          <a:xfrm>
            <a:off x="254973" y="2389986"/>
            <a:ext cx="1613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 product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C929D1-7248-21B8-881C-00E8780D09C6}"/>
                  </a:ext>
                </a:extLst>
              </p:cNvPr>
              <p:cNvSpPr txBox="1"/>
              <p:nvPr/>
            </p:nvSpPr>
            <p:spPr>
              <a:xfrm>
                <a:off x="5541092" y="1405553"/>
                <a:ext cx="350865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34618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en-US" altLang="zh-CN" sz="1600" dirty="0">
                    <a:solidFill>
                      <a:srgbClr val="34618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34618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is the </a:t>
                </a:r>
                <a:r>
                  <a:rPr lang="en-US" altLang="zh-CN" sz="1600" b="1" dirty="0">
                    <a:solidFill>
                      <a:srgbClr val="34618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 of 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346182"/>
                        </a:solidFill>
                        <a:effectLst/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1600" b="1" i="1" smtClean="0">
                        <a:solidFill>
                          <a:srgbClr val="346182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rgbClr val="346182"/>
                        </a:solidFill>
                        <a:effectLst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sz="1600" b="1" i="1" smtClean="0">
                        <a:solidFill>
                          <a:srgbClr val="346182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b="1" dirty="0">
                  <a:solidFill>
                    <a:srgbClr val="346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C929D1-7248-21B8-881C-00E8780D0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092" y="1405553"/>
                <a:ext cx="3508659" cy="338554"/>
              </a:xfrm>
              <a:prstGeom prst="rect">
                <a:avLst/>
              </a:prstGeom>
              <a:blipFill>
                <a:blip r:embed="rId15"/>
                <a:stretch>
                  <a:fillRect l="-1042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45728CB-EC1B-7A69-970C-9DDE941D4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316601" y="2220290"/>
            <a:ext cx="11453733" cy="7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47F4298-E374-D62F-53C3-06FF5FA6B6C1}"/>
              </a:ext>
            </a:extLst>
          </p:cNvPr>
          <p:cNvCxnSpPr>
            <a:cxnSpLocks/>
          </p:cNvCxnSpPr>
          <p:nvPr/>
        </p:nvCxnSpPr>
        <p:spPr bwMode="auto">
          <a:xfrm flipH="1">
            <a:off x="5881675" y="2264568"/>
            <a:ext cx="2034" cy="4476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362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4" grpId="0"/>
      <p:bldP spid="64" grpId="0"/>
      <p:bldP spid="27" grpId="0" animBg="1"/>
      <p:bldP spid="80" grpId="0" animBg="1"/>
      <p:bldP spid="2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195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Eigenstates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7E98BA6-C4E7-161A-6B22-704AC18F3FB0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591FE045-E706-1018-9EEC-868F1E24F26B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80598ECF-6AAA-23F9-07AB-70F11E094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36" y="867403"/>
            <a:ext cx="3124844" cy="79497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E4F260A-C60D-5BE3-D8D8-79952347E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" y="2630352"/>
            <a:ext cx="3310511" cy="64431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CFF2351-2BE2-1A83-10A3-3CDBD9CB9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321" y="2145785"/>
            <a:ext cx="4968552" cy="60983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0C810FF9-EE37-029C-C760-E70A42E91D1C}"/>
              </a:ext>
            </a:extLst>
          </p:cNvPr>
          <p:cNvSpPr/>
          <p:nvPr/>
        </p:nvSpPr>
        <p:spPr bwMode="auto">
          <a:xfrm>
            <a:off x="5383562" y="2040049"/>
            <a:ext cx="5238861" cy="794978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20000"/>
                <a:lumOff val="8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B888B3F-0D8C-5E52-7711-9B9066BC1839}"/>
              </a:ext>
            </a:extLst>
          </p:cNvPr>
          <p:cNvSpPr txBox="1"/>
          <p:nvPr/>
        </p:nvSpPr>
        <p:spPr>
          <a:xfrm>
            <a:off x="453199" y="3469635"/>
            <a:ext cx="1613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Ansatz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4CF110C0-F146-C542-B30B-8E6E06962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"/>
          <a:stretch/>
        </p:blipFill>
        <p:spPr>
          <a:xfrm>
            <a:off x="5279055" y="3792842"/>
            <a:ext cx="4018410" cy="72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C9CEF6-F363-1D8B-6769-C4117B118B87}"/>
                  </a:ext>
                </a:extLst>
              </p:cNvPr>
              <p:cNvSpPr txBox="1"/>
              <p:nvPr/>
            </p:nvSpPr>
            <p:spPr>
              <a:xfrm>
                <a:off x="2093406" y="6183870"/>
                <a:ext cx="26642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-spin coherent state!</a:t>
                </a:r>
                <a:endParaRPr lang="zh-CN" altLang="en-US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C9CEF6-F363-1D8B-6769-C4117B118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406" y="6183870"/>
                <a:ext cx="2664296" cy="369332"/>
              </a:xfrm>
              <a:prstGeom prst="rect">
                <a:avLst/>
              </a:prstGeom>
              <a:blipFill>
                <a:blip r:embed="rId6"/>
                <a:stretch>
                  <a:fillRect l="-183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6E59BEA-D058-8335-DA21-C20D228A1876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133" y="3342347"/>
            <a:ext cx="11453733" cy="7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C4C2D075-6F55-2C09-80D7-25AC4F87BD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2" y="1626503"/>
            <a:ext cx="4369674" cy="6943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146B19-8D80-1495-754E-0DBE5E0674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8" y="1115771"/>
            <a:ext cx="565311" cy="333774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930968D-F929-893B-35C6-297665F19031}"/>
              </a:ext>
            </a:extLst>
          </p:cNvPr>
          <p:cNvCxnSpPr>
            <a:cxnSpLocks/>
          </p:cNvCxnSpPr>
          <p:nvPr/>
        </p:nvCxnSpPr>
        <p:spPr bwMode="auto">
          <a:xfrm>
            <a:off x="2783632" y="2104791"/>
            <a:ext cx="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472C4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D59F123B-054A-9D84-6B9B-D96CC241848E}"/>
              </a:ext>
            </a:extLst>
          </p:cNvPr>
          <p:cNvSpPr/>
          <p:nvPr/>
        </p:nvSpPr>
        <p:spPr bwMode="auto">
          <a:xfrm>
            <a:off x="911423" y="2620184"/>
            <a:ext cx="3456385" cy="666883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DF2E0CE-D2D0-C496-CFA8-61F04037B1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6" y="4712568"/>
            <a:ext cx="2341593" cy="5587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C81ACCE-1431-DDC7-AACD-D54553BBC3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27" y="4831591"/>
            <a:ext cx="3383750" cy="320671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D442C43B-F7E0-AD4C-F1A4-F2C16C68FA39}"/>
              </a:ext>
            </a:extLst>
          </p:cNvPr>
          <p:cNvSpPr/>
          <p:nvPr/>
        </p:nvSpPr>
        <p:spPr bwMode="auto">
          <a:xfrm>
            <a:off x="542292" y="4648088"/>
            <a:ext cx="5955202" cy="661324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20000"/>
                <a:lumOff val="8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43883399-5131-411F-6DF2-904CE59459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8" y="5492915"/>
            <a:ext cx="4757869" cy="69095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50CD625-21FA-452E-B6F5-2930BC35F0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5486874"/>
            <a:ext cx="4757870" cy="69699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997FB5DA-D95D-D065-52A3-A8EA26C913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8" y="3748041"/>
            <a:ext cx="3560250" cy="7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17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495600" y="1052736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2" name="直接连接符 3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1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34" name="平行四边形 3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13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495600" y="2103531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7" name="直接连接符 3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77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39" name="平行四边形 3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79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495600" y="3154326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42" name="直接连接符 4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8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44" name="平行四边形 4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86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495600" y="4205120"/>
            <a:ext cx="6332495" cy="523220"/>
            <a:chOff x="2929753" y="1756083"/>
            <a:chExt cx="6332495" cy="52322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90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49" name="平行四边形 4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92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Ⅳ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1" name="矩形 17"/>
          <p:cNvSpPr/>
          <p:nvPr/>
        </p:nvSpPr>
        <p:spPr>
          <a:xfrm>
            <a:off x="3214563" y="1146315"/>
            <a:ext cx="54017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52" name="矩形 51"/>
          <p:cNvSpPr/>
          <p:nvPr/>
        </p:nvSpPr>
        <p:spPr>
          <a:xfrm>
            <a:off x="3214563" y="2184815"/>
            <a:ext cx="790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Exact solution of topological spin chain</a:t>
            </a:r>
          </a:p>
        </p:txBody>
      </p:sp>
      <p:sp>
        <p:nvSpPr>
          <p:cNvPr id="53" name="矩形 52"/>
          <p:cNvSpPr/>
          <p:nvPr/>
        </p:nvSpPr>
        <p:spPr>
          <a:xfrm>
            <a:off x="3215679" y="3176354"/>
            <a:ext cx="4432304" cy="49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kern="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Eigenstates</a:t>
            </a:r>
          </a:p>
        </p:txBody>
      </p:sp>
      <p:sp>
        <p:nvSpPr>
          <p:cNvPr id="54" name="矩形 53"/>
          <p:cNvSpPr/>
          <p:nvPr/>
        </p:nvSpPr>
        <p:spPr>
          <a:xfrm>
            <a:off x="3215678" y="4314368"/>
            <a:ext cx="7908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79F0C4-1574-945C-7916-5B8FA62525AC}"/>
              </a:ext>
            </a:extLst>
          </p:cNvPr>
          <p:cNvGrpSpPr/>
          <p:nvPr/>
        </p:nvGrpSpPr>
        <p:grpSpPr>
          <a:xfrm>
            <a:off x="2495600" y="5233233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F742951-1DB0-1D67-142C-3440CB5575A2}"/>
                </a:ext>
              </a:extLst>
            </p:cNvPr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90">
              <a:extLst>
                <a:ext uri="{FF2B5EF4-FFF2-40B4-BE49-F238E27FC236}">
                  <a16:creationId xmlns:a16="http://schemas.microsoft.com/office/drawing/2014/main" id="{E3641E53-B3A4-8051-6955-5B346ECFA2FF}"/>
                </a:ext>
              </a:extLst>
            </p:cNvPr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5" name="平行四边形 4">
                <a:extLst>
                  <a:ext uri="{FF2B5EF4-FFF2-40B4-BE49-F238E27FC236}">
                    <a16:creationId xmlns:a16="http://schemas.microsoft.com/office/drawing/2014/main" id="{4EDC20F8-31B8-DE5B-9E16-07F52B6478C8}"/>
                  </a:ext>
                </a:extLst>
              </p:cNvPr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92">
                <a:extLst>
                  <a:ext uri="{FF2B5EF4-FFF2-40B4-BE49-F238E27FC236}">
                    <a16:creationId xmlns:a16="http://schemas.microsoft.com/office/drawing/2014/main" id="{00B398AA-EFFF-6759-065A-E7131735DBBB}"/>
                  </a:ext>
                </a:extLst>
              </p:cNvPr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0A52564-5155-385B-C4E3-9B4C855D07C4}"/>
              </a:ext>
            </a:extLst>
          </p:cNvPr>
          <p:cNvSpPr/>
          <p:nvPr/>
        </p:nvSpPr>
        <p:spPr>
          <a:xfrm>
            <a:off x="3215679" y="5294164"/>
            <a:ext cx="3735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F0ABE7-9049-6161-5DC0-202326523B56}"/>
              </a:ext>
            </a:extLst>
          </p:cNvPr>
          <p:cNvSpPr txBox="1"/>
          <p:nvPr/>
        </p:nvSpPr>
        <p:spPr>
          <a:xfrm>
            <a:off x="1803295" y="1024720"/>
            <a:ext cx="7897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BAEs leads to disordered Bethe roots patterns!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31E8F9A-8E95-862E-B627-AAE677DEACF3}"/>
              </a:ext>
            </a:extLst>
          </p:cNvPr>
          <p:cNvCxnSpPr>
            <a:cxnSpLocks/>
          </p:cNvCxnSpPr>
          <p:nvPr/>
        </p:nvCxnSpPr>
        <p:spPr bwMode="auto">
          <a:xfrm>
            <a:off x="5663952" y="2728007"/>
            <a:ext cx="0" cy="821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52C9EBB-3726-6FDD-B9AA-CC1038D1B27B}"/>
              </a:ext>
            </a:extLst>
          </p:cNvPr>
          <p:cNvCxnSpPr>
            <a:cxnSpLocks/>
          </p:cNvCxnSpPr>
          <p:nvPr/>
        </p:nvCxnSpPr>
        <p:spPr bwMode="auto">
          <a:xfrm>
            <a:off x="3504731" y="3933056"/>
            <a:ext cx="5704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7B53B224-78F2-0A5D-E5C6-C74C10FB9087}"/>
              </a:ext>
            </a:extLst>
          </p:cNvPr>
          <p:cNvCxnSpPr>
            <a:cxnSpLocks/>
          </p:cNvCxnSpPr>
          <p:nvPr/>
        </p:nvCxnSpPr>
        <p:spPr bwMode="auto">
          <a:xfrm>
            <a:off x="6882616" y="3931421"/>
            <a:ext cx="6828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BA05A07-730E-FD73-C8CC-0C32A272680B}"/>
              </a:ext>
            </a:extLst>
          </p:cNvPr>
          <p:cNvCxnSpPr>
            <a:cxnSpLocks/>
          </p:cNvCxnSpPr>
          <p:nvPr/>
        </p:nvCxnSpPr>
        <p:spPr bwMode="auto">
          <a:xfrm>
            <a:off x="3765295" y="3933056"/>
            <a:ext cx="0" cy="29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30EE28A-8484-9F7B-ADAF-41D20BF05CA5}"/>
              </a:ext>
            </a:extLst>
          </p:cNvPr>
          <p:cNvCxnSpPr>
            <a:cxnSpLocks/>
          </p:cNvCxnSpPr>
          <p:nvPr/>
        </p:nvCxnSpPr>
        <p:spPr bwMode="auto">
          <a:xfrm>
            <a:off x="7224034" y="3936198"/>
            <a:ext cx="0" cy="3568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AEF1034-B787-B062-AA53-F0F8EA1FBA6E}"/>
                  </a:ext>
                </a:extLst>
              </p:cNvPr>
              <p:cNvSpPr txBox="1"/>
              <p:nvPr/>
            </p:nvSpPr>
            <p:spPr>
              <a:xfrm>
                <a:off x="3267320" y="5019737"/>
                <a:ext cx="446449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are zeros of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16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𝚲</m:t>
                    </m:r>
                    <m:d>
                      <m:dPr>
                        <m:ctrlPr>
                          <a:rPr lang="en-US" altLang="zh-CN" sz="1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𝑾</m:t>
                    </m:r>
                    <m:d>
                      <m:dPr>
                        <m:ctrlPr>
                          <a:rPr lang="en-US" altLang="zh-CN" sz="1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AEF1034-B787-B062-AA53-F0F8EA1FB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20" y="5019737"/>
                <a:ext cx="4464496" cy="338554"/>
              </a:xfrm>
              <a:prstGeom prst="rect">
                <a:avLst/>
              </a:prstGeom>
              <a:blipFill>
                <a:blip r:embed="rId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2E4203B9-6C32-D854-D567-451661624708}"/>
              </a:ext>
            </a:extLst>
          </p:cNvPr>
          <p:cNvSpPr txBox="1"/>
          <p:nvPr/>
        </p:nvSpPr>
        <p:spPr>
          <a:xfrm>
            <a:off x="566060" y="584807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BAEs:</a:t>
            </a:r>
            <a:endParaRPr lang="zh-CN" altLang="en-US" sz="1600" dirty="0"/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B9A2AF8E-4254-6B0F-8C49-C7B63118B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65"/>
          <a:stretch/>
        </p:blipFill>
        <p:spPr>
          <a:xfrm>
            <a:off x="1779393" y="5555745"/>
            <a:ext cx="206932" cy="933496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EDD966D-E986-7852-8345-68DE725C1DF0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D58B4C98-4763-B51F-31DE-485B798CB34D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>
            <a:extLst>
              <a:ext uri="{FF2B5EF4-FFF2-40B4-BE49-F238E27FC236}">
                <a16:creationId xmlns:a16="http://schemas.microsoft.com/office/drawing/2014/main" id="{CBAB65EA-4ED3-2512-1928-23BA570D6DB5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FCE82C-0FAD-5B3C-BCA8-11F9B4C29824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57FD851-8FA0-9762-CBCD-BE8694E2EA39}"/>
                  </a:ext>
                </a:extLst>
              </p:cNvPr>
              <p:cNvSpPr txBox="1"/>
              <p:nvPr/>
            </p:nvSpPr>
            <p:spPr>
              <a:xfrm>
                <a:off x="2999656" y="1467056"/>
                <a:ext cx="6097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propose two methods: </a:t>
                </a:r>
                <a:r>
                  <a:rPr lang="en-US" altLang="zh-CN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T-W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method 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CN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zh-CN" alt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</a:t>
                </a:r>
                <a:endPara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57FD851-8FA0-9762-CBCD-BE8694E2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1467056"/>
                <a:ext cx="6097218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3A002F2C-6188-F61A-ED55-227FCEF49AC3}"/>
              </a:ext>
            </a:extLst>
          </p:cNvPr>
          <p:cNvSpPr txBox="1"/>
          <p:nvPr/>
        </p:nvSpPr>
        <p:spPr>
          <a:xfrm>
            <a:off x="542292" y="1886019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T-W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315DD4-380B-4F50-0F7E-DC1ECEEF4FD5}"/>
              </a:ext>
            </a:extLst>
          </p:cNvPr>
          <p:cNvSpPr txBox="1"/>
          <p:nvPr/>
        </p:nvSpPr>
        <p:spPr>
          <a:xfrm>
            <a:off x="6607452" y="5849002"/>
            <a:ext cx="51325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 BAEs give nice Bethe roots pattern! </a:t>
            </a:r>
            <a:endParaRPr lang="zh-CN" altLang="en-US" sz="1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11BC9CB-6095-5B49-5C55-D1FA65D33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35" y="2331997"/>
            <a:ext cx="4264143" cy="3743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2E7C6A7-A15C-C525-86D1-9A5C36BF2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50" y="2763961"/>
            <a:ext cx="1792085" cy="35572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A4A2586-7F13-DD44-AF32-44BFF5916F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72" y="3189686"/>
            <a:ext cx="1968529" cy="30264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FD29B02-EE45-3FE0-6DE4-F248DDDB73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05" y="3549944"/>
            <a:ext cx="4039347" cy="2918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CD1B02D-3BFD-067A-BC8D-8EF91058B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63" y="4360677"/>
            <a:ext cx="2221463" cy="68026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87DBE55-5B6A-60B2-9508-C8A8C37A5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59" y="4382748"/>
            <a:ext cx="2470950" cy="711896"/>
          </a:xfrm>
          <a:prstGeom prst="rect">
            <a:avLst/>
          </a:prstGeom>
        </p:spPr>
      </p:pic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C6DE1D7F-46ED-4C85-CC59-1EA1877DD608}"/>
              </a:ext>
            </a:extLst>
          </p:cNvPr>
          <p:cNvCxnSpPr>
            <a:cxnSpLocks/>
          </p:cNvCxnSpPr>
          <p:nvPr/>
        </p:nvCxnSpPr>
        <p:spPr bwMode="auto">
          <a:xfrm>
            <a:off x="3647728" y="2495447"/>
            <a:ext cx="3482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0" name="矩形 38">
            <a:extLst>
              <a:ext uri="{FF2B5EF4-FFF2-40B4-BE49-F238E27FC236}">
                <a16:creationId xmlns:a16="http://schemas.microsoft.com/office/drawing/2014/main" id="{9A84A188-1E47-0FA4-C486-3D86B973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165" y="2306165"/>
            <a:ext cx="1586044" cy="400187"/>
          </a:xfrm>
          <a:prstGeom prst="rect">
            <a:avLst/>
          </a:prstGeom>
          <a:solidFill>
            <a:schemeClr val="accent1">
              <a:lumMod val="20000"/>
              <a:lumOff val="80000"/>
              <a:alpha val="39999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5D440B4-3656-B157-3D11-70D91449EEFE}"/>
              </a:ext>
            </a:extLst>
          </p:cNvPr>
          <p:cNvSpPr/>
          <p:nvPr/>
        </p:nvSpPr>
        <p:spPr bwMode="auto">
          <a:xfrm>
            <a:off x="8895447" y="2256052"/>
            <a:ext cx="1717425" cy="515327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B2F4A83-563F-C6B3-11A7-70740A84DE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57" y="2369303"/>
            <a:ext cx="1461058" cy="258345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800AE540-6A20-55FF-11AD-426FAB14FD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60" y="5616461"/>
            <a:ext cx="4333734" cy="357343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A7274B04-28EC-240F-4FC4-9040110938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60" y="6073364"/>
            <a:ext cx="4484857" cy="3459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2F9079-ADE2-FFBB-D617-121051E58A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450" y="2357299"/>
            <a:ext cx="2990919" cy="3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8" grpId="0"/>
      <p:bldP spid="11" grpId="0"/>
      <p:bldP spid="13" grpId="0"/>
      <p:bldP spid="40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F0ABE7-9049-6161-5DC0-202326523B56}"/>
              </a:ext>
            </a:extLst>
          </p:cNvPr>
          <p:cNvSpPr txBox="1"/>
          <p:nvPr/>
        </p:nvSpPr>
        <p:spPr>
          <a:xfrm>
            <a:off x="3455488" y="1342591"/>
            <a:ext cx="528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convenient method to compute physical quantities</a:t>
            </a:r>
            <a:endParaRPr lang="en-US" altLang="zh-CN" sz="20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377950-FB7D-55A4-3D97-7F9C37CDC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33" y="2468699"/>
            <a:ext cx="4221881" cy="3289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FD6B3E-564B-88C2-31A3-14DBF247F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65" y="1747303"/>
            <a:ext cx="2088232" cy="704778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451B1DD-CC2C-6133-6BBC-9422EF30C7E6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B1423208-A5A7-7AE4-D38E-3BFC8A9A9FEF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41">
            <a:extLst>
              <a:ext uri="{FF2B5EF4-FFF2-40B4-BE49-F238E27FC236}">
                <a16:creationId xmlns:a16="http://schemas.microsoft.com/office/drawing/2014/main" id="{B55730C6-14B0-217D-6D85-D9FDFF1A60B8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AC3E39-8CC4-5D44-651A-19BE21A8A11D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62DD3B-5434-12EC-F3B1-7EA1C22E1E85}"/>
              </a:ext>
            </a:extLst>
          </p:cNvPr>
          <p:cNvSpPr txBox="1"/>
          <p:nvPr/>
        </p:nvSpPr>
        <p:spPr>
          <a:xfrm>
            <a:off x="695400" y="1880374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EAC96B0-B939-CF0E-A054-268BEB2C8E75}"/>
                  </a:ext>
                </a:extLst>
              </p:cNvPr>
              <p:cNvSpPr txBox="1"/>
              <p:nvPr/>
            </p:nvSpPr>
            <p:spPr>
              <a:xfrm>
                <a:off x="1247050" y="3517511"/>
                <a:ext cx="93932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use </a:t>
                </a:r>
                <a14:m>
                  <m:oMath xmlns:m="http://schemas.openxmlformats.org/officeDocument/2006/math">
                    <m:r>
                      <a:rPr lang="en-US" altLang="zh-CN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altLang="zh-CN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𝛉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BAEs to get the ground state energy and elementary excitations by</a:t>
                </a:r>
                <a:endPara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EAC96B0-B939-CF0E-A054-268BEB2C8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50" y="3517511"/>
                <a:ext cx="9393241" cy="369332"/>
              </a:xfrm>
              <a:prstGeom prst="rect">
                <a:avLst/>
              </a:prstGeom>
              <a:blipFill>
                <a:blip r:embed="rId4"/>
                <a:stretch>
                  <a:fillRect l="-58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75B48FA-315E-30B1-F874-E396E7AAB228}"/>
                  </a:ext>
                </a:extLst>
              </p:cNvPr>
              <p:cNvSpPr txBox="1"/>
              <p:nvPr/>
            </p:nvSpPr>
            <p:spPr>
              <a:xfrm>
                <a:off x="2418533" y="3999542"/>
                <a:ext cx="69306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Determining 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 pattern of ground state and excited state.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75B48FA-315E-30B1-F874-E396E7AAB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33" y="3999542"/>
                <a:ext cx="6930674" cy="369332"/>
              </a:xfrm>
              <a:prstGeom prst="rect">
                <a:avLst/>
              </a:prstGeom>
              <a:blipFill>
                <a:blip r:embed="rId5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5345C60-F437-F2E2-4156-CC34752BC2F4}"/>
                  </a:ext>
                </a:extLst>
              </p:cNvPr>
              <p:cNvSpPr txBox="1"/>
              <p:nvPr/>
            </p:nvSpPr>
            <p:spPr>
              <a:xfrm>
                <a:off x="2368932" y="4569366"/>
                <a:ext cx="78315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logarithm of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BAEs to get Integral equations of density of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𝜃 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density of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𝑧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thermodynamic limit.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5345C60-F437-F2E2-4156-CC34752BC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32" y="4569366"/>
                <a:ext cx="7831524" cy="646331"/>
              </a:xfrm>
              <a:prstGeom prst="rect">
                <a:avLst/>
              </a:prstGeom>
              <a:blipFill>
                <a:blip r:embed="rId6"/>
                <a:stretch>
                  <a:fillRect l="-701" t="-6604" r="-1246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4440879-354B-C450-E81D-59DF42D56E24}"/>
                  </a:ext>
                </a:extLst>
              </p:cNvPr>
              <p:cNvSpPr txBox="1"/>
              <p:nvPr/>
            </p:nvSpPr>
            <p:spPr>
              <a:xfrm>
                <a:off x="2368932" y="5436694"/>
                <a:ext cx="69306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solving 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density function.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4440879-354B-C450-E81D-59DF42D56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32" y="5436694"/>
                <a:ext cx="6930674" cy="369332"/>
              </a:xfrm>
              <a:prstGeom prst="rect">
                <a:avLst/>
              </a:prstGeom>
              <a:blipFill>
                <a:blip r:embed="rId7"/>
                <a:stretch>
                  <a:fillRect l="-79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F7169B1-70E2-266C-4B1E-A01437F19C6C}"/>
                  </a:ext>
                </a:extLst>
              </p:cNvPr>
              <p:cNvSpPr txBox="1"/>
              <p:nvPr/>
            </p:nvSpPr>
            <p:spPr>
              <a:xfrm>
                <a:off x="695400" y="964732"/>
                <a:ext cx="60972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F7169B1-70E2-266C-4B1E-A01437F19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964732"/>
                <a:ext cx="6097218" cy="400110"/>
              </a:xfrm>
              <a:prstGeom prst="rect">
                <a:avLst/>
              </a:prstGeom>
              <a:blipFill>
                <a:blip r:embed="rId8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57B6F3B5-1488-D21B-34BD-98F78609790C}"/>
              </a:ext>
            </a:extLst>
          </p:cNvPr>
          <p:cNvSpPr txBox="1"/>
          <p:nvPr/>
        </p:nvSpPr>
        <p:spPr>
          <a:xfrm>
            <a:off x="4059297" y="1881851"/>
            <a:ext cx="1098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0E618E5-5B10-B6A8-6745-731EA3A7C1AC}"/>
                  </a:ext>
                </a:extLst>
              </p:cNvPr>
              <p:cNvSpPr txBox="1"/>
              <p:nvPr/>
            </p:nvSpPr>
            <p:spPr>
              <a:xfrm>
                <a:off x="695400" y="2886158"/>
                <a:ext cx="6097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 another homogeneous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BAEs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zh-CN" alt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roots.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0E618E5-5B10-B6A8-6745-731EA3A7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886158"/>
                <a:ext cx="6097218" cy="369332"/>
              </a:xfrm>
              <a:prstGeom prst="rect">
                <a:avLst/>
              </a:prstGeom>
              <a:blipFill>
                <a:blip r:embed="rId9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A8FE97C7-29D0-FD1E-4178-B0B62E29764B}"/>
              </a:ext>
            </a:extLst>
          </p:cNvPr>
          <p:cNvSpPr txBox="1"/>
          <p:nvPr/>
        </p:nvSpPr>
        <p:spPr>
          <a:xfrm>
            <a:off x="1545429" y="4005589"/>
            <a:ext cx="1094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9593FC7-4FC2-44EB-1640-9AD8064E249F}"/>
              </a:ext>
            </a:extLst>
          </p:cNvPr>
          <p:cNvSpPr txBox="1"/>
          <p:nvPr/>
        </p:nvSpPr>
        <p:spPr>
          <a:xfrm>
            <a:off x="1543533" y="4559720"/>
            <a:ext cx="825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40BD326-3837-C375-6027-11414AB945BA}"/>
              </a:ext>
            </a:extLst>
          </p:cNvPr>
          <p:cNvSpPr txBox="1"/>
          <p:nvPr/>
        </p:nvSpPr>
        <p:spPr>
          <a:xfrm>
            <a:off x="1543533" y="5436694"/>
            <a:ext cx="88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7B2510A-5EAD-82DE-04D2-A64E4AB96160}"/>
              </a:ext>
            </a:extLst>
          </p:cNvPr>
          <p:cNvSpPr txBox="1"/>
          <p:nvPr/>
        </p:nvSpPr>
        <p:spPr>
          <a:xfrm>
            <a:off x="7536160" y="4929052"/>
            <a:ext cx="3673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density of inhomogeneity </a:t>
            </a:r>
            <a:endParaRPr lang="zh-CN" altLang="en-US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039A1D7-74F4-BB9D-0938-137A5A84DA1B}"/>
              </a:ext>
            </a:extLst>
          </p:cNvPr>
          <p:cNvCxnSpPr>
            <a:cxnSpLocks/>
          </p:cNvCxnSpPr>
          <p:nvPr/>
        </p:nvCxnSpPr>
        <p:spPr bwMode="auto">
          <a:xfrm>
            <a:off x="9120336" y="4929052"/>
            <a:ext cx="6693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95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5" grpId="0"/>
      <p:bldP spid="26" grpId="0"/>
      <p:bldP spid="28" grpId="0"/>
      <p:bldP spid="30" grpId="0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524000" y="411510"/>
            <a:ext cx="539750" cy="576064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2124710" y="411510"/>
            <a:ext cx="0" cy="576064"/>
          </a:xfrm>
          <a:prstGeom prst="line">
            <a:avLst/>
          </a:prstGeom>
          <a:ln w="28575">
            <a:solidFill>
              <a:srgbClr val="346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/>
          <p:cNvSpPr txBox="1"/>
          <p:nvPr/>
        </p:nvSpPr>
        <p:spPr>
          <a:xfrm>
            <a:off x="2185670" y="345599"/>
            <a:ext cx="35531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210418" y="1484784"/>
            <a:ext cx="7056783" cy="523220"/>
            <a:chOff x="2929753" y="1756083"/>
            <a:chExt cx="6332495" cy="52322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1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34" name="平行四边形 3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13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Ⅰ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210418" y="2535579"/>
            <a:ext cx="7056783" cy="523220"/>
            <a:chOff x="2929753" y="1756083"/>
            <a:chExt cx="6332495" cy="52322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77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39" name="平行四边形 3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79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Ⅱ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210418" y="3586374"/>
            <a:ext cx="7056783" cy="523220"/>
            <a:chOff x="2929753" y="1756083"/>
            <a:chExt cx="6332495" cy="52322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8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44" name="平行四边形 4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86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Ⅲ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210418" y="4637168"/>
            <a:ext cx="7056783" cy="523220"/>
            <a:chOff x="2929753" y="1756083"/>
            <a:chExt cx="6332495" cy="52322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90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49" name="平行四边形 4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92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Ⅳ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1" name="矩形 17"/>
          <p:cNvSpPr/>
          <p:nvPr/>
        </p:nvSpPr>
        <p:spPr>
          <a:xfrm>
            <a:off x="2929381" y="1578363"/>
            <a:ext cx="5401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  <a:endParaRPr lang="zh-CN" altLang="en-US" sz="20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29381" y="2616863"/>
            <a:ext cx="5897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Exact solution of topological spin chain</a:t>
            </a:r>
            <a:endParaRPr lang="zh-CN" altLang="en-US" sz="20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930497" y="3608402"/>
            <a:ext cx="5897518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Eigenstates </a:t>
            </a:r>
            <a:endParaRPr lang="zh-CN" altLang="zh-CN" sz="2000" b="1" kern="100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30496" y="4746416"/>
            <a:ext cx="863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Exact spectrum: ground state and elementary excitations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79F0C4-1574-945C-7916-5B8FA62525AC}"/>
              </a:ext>
            </a:extLst>
          </p:cNvPr>
          <p:cNvGrpSpPr/>
          <p:nvPr/>
        </p:nvGrpSpPr>
        <p:grpSpPr>
          <a:xfrm>
            <a:off x="2210418" y="5665281"/>
            <a:ext cx="7056783" cy="523220"/>
            <a:chOff x="2929753" y="1756083"/>
            <a:chExt cx="6332495" cy="52322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F742951-1DB0-1D67-142C-3440CB5575A2}"/>
                </a:ext>
              </a:extLst>
            </p:cNvPr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90">
              <a:extLst>
                <a:ext uri="{FF2B5EF4-FFF2-40B4-BE49-F238E27FC236}">
                  <a16:creationId xmlns:a16="http://schemas.microsoft.com/office/drawing/2014/main" id="{E3641E53-B3A4-8051-6955-5B346ECFA2FF}"/>
                </a:ext>
              </a:extLst>
            </p:cNvPr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5" name="平行四边形 4">
                <a:extLst>
                  <a:ext uri="{FF2B5EF4-FFF2-40B4-BE49-F238E27FC236}">
                    <a16:creationId xmlns:a16="http://schemas.microsoft.com/office/drawing/2014/main" id="{4EDC20F8-31B8-DE5B-9E16-07F52B6478C8}"/>
                  </a:ext>
                </a:extLst>
              </p:cNvPr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92">
                <a:extLst>
                  <a:ext uri="{FF2B5EF4-FFF2-40B4-BE49-F238E27FC236}">
                    <a16:creationId xmlns:a16="http://schemas.microsoft.com/office/drawing/2014/main" id="{00B398AA-EFFF-6759-065A-E7131735DBBB}"/>
                  </a:ext>
                </a:extLst>
              </p:cNvPr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Ⅴ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0A52564-5155-385B-C4E3-9B4C855D07C4}"/>
              </a:ext>
            </a:extLst>
          </p:cNvPr>
          <p:cNvSpPr/>
          <p:nvPr/>
        </p:nvSpPr>
        <p:spPr>
          <a:xfrm>
            <a:off x="2930496" y="5726212"/>
            <a:ext cx="5897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0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3F54EAF-F619-E8DC-AA70-C96C74D61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98" y="1624941"/>
            <a:ext cx="3065389" cy="724066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EC86DC82-D71A-67C3-4102-51B8BD508DD4}"/>
              </a:ext>
            </a:extLst>
          </p:cNvPr>
          <p:cNvSpPr txBox="1"/>
          <p:nvPr/>
        </p:nvSpPr>
        <p:spPr>
          <a:xfrm>
            <a:off x="1170108" y="1773230"/>
            <a:ext cx="1881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Parameterization: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350AB6-4832-111B-9A72-F82A7B49B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34" y="1304840"/>
            <a:ext cx="4635513" cy="278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14D65C0-A43A-7DE9-C405-AAAC2549BBE8}"/>
                  </a:ext>
                </a:extLst>
              </p:cNvPr>
              <p:cNvSpPr txBox="1"/>
              <p:nvPr/>
            </p:nvSpPr>
            <p:spPr>
              <a:xfrm>
                <a:off x="402893" y="2260073"/>
                <a:ext cx="609721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homogeneous </a:t>
                </a:r>
                <a14:m>
                  <m:oMath xmlns:m="http://schemas.openxmlformats.org/officeDocument/2006/math">
                    <m:r>
                      <a:rPr lang="en-US" altLang="zh-CN" sz="16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altLang="zh-CN" sz="16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sz="1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BAEs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14D65C0-A43A-7DE9-C405-AAAC2549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93" y="2260073"/>
                <a:ext cx="6097218" cy="338554"/>
              </a:xfrm>
              <a:prstGeom prst="rect">
                <a:avLst/>
              </a:prstGeom>
              <a:blipFill>
                <a:blip r:embed="rId5"/>
                <a:stretch>
                  <a:fillRect l="-500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D8B6AE1-F015-5041-FD18-1D5FB5BFB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22"/>
          <a:stretch/>
        </p:blipFill>
        <p:spPr>
          <a:xfrm>
            <a:off x="1319607" y="2831297"/>
            <a:ext cx="4267826" cy="6889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B75F48-211B-3AE8-1855-4E63C6705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47722"/>
          <a:stretch/>
        </p:blipFill>
        <p:spPr>
          <a:xfrm>
            <a:off x="4889480" y="2761949"/>
            <a:ext cx="4177984" cy="688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3D1901B-F942-ECB0-959E-C025FCDE1B24}"/>
                  </a:ext>
                </a:extLst>
              </p:cNvPr>
              <p:cNvSpPr txBox="1"/>
              <p:nvPr/>
            </p:nvSpPr>
            <p:spPr>
              <a:xfrm>
                <a:off x="446629" y="904730"/>
                <a:ext cx="60972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3D1901B-F942-ECB0-959E-C025FCDE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9" y="904730"/>
                <a:ext cx="6097218" cy="400110"/>
              </a:xfrm>
              <a:prstGeom prst="rect">
                <a:avLst/>
              </a:prstGeom>
              <a:blipFill>
                <a:blip r:embed="rId7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DC81246-865A-0170-D531-547C8AB2D167}"/>
              </a:ext>
            </a:extLst>
          </p:cNvPr>
          <p:cNvCxnSpPr>
            <a:cxnSpLocks/>
          </p:cNvCxnSpPr>
          <p:nvPr/>
        </p:nvCxnSpPr>
        <p:spPr bwMode="auto">
          <a:xfrm>
            <a:off x="1909275" y="1683734"/>
            <a:ext cx="5704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E47F188E-4036-D08E-7DED-E109E63F4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4" y="3604830"/>
            <a:ext cx="3405390" cy="688379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06CB560B-6EDC-B5E1-F26B-4CBE93EFFD34}"/>
              </a:ext>
            </a:extLst>
          </p:cNvPr>
          <p:cNvSpPr/>
          <p:nvPr/>
        </p:nvSpPr>
        <p:spPr bwMode="auto">
          <a:xfrm>
            <a:off x="1147201" y="2682174"/>
            <a:ext cx="9433048" cy="850642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215C424-3002-91DE-F57C-27745E39D95E}"/>
              </a:ext>
            </a:extLst>
          </p:cNvPr>
          <p:cNvSpPr txBox="1"/>
          <p:nvPr/>
        </p:nvSpPr>
        <p:spPr>
          <a:xfrm>
            <a:off x="403075" y="3743780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Eigenvalue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444383D-51BE-4CEB-5E66-53F741EAE057}"/>
              </a:ext>
            </a:extLst>
          </p:cNvPr>
          <p:cNvSpPr txBox="1"/>
          <p:nvPr/>
        </p:nvSpPr>
        <p:spPr>
          <a:xfrm>
            <a:off x="1488554" y="4355242"/>
            <a:ext cx="91413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Calculating eigenvalues and elementary excitations requires determining the </a:t>
            </a:r>
            <a:r>
              <a:rPr lang="en-US" altLang="zh-CN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 of z roots!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763AAC7C-5C18-70B8-E3BF-D537FF07EC10}"/>
              </a:ext>
            </a:extLst>
          </p:cNvPr>
          <p:cNvCxnSpPr>
            <a:cxnSpLocks/>
          </p:cNvCxnSpPr>
          <p:nvPr/>
        </p:nvCxnSpPr>
        <p:spPr bwMode="auto">
          <a:xfrm flipV="1">
            <a:off x="3313559" y="5215958"/>
            <a:ext cx="455484" cy="35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4836CCBF-2E11-9542-7D29-A0DFDF8315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66" y="5807242"/>
            <a:ext cx="2207446" cy="353648"/>
          </a:xfrm>
          <a:prstGeom prst="rect">
            <a:avLst/>
          </a:prstGeom>
        </p:spPr>
      </p:pic>
      <p:sp>
        <p:nvSpPr>
          <p:cNvPr id="66" name="矩形 65">
            <a:extLst>
              <a:ext uri="{FF2B5EF4-FFF2-40B4-BE49-F238E27FC236}">
                <a16:creationId xmlns:a16="http://schemas.microsoft.com/office/drawing/2014/main" id="{17A9565E-F516-4C36-D135-5EF8667D87A9}"/>
              </a:ext>
            </a:extLst>
          </p:cNvPr>
          <p:cNvSpPr/>
          <p:nvPr/>
        </p:nvSpPr>
        <p:spPr bwMode="auto">
          <a:xfrm>
            <a:off x="1996439" y="5767170"/>
            <a:ext cx="2380489" cy="39372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D6B1E95C-68E7-8E51-5AFA-2C09ADBA61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1"/>
          <a:stretch/>
        </p:blipFill>
        <p:spPr>
          <a:xfrm>
            <a:off x="4628105" y="5487933"/>
            <a:ext cx="1143160" cy="46576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1F1BC12B-E912-B68B-34E5-1CAD0540B1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02" b="7707"/>
          <a:stretch/>
        </p:blipFill>
        <p:spPr>
          <a:xfrm>
            <a:off x="4408294" y="5572284"/>
            <a:ext cx="169904" cy="762824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C5EC5A3E-BC3F-ABF5-7187-C1468F14CC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0" t="-687"/>
          <a:stretch/>
        </p:blipFill>
        <p:spPr>
          <a:xfrm>
            <a:off x="5954002" y="5495069"/>
            <a:ext cx="1542076" cy="468961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01FE7C82-DC2F-CEE2-20F1-F625139DD5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32" y="6027653"/>
            <a:ext cx="4304420" cy="465762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9D00072C-166A-0FC8-4517-EEA2707EE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5" t="365" b="1"/>
          <a:stretch/>
        </p:blipFill>
        <p:spPr>
          <a:xfrm>
            <a:off x="9251746" y="3015972"/>
            <a:ext cx="1122481" cy="277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3F8A6DEE-1839-798B-E35F-39E24078401A}"/>
                  </a:ext>
                </a:extLst>
              </p:cNvPr>
              <p:cNvSpPr txBox="1"/>
              <p:nvPr/>
            </p:nvSpPr>
            <p:spPr>
              <a:xfrm>
                <a:off x="6004389" y="1769197"/>
                <a:ext cx="4004585" cy="420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6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zeros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3F8A6DEE-1839-798B-E35F-39E240784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89" y="1769197"/>
                <a:ext cx="4004585" cy="420500"/>
              </a:xfrm>
              <a:prstGeom prst="rect">
                <a:avLst/>
              </a:prstGeom>
              <a:blipFill>
                <a:blip r:embed="rId1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图片 75">
            <a:extLst>
              <a:ext uri="{FF2B5EF4-FFF2-40B4-BE49-F238E27FC236}">
                <a16:creationId xmlns:a16="http://schemas.microsoft.com/office/drawing/2014/main" id="{E4821301-522D-BDB4-C2CA-6D58AFFDF9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4" y="5035262"/>
            <a:ext cx="2333677" cy="371776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16366D3-393A-CBF6-2C19-E5FCB27C9F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00" y="4996463"/>
            <a:ext cx="2450313" cy="465762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456FEE46-F770-4D5C-C061-A999CE3455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56" y="5014597"/>
            <a:ext cx="2610653" cy="419752"/>
          </a:xfrm>
          <a:prstGeom prst="rect">
            <a:avLst/>
          </a:prstGeom>
        </p:spPr>
      </p:pic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8B403DEB-B3B0-914C-63D6-5F0E36B7EFD9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4571" y="5219964"/>
            <a:ext cx="455484" cy="35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5F0BC481-222F-6997-13F7-07C52EC38A7F}"/>
              </a:ext>
            </a:extLst>
          </p:cNvPr>
          <p:cNvCxnSpPr>
            <a:cxnSpLocks/>
          </p:cNvCxnSpPr>
          <p:nvPr/>
        </p:nvCxnSpPr>
        <p:spPr bwMode="auto">
          <a:xfrm flipV="1">
            <a:off x="277522" y="4850498"/>
            <a:ext cx="11453733" cy="7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762F350E-A240-9DC5-8063-271C42ED1E3A}"/>
              </a:ext>
            </a:extLst>
          </p:cNvPr>
          <p:cNvSpPr txBox="1"/>
          <p:nvPr/>
        </p:nvSpPr>
        <p:spPr>
          <a:xfrm>
            <a:off x="7320136" y="904730"/>
            <a:ext cx="4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Y. </a:t>
            </a:r>
            <a:r>
              <a:rPr lang="en-US" altLang="zh-CN" sz="1400" dirty="0" err="1">
                <a:solidFill>
                  <a:srgbClr val="333333"/>
                </a:solidFill>
                <a:latin typeface="-apple-system"/>
              </a:rPr>
              <a:t>Qiao</a:t>
            </a:r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US" altLang="zh-CN" sz="1400" i="1" dirty="0">
                <a:solidFill>
                  <a:srgbClr val="333333"/>
                </a:solidFill>
                <a:latin typeface="-apple-system"/>
              </a:rPr>
              <a:t>et al</a:t>
            </a:r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., Phys. Rev. B </a:t>
            </a:r>
            <a:r>
              <a:rPr lang="en-US" altLang="zh-CN" sz="1400" b="1" dirty="0">
                <a:solidFill>
                  <a:srgbClr val="333333"/>
                </a:solidFill>
                <a:latin typeface="-apple-system"/>
              </a:rPr>
              <a:t>102</a:t>
            </a:r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, 085115 (2020)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7367FB70-0DA4-DA2D-FE50-7A5F2D937BAE}"/>
              </a:ext>
            </a:extLst>
          </p:cNvPr>
          <p:cNvSpPr txBox="1"/>
          <p:nvPr/>
        </p:nvSpPr>
        <p:spPr>
          <a:xfrm>
            <a:off x="7320136" y="1189976"/>
            <a:ext cx="3640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X. Le </a:t>
            </a:r>
            <a:r>
              <a:rPr lang="en-US" altLang="zh-CN" sz="1400" i="1" dirty="0">
                <a:solidFill>
                  <a:srgbClr val="333333"/>
                </a:solidFill>
                <a:latin typeface="-apple-system"/>
              </a:rPr>
              <a:t>et al</a:t>
            </a:r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., JHEP </a:t>
            </a:r>
            <a:r>
              <a:rPr lang="en-US" altLang="zh-CN" sz="1400" b="1" dirty="0">
                <a:solidFill>
                  <a:srgbClr val="333333"/>
                </a:solidFill>
                <a:latin typeface="-apple-system"/>
              </a:rPr>
              <a:t>11</a:t>
            </a:r>
            <a:r>
              <a:rPr lang="en-US" altLang="zh-CN" sz="1400" dirty="0">
                <a:solidFill>
                  <a:srgbClr val="333333"/>
                </a:solidFill>
                <a:latin typeface="-apple-system"/>
              </a:rPr>
              <a:t>, 044 (2021)</a:t>
            </a:r>
            <a:endParaRPr lang="zh-CN" altLang="en-US" sz="1400" dirty="0">
              <a:solidFill>
                <a:srgbClr val="333333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43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" grpId="0"/>
      <p:bldP spid="36" grpId="0" animBg="1"/>
      <p:bldP spid="37" grpId="0"/>
      <p:bldP spid="43" grpId="0"/>
      <p:bldP spid="66" grpId="0" animBg="1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D51B9D-0B77-00B0-6704-545AA78F0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-13856" r="204" b="47478"/>
          <a:stretch/>
        </p:blipFill>
        <p:spPr>
          <a:xfrm>
            <a:off x="1847528" y="1394111"/>
            <a:ext cx="5967175" cy="4221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07A368-439F-7E77-A468-A3F82A7E1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3" y="2279814"/>
            <a:ext cx="1133064" cy="31014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A4CD0F8-95D4-763E-BB9E-CD3267D53220}"/>
              </a:ext>
            </a:extLst>
          </p:cNvPr>
          <p:cNvSpPr txBox="1"/>
          <p:nvPr/>
        </p:nvSpPr>
        <p:spPr>
          <a:xfrm>
            <a:off x="498782" y="994576"/>
            <a:ext cx="5453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Bethe roots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F004BEC-11C7-BF42-C510-E66CCD94E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94" y="2213567"/>
            <a:ext cx="2390911" cy="471072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B434061-5250-1703-30EA-F3C6661ABA6D}"/>
              </a:ext>
            </a:extLst>
          </p:cNvPr>
          <p:cNvCxnSpPr>
            <a:cxnSpLocks/>
          </p:cNvCxnSpPr>
          <p:nvPr/>
        </p:nvCxnSpPr>
        <p:spPr bwMode="auto">
          <a:xfrm>
            <a:off x="4223792" y="3631410"/>
            <a:ext cx="0" cy="684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E10B80DC-4E76-20B4-C822-EF4DE1F76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5" y="2888133"/>
            <a:ext cx="4208433" cy="8480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EE8064F-75F8-DF3C-BE8A-F41B1A00F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64" y="2947971"/>
            <a:ext cx="5051042" cy="683439"/>
          </a:xfrm>
          <a:prstGeom prst="rect">
            <a:avLst/>
          </a:prstGeom>
        </p:spPr>
      </p:pic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C1FA3A3F-CDFD-2096-58EA-C6126D8D3DCA}"/>
              </a:ext>
            </a:extLst>
          </p:cNvPr>
          <p:cNvCxnSpPr>
            <a:cxnSpLocks/>
          </p:cNvCxnSpPr>
          <p:nvPr/>
        </p:nvCxnSpPr>
        <p:spPr>
          <a:xfrm>
            <a:off x="1221318" y="2861920"/>
            <a:ext cx="0" cy="8416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489AF23B-07EF-0FEE-A1B5-878D5C2264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80" y="3650227"/>
            <a:ext cx="259170" cy="28796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0CCE6A8-B88D-FB03-FDFD-7A6CC65A4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r="-820"/>
          <a:stretch/>
        </p:blipFill>
        <p:spPr>
          <a:xfrm>
            <a:off x="1717952" y="3949286"/>
            <a:ext cx="329096" cy="183859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0DBF0300-6F06-255D-2BA0-A0786FEB4C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7" y="3873278"/>
            <a:ext cx="720080" cy="237169"/>
          </a:xfrm>
          <a:prstGeom prst="rect">
            <a:avLst/>
          </a:prstGeom>
        </p:spPr>
      </p:pic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1DCF902-9062-1649-B559-5D44194E47C8}"/>
              </a:ext>
            </a:extLst>
          </p:cNvPr>
          <p:cNvCxnSpPr>
            <a:cxnSpLocks/>
          </p:cNvCxnSpPr>
          <p:nvPr/>
        </p:nvCxnSpPr>
        <p:spPr>
          <a:xfrm>
            <a:off x="5159896" y="3081698"/>
            <a:ext cx="0" cy="4020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>
            <a:extLst>
              <a:ext uri="{FF2B5EF4-FFF2-40B4-BE49-F238E27FC236}">
                <a16:creationId xmlns:a16="http://schemas.microsoft.com/office/drawing/2014/main" id="{FADF1B1A-6F13-C918-7C79-CDC5AAF4D7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46" y="3904839"/>
            <a:ext cx="207547" cy="232596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A2C3950A-F890-D169-4767-B0521F0243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28" y="4405566"/>
            <a:ext cx="1438727" cy="258699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AB52536D-03A9-4EBD-95F0-79F7A7DBAC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34" y="5934313"/>
            <a:ext cx="5693699" cy="53364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640EC2C-F092-E877-B4E1-D9FF9CBEF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58192" r="65881" b="4046"/>
          <a:stretch/>
        </p:blipFill>
        <p:spPr>
          <a:xfrm>
            <a:off x="8086265" y="1519716"/>
            <a:ext cx="1466119" cy="258958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3A6F2D7-2A86-5982-3B7C-D7740EAECA21}"/>
              </a:ext>
            </a:extLst>
          </p:cNvPr>
          <p:cNvCxnSpPr>
            <a:cxnSpLocks/>
          </p:cNvCxnSpPr>
          <p:nvPr/>
        </p:nvCxnSpPr>
        <p:spPr bwMode="auto">
          <a:xfrm>
            <a:off x="4511824" y="1999542"/>
            <a:ext cx="0" cy="781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8CB23DCD-1496-A822-4551-C1D8DB413404}"/>
              </a:ext>
            </a:extLst>
          </p:cNvPr>
          <p:cNvSpPr/>
          <p:nvPr/>
        </p:nvSpPr>
        <p:spPr bwMode="auto">
          <a:xfrm>
            <a:off x="782767" y="2138052"/>
            <a:ext cx="2541212" cy="64950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1EB21E8-55DC-3F05-C46A-E166D161BD50}"/>
              </a:ext>
            </a:extLst>
          </p:cNvPr>
          <p:cNvCxnSpPr>
            <a:cxnSpLocks/>
          </p:cNvCxnSpPr>
          <p:nvPr/>
        </p:nvCxnSpPr>
        <p:spPr>
          <a:xfrm>
            <a:off x="2720264" y="2861920"/>
            <a:ext cx="0" cy="8416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5A10792-6B4C-6338-7D49-0A2C1CC7E9CA}"/>
              </a:ext>
            </a:extLst>
          </p:cNvPr>
          <p:cNvCxnSpPr>
            <a:cxnSpLocks/>
          </p:cNvCxnSpPr>
          <p:nvPr/>
        </p:nvCxnSpPr>
        <p:spPr>
          <a:xfrm>
            <a:off x="5879976" y="3081698"/>
            <a:ext cx="0" cy="4020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4C3B97DE-8161-6EDD-5F4A-5C75C20DA6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90" y="3520093"/>
            <a:ext cx="259170" cy="28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E67A6BE-CAD2-84F5-C5C7-E30A3AEBC84C}"/>
                  </a:ext>
                </a:extLst>
              </p:cNvPr>
              <p:cNvSpPr txBox="1"/>
              <p:nvPr/>
            </p:nvSpPr>
            <p:spPr>
              <a:xfrm>
                <a:off x="977268" y="4783239"/>
                <a:ext cx="7424022" cy="68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sz="16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num>
                      <m:den>
                        <m:r>
                          <a:rPr lang="en-US" altLang="zh-CN" sz="16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sz="16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num>
                      <m:den>
                        <m:r>
                          <a:rPr lang="en-US" altLang="zh-CN" sz="16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16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undistinguishable for </a:t>
                </a:r>
                <a14:m>
                  <m:oMath xmlns:m="http://schemas.openxmlformats.org/officeDocument/2006/math">
                    <m:r>
                      <a:rPr lang="el-GR" altLang="zh-CN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d>
                      <m:dPr>
                        <m:ctrlP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zh-CN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altLang="zh-CN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altLang="zh-CN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symmetric</a:t>
                </a:r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about the </a:t>
                </a: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imaginary axis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symmetric</a:t>
                </a:r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about the </a:t>
                </a: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axis</a:t>
                </a:r>
                <a:r>
                  <a: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E67A6BE-CAD2-84F5-C5C7-E30A3AEBC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8" y="4783239"/>
                <a:ext cx="7424022" cy="686535"/>
              </a:xfrm>
              <a:prstGeom prst="rect">
                <a:avLst/>
              </a:prstGeom>
              <a:blipFill>
                <a:blip r:embed="rId13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3D7546F-FB28-322C-85B2-4282F147B13F}"/>
              </a:ext>
            </a:extLst>
          </p:cNvPr>
          <p:cNvCxnSpPr>
            <a:cxnSpLocks/>
          </p:cNvCxnSpPr>
          <p:nvPr/>
        </p:nvCxnSpPr>
        <p:spPr bwMode="auto">
          <a:xfrm>
            <a:off x="3323979" y="3721492"/>
            <a:ext cx="18810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C6A6B017-2BF9-4B3E-2948-AAFD72909512}"/>
              </a:ext>
            </a:extLst>
          </p:cNvPr>
          <p:cNvSpPr txBox="1"/>
          <p:nvPr/>
        </p:nvSpPr>
        <p:spPr>
          <a:xfrm>
            <a:off x="496519" y="5569759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Bethe roots form strings in the thermodynamic limit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8AC7B4-F89C-4A61-8A65-B8806BE1955A}"/>
                  </a:ext>
                </a:extLst>
              </p:cNvPr>
              <p:cNvSpPr txBox="1"/>
              <p:nvPr/>
            </p:nvSpPr>
            <p:spPr>
              <a:xfrm>
                <a:off x="6023992" y="2251405"/>
                <a:ext cx="183870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</a:t>
                </a:r>
                <a:r>
                  <a:rPr lang="en-US" altLang="zh-CN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8AC7B4-F89C-4A61-8A65-B8806BE1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2251405"/>
                <a:ext cx="1838705" cy="338554"/>
              </a:xfrm>
              <a:prstGeom prst="rect">
                <a:avLst/>
              </a:prstGeom>
              <a:blipFill>
                <a:blip r:embed="rId14"/>
                <a:stretch>
                  <a:fillRect l="-1656"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95F86ED8-7C78-F098-946E-086FF5D1C41E}"/>
              </a:ext>
            </a:extLst>
          </p:cNvPr>
          <p:cNvSpPr/>
          <p:nvPr/>
        </p:nvSpPr>
        <p:spPr bwMode="auto">
          <a:xfrm>
            <a:off x="5962279" y="2214274"/>
            <a:ext cx="1789894" cy="455208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1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33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96A7F5B4-EB29-2495-1C96-B659AC7AA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06" y="2473322"/>
            <a:ext cx="7250516" cy="32651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CFD7C5-8C9D-E115-EEE0-6AEB2B10B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7" y="4995798"/>
            <a:ext cx="3975534" cy="475018"/>
          </a:xfrm>
          <a:prstGeom prst="rect">
            <a:avLst/>
          </a:prstGeom>
        </p:spPr>
      </p:pic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01C210-3D14-2A92-1363-B622AB98F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2" y="1438282"/>
            <a:ext cx="4536504" cy="7887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1A1407-08EB-5A31-7F58-324019A49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6" y="1474758"/>
            <a:ext cx="4331600" cy="7702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99CA78-D5A0-DD2F-403F-6525CB5D72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268367"/>
            <a:ext cx="720080" cy="28803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05913C3-C7ED-BD04-155C-83F0364099A9}"/>
              </a:ext>
            </a:extLst>
          </p:cNvPr>
          <p:cNvSpPr txBox="1"/>
          <p:nvPr/>
        </p:nvSpPr>
        <p:spPr>
          <a:xfrm>
            <a:off x="483412" y="928987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z roots 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EFE272C-5BEF-F03C-1020-0DD8E4097870}"/>
              </a:ext>
            </a:extLst>
          </p:cNvPr>
          <p:cNvSpPr/>
          <p:nvPr/>
        </p:nvSpPr>
        <p:spPr bwMode="auto">
          <a:xfrm>
            <a:off x="8874665" y="1242447"/>
            <a:ext cx="932711" cy="369332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BEF010B-466B-A24B-D2F1-A06BA058C771}"/>
              </a:ext>
            </a:extLst>
          </p:cNvPr>
          <p:cNvSpPr txBox="1"/>
          <p:nvPr/>
        </p:nvSpPr>
        <p:spPr>
          <a:xfrm>
            <a:off x="514841" y="2418713"/>
            <a:ext cx="4513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analysis gives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D25B67B-9153-0CD4-6F2D-96410C17B0BC}"/>
              </a:ext>
            </a:extLst>
          </p:cNvPr>
          <p:cNvSpPr txBox="1"/>
          <p:nvPr/>
        </p:nvSpPr>
        <p:spPr>
          <a:xfrm>
            <a:off x="514841" y="3581979"/>
            <a:ext cx="4232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roots are symmetric about the real axis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3CF171E-F12E-82DD-B613-127FD49976ED}"/>
              </a:ext>
            </a:extLst>
          </p:cNvPr>
          <p:cNvSpPr/>
          <p:nvPr/>
        </p:nvSpPr>
        <p:spPr bwMode="auto">
          <a:xfrm>
            <a:off x="490025" y="4962324"/>
            <a:ext cx="4113360" cy="577282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A6AEC59-CA05-F7A3-99F8-0537BFE1113E}"/>
                  </a:ext>
                </a:extLst>
              </p:cNvPr>
              <p:cNvSpPr txBox="1"/>
              <p:nvPr/>
            </p:nvSpPr>
            <p:spPr>
              <a:xfrm>
                <a:off x="6420005" y="5691529"/>
                <a:ext cx="403847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state z root diagram with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A6AEC59-CA05-F7A3-99F8-0537BFE11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005" y="5691529"/>
                <a:ext cx="4038472" cy="338554"/>
              </a:xfrm>
              <a:prstGeom prst="rect">
                <a:avLst/>
              </a:prstGeom>
              <a:blipFill>
                <a:blip r:embed="rId7"/>
                <a:stretch>
                  <a:fillRect l="-754" t="-7273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C4198356-0189-88F4-2371-EB7534EDD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40" y="2757267"/>
            <a:ext cx="1021820" cy="18498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BCF6EAF-0DBF-5698-9EB8-C7470917D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14" y="2739922"/>
            <a:ext cx="1607840" cy="219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1CE2DED-E264-15AA-6E27-789943778B6C}"/>
                  </a:ext>
                </a:extLst>
              </p:cNvPr>
              <p:cNvSpPr txBox="1"/>
              <p:nvPr/>
            </p:nvSpPr>
            <p:spPr>
              <a:xfrm>
                <a:off x="3207524" y="6063145"/>
                <a:ext cx="10166098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 stars: </a:t>
                </a:r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1600" i="1" dirty="0" err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i="1" dirty="0" err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red circles: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0.14</m:t>
                    </m:r>
                    <m:r>
                      <a:rPr lang="zh-CN" alt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0.32</m:t>
                    </m:r>
                    <m:r>
                      <a:rPr lang="zh-CN" alt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−0.43</m:t>
                    </m:r>
                    <m:r>
                      <a:rPr lang="zh-CN" alt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0.54</m:t>
                    </m:r>
                    <m:r>
                      <a:rPr lang="zh-CN" alt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−0.25</m:t>
                    </m:r>
                    <m:r>
                      <a:rPr lang="zh-CN" alt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0.63</m:t>
                    </m:r>
                    <m:r>
                      <a:rPr lang="zh-CN" alt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0.47</m:t>
                    </m:r>
                    <m:r>
                      <a:rPr lang="zh-CN" alt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−0.78</m:t>
                    </m:r>
                    <m:r>
                      <a:rPr lang="zh-CN" alt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0.19</m:t>
                    </m:r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1CE2DED-E264-15AA-6E27-789943778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524" y="6063145"/>
                <a:ext cx="10166098" cy="358368"/>
              </a:xfrm>
              <a:prstGeom prst="rect">
                <a:avLst/>
              </a:prstGeom>
              <a:blipFill>
                <a:blip r:embed="rId10"/>
                <a:stretch>
                  <a:fillRect l="-300" t="-5172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3791A63-24CE-EBA2-923D-22E18E33F517}"/>
                  </a:ext>
                </a:extLst>
              </p:cNvPr>
              <p:cNvSpPr txBox="1"/>
              <p:nvPr/>
            </p:nvSpPr>
            <p:spPr>
              <a:xfrm>
                <a:off x="487275" y="4402821"/>
                <a:ext cx="397553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thermodynamic limit,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 satisfies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3791A63-24CE-EBA2-923D-22E18E33F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5" y="4402821"/>
                <a:ext cx="3975534" cy="338554"/>
              </a:xfrm>
              <a:prstGeom prst="rect">
                <a:avLst/>
              </a:prstGeom>
              <a:blipFill>
                <a:blip r:embed="rId11"/>
                <a:stretch>
                  <a:fillRect l="-920"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2F27C70-D404-93CF-1C61-39CF733CED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9" y="3013695"/>
            <a:ext cx="4030627" cy="4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6" grpId="0"/>
      <p:bldP spid="38" grpId="0" animBg="1"/>
      <p:bldP spid="42" grpId="0"/>
      <p:bldP spid="5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5A4B0183-D87B-735D-8A55-C275F45EE029}"/>
                  </a:ext>
                </a:extLst>
              </p:cNvPr>
              <p:cNvSpPr txBox="1"/>
              <p:nvPr/>
            </p:nvSpPr>
            <p:spPr>
              <a:xfrm>
                <a:off x="542292" y="1453121"/>
                <a:ext cx="609721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0" dirty="0">
                    <a:effectLst/>
                    <a:latin typeface="Times New Roman" panose="02020603050405020304" pitchFamily="18" charset="0"/>
                  </a:rPr>
                  <a:t>Taking the logarithm </a:t>
                </a:r>
                <a:r>
                  <a:rPr lang="en-US" altLang="zh-CN" sz="1600" b="0" i="0" dirty="0">
                    <a:effectLst/>
                    <a:latin typeface="Times New Roman" panose="02020603050405020304" pitchFamily="18" charset="0"/>
                  </a:rPr>
                  <a:t>of the absolute value of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sz="1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BAEs:</a:t>
                </a:r>
                <a:r>
                  <a:rPr lang="en-US" altLang="zh-CN" sz="1600" b="0" i="0" dirty="0">
                    <a:effectLst/>
                    <a:latin typeface="Times New Roman" panose="02020603050405020304" pitchFamily="18" charset="0"/>
                  </a:rPr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5A4B0183-D87B-735D-8A55-C275F45EE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2" y="1453121"/>
                <a:ext cx="6097218" cy="338554"/>
              </a:xfrm>
              <a:prstGeom prst="rect">
                <a:avLst/>
              </a:prstGeom>
              <a:blipFill>
                <a:blip r:embed="rId2"/>
                <a:stretch>
                  <a:fillRect l="-600"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图片 69">
            <a:extLst>
              <a:ext uri="{FF2B5EF4-FFF2-40B4-BE49-F238E27FC236}">
                <a16:creationId xmlns:a16="http://schemas.microsoft.com/office/drawing/2014/main" id="{40EC8E14-C3E6-3DE9-45BD-8E9EAA0603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452" b="50411"/>
          <a:stretch/>
        </p:blipFill>
        <p:spPr>
          <a:xfrm>
            <a:off x="1065261" y="1861787"/>
            <a:ext cx="4318407" cy="591733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35A4064D-F22F-B8B9-3B87-425C79CE7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3" t="50411"/>
          <a:stretch/>
        </p:blipFill>
        <p:spPr>
          <a:xfrm>
            <a:off x="5448171" y="1833966"/>
            <a:ext cx="4750455" cy="591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0124F51C-4922-33AD-BB4A-853B04627941}"/>
                  </a:ext>
                </a:extLst>
              </p:cNvPr>
              <p:cNvSpPr txBox="1"/>
              <p:nvPr/>
            </p:nvSpPr>
            <p:spPr>
              <a:xfrm>
                <a:off x="577150" y="2388455"/>
                <a:ext cx="609721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</a:rPr>
                  <a:t>In the thermodynamic limit </a:t>
                </a:r>
                <a14:m>
                  <m:oMath xmlns:m="http://schemas.openxmlformats.org/officeDocument/2006/math">
                    <m:r>
                      <a:rPr lang="en-US" altLang="zh-CN" sz="1600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1600" dirty="0">
                        <a:latin typeface="Cambria Math" panose="02040503050406030204" pitchFamily="18" charset="0"/>
                      </a:rPr>
                      <m:t> → ∞</m:t>
                    </m:r>
                  </m:oMath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0124F51C-4922-33AD-BB4A-853B04627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50" y="2388455"/>
                <a:ext cx="6097218" cy="338554"/>
              </a:xfrm>
              <a:prstGeom prst="rect">
                <a:avLst/>
              </a:prstGeom>
              <a:blipFill>
                <a:blip r:embed="rId4"/>
                <a:stretch>
                  <a:fillRect l="-600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图片 81">
            <a:extLst>
              <a:ext uri="{FF2B5EF4-FFF2-40B4-BE49-F238E27FC236}">
                <a16:creationId xmlns:a16="http://schemas.microsoft.com/office/drawing/2014/main" id="{FB13BA66-A46D-383B-31B1-4DF551F87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" b="50697"/>
          <a:stretch/>
        </p:blipFill>
        <p:spPr>
          <a:xfrm>
            <a:off x="744790" y="2851691"/>
            <a:ext cx="4730428" cy="456221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364F9DEA-A410-1C67-E228-AB09C7E55E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66" y="2432599"/>
            <a:ext cx="601330" cy="26033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21C1CDC2-29DA-B4ED-A9E0-094309FBE0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72" y="2434854"/>
            <a:ext cx="620602" cy="245899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8C3ADC0E-E63C-CD79-F5F1-A4DACC7A37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82" y="2433707"/>
            <a:ext cx="504960" cy="210400"/>
          </a:xfrm>
          <a:prstGeom prst="rect">
            <a:avLst/>
          </a:prstGeom>
        </p:spPr>
      </p:pic>
      <p:sp>
        <p:nvSpPr>
          <p:cNvPr id="89" name="矩形 88">
            <a:extLst>
              <a:ext uri="{FF2B5EF4-FFF2-40B4-BE49-F238E27FC236}">
                <a16:creationId xmlns:a16="http://schemas.microsoft.com/office/drawing/2014/main" id="{609D8979-0E40-0F8B-F75A-56CFA528D1F2}"/>
              </a:ext>
            </a:extLst>
          </p:cNvPr>
          <p:cNvSpPr/>
          <p:nvPr/>
        </p:nvSpPr>
        <p:spPr bwMode="auto">
          <a:xfrm>
            <a:off x="7961673" y="2383535"/>
            <a:ext cx="2743200" cy="338554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3" name="图片 102">
            <a:extLst>
              <a:ext uri="{FF2B5EF4-FFF2-40B4-BE49-F238E27FC236}">
                <a16:creationId xmlns:a16="http://schemas.microsoft.com/office/drawing/2014/main" id="{341A3E11-4AB0-E9F2-2E32-7C44F21050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94" y="3938073"/>
            <a:ext cx="3658663" cy="703832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A89DB83E-78A7-72A3-C18A-23223795E8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45" y="4051900"/>
            <a:ext cx="3035445" cy="441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926C5BD4-531B-0210-135E-6624C59200D4}"/>
                  </a:ext>
                </a:extLst>
              </p:cNvPr>
              <p:cNvSpPr txBox="1"/>
              <p:nvPr/>
            </p:nvSpPr>
            <p:spPr>
              <a:xfrm>
                <a:off x="3110004" y="4594982"/>
                <a:ext cx="6054088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homogeneous limit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0}</m:t>
                    </m:r>
                  </m:oMath>
                </a14:m>
                <a:r>
                  <a:rPr lang="en-US" altLang="zh-CN" sz="16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corresponds to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926C5BD4-531B-0210-135E-6624C5920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004" y="4594982"/>
                <a:ext cx="6054088" cy="358368"/>
              </a:xfrm>
              <a:prstGeom prst="rect">
                <a:avLst/>
              </a:prstGeom>
              <a:blipFill>
                <a:blip r:embed="rId11"/>
                <a:stretch>
                  <a:fillRect l="-504" t="-5085" b="-15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文本框 110">
            <a:extLst>
              <a:ext uri="{FF2B5EF4-FFF2-40B4-BE49-F238E27FC236}">
                <a16:creationId xmlns:a16="http://schemas.microsoft.com/office/drawing/2014/main" id="{4485C8BA-EFCC-B319-AF9D-8673FA662433}"/>
              </a:ext>
            </a:extLst>
          </p:cNvPr>
          <p:cNvSpPr txBox="1"/>
          <p:nvPr/>
        </p:nvSpPr>
        <p:spPr>
          <a:xfrm>
            <a:off x="551384" y="5023969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Using Fourier transformation and normalization 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113" name="图片 112">
            <a:extLst>
              <a:ext uri="{FF2B5EF4-FFF2-40B4-BE49-F238E27FC236}">
                <a16:creationId xmlns:a16="http://schemas.microsoft.com/office/drawing/2014/main" id="{070F2B80-5597-990D-A8F7-95A8ED0FA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83" y="4951855"/>
            <a:ext cx="1804080" cy="537385"/>
          </a:xfrm>
          <a:prstGeom prst="rect">
            <a:avLst/>
          </a:prstGeom>
        </p:spPr>
      </p:pic>
      <p:pic>
        <p:nvPicPr>
          <p:cNvPr id="120" name="图片 119">
            <a:extLst>
              <a:ext uri="{FF2B5EF4-FFF2-40B4-BE49-F238E27FC236}">
                <a16:creationId xmlns:a16="http://schemas.microsoft.com/office/drawing/2014/main" id="{9F764FB0-A50D-FA48-094A-F487CFD2F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" t="50541"/>
          <a:stretch/>
        </p:blipFill>
        <p:spPr>
          <a:xfrm>
            <a:off x="5448171" y="2851673"/>
            <a:ext cx="5041733" cy="462918"/>
          </a:xfrm>
          <a:prstGeom prst="rect">
            <a:avLst/>
          </a:prstGeom>
        </p:spPr>
      </p:pic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EB14AD13-128C-0A9F-F596-CBB7AFF71397}"/>
              </a:ext>
            </a:extLst>
          </p:cNvPr>
          <p:cNvCxnSpPr>
            <a:cxnSpLocks/>
          </p:cNvCxnSpPr>
          <p:nvPr/>
        </p:nvCxnSpPr>
        <p:spPr bwMode="auto">
          <a:xfrm>
            <a:off x="4966215" y="3297103"/>
            <a:ext cx="0" cy="711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0A1AE055-1A58-01FA-1022-55E4C436EFEC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本框 125">
            <a:extLst>
              <a:ext uri="{FF2B5EF4-FFF2-40B4-BE49-F238E27FC236}">
                <a16:creationId xmlns:a16="http://schemas.microsoft.com/office/drawing/2014/main" id="{B28E9516-48D4-3251-5458-25C3E13DFAAB}"/>
              </a:ext>
            </a:extLst>
          </p:cNvPr>
          <p:cNvSpPr txBox="1"/>
          <p:nvPr/>
        </p:nvSpPr>
        <p:spPr>
          <a:xfrm>
            <a:off x="1233325" y="927575"/>
            <a:ext cx="2640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:ground state energy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图片 126">
            <a:extLst>
              <a:ext uri="{FF2B5EF4-FFF2-40B4-BE49-F238E27FC236}">
                <a16:creationId xmlns:a16="http://schemas.microsoft.com/office/drawing/2014/main" id="{8EF6C59E-F0A0-57C7-DDD8-561774950E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746" y="978057"/>
            <a:ext cx="687044" cy="296043"/>
          </a:xfrm>
          <a:prstGeom prst="rect">
            <a:avLst/>
          </a:prstGeom>
        </p:spPr>
      </p:pic>
      <p:sp>
        <p:nvSpPr>
          <p:cNvPr id="128" name="文本框 127">
            <a:extLst>
              <a:ext uri="{FF2B5EF4-FFF2-40B4-BE49-F238E27FC236}">
                <a16:creationId xmlns:a16="http://schemas.microsoft.com/office/drawing/2014/main" id="{802E3F74-8648-23AC-FD14-FB8CAD28D2E2}"/>
              </a:ext>
            </a:extLst>
          </p:cNvPr>
          <p:cNvSpPr txBox="1"/>
          <p:nvPr/>
        </p:nvSpPr>
        <p:spPr>
          <a:xfrm>
            <a:off x="542292" y="5406298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at ground state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图片 140">
            <a:extLst>
              <a:ext uri="{FF2B5EF4-FFF2-40B4-BE49-F238E27FC236}">
                <a16:creationId xmlns:a16="http://schemas.microsoft.com/office/drawing/2014/main" id="{83038548-FA61-4F05-5CC0-963B1A455B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68" y="3427380"/>
            <a:ext cx="254935" cy="389901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336BFF5C-C38C-5500-BB51-166D206791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02" y="3378823"/>
            <a:ext cx="556168" cy="307578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93FDA835-D7DE-DB31-B7AA-ED17617750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14" y="3403678"/>
            <a:ext cx="337697" cy="282723"/>
          </a:xfrm>
          <a:prstGeom prst="rect">
            <a:avLst/>
          </a:prstGeom>
        </p:spPr>
      </p:pic>
      <p:pic>
        <p:nvPicPr>
          <p:cNvPr id="144" name="图片 143">
            <a:extLst>
              <a:ext uri="{FF2B5EF4-FFF2-40B4-BE49-F238E27FC236}">
                <a16:creationId xmlns:a16="http://schemas.microsoft.com/office/drawing/2014/main" id="{E3A817A6-4345-9987-BA6B-3C99C5B32A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01" y="3438849"/>
            <a:ext cx="431730" cy="233688"/>
          </a:xfrm>
          <a:prstGeom prst="rect">
            <a:avLst/>
          </a:prstGeom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7E68425D-5FA9-32BA-5F07-629EC1BAA8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13" y="3414161"/>
            <a:ext cx="348651" cy="281888"/>
          </a:xfrm>
          <a:prstGeom prst="rect">
            <a:avLst/>
          </a:prstGeom>
        </p:spPr>
      </p:pic>
      <p:sp>
        <p:nvSpPr>
          <p:cNvPr id="146" name="文本框 145">
            <a:extLst>
              <a:ext uri="{FF2B5EF4-FFF2-40B4-BE49-F238E27FC236}">
                <a16:creationId xmlns:a16="http://schemas.microsoft.com/office/drawing/2014/main" id="{0EC1A253-0445-2A9A-0CD5-7D10FC897AFC}"/>
              </a:ext>
            </a:extLst>
          </p:cNvPr>
          <p:cNvSpPr txBox="1"/>
          <p:nvPr/>
        </p:nvSpPr>
        <p:spPr>
          <a:xfrm>
            <a:off x="7000739" y="3357881"/>
            <a:ext cx="1636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is the density of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F88D8ABE-FF16-4FB9-9FC6-7E0D244DDE94}"/>
              </a:ext>
            </a:extLst>
          </p:cNvPr>
          <p:cNvSpPr txBox="1"/>
          <p:nvPr/>
        </p:nvSpPr>
        <p:spPr>
          <a:xfrm>
            <a:off x="9507669" y="3365945"/>
            <a:ext cx="1636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is the density of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9693EDD-0B75-38D4-1BF8-55C4F26A65FD}"/>
              </a:ext>
            </a:extLst>
          </p:cNvPr>
          <p:cNvSpPr/>
          <p:nvPr/>
        </p:nvSpPr>
        <p:spPr bwMode="auto">
          <a:xfrm>
            <a:off x="6433650" y="3349489"/>
            <a:ext cx="4991526" cy="381734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A65BCA4B-7B0C-92DA-43E0-1A557C4B0B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66" y="4870751"/>
            <a:ext cx="3510076" cy="631654"/>
          </a:xfrm>
          <a:prstGeom prst="rect">
            <a:avLst/>
          </a:prstGeom>
        </p:spPr>
      </p:pic>
      <p:pic>
        <p:nvPicPr>
          <p:cNvPr id="152" name="图片 151">
            <a:extLst>
              <a:ext uri="{FF2B5EF4-FFF2-40B4-BE49-F238E27FC236}">
                <a16:creationId xmlns:a16="http://schemas.microsoft.com/office/drawing/2014/main" id="{0ED12F72-D7BF-2FE3-6B1E-EA5177B876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0" y="5781110"/>
            <a:ext cx="4671953" cy="745057"/>
          </a:xfrm>
          <a:prstGeom prst="rect">
            <a:avLst/>
          </a:prstGeom>
        </p:spPr>
      </p:pic>
      <p:pic>
        <p:nvPicPr>
          <p:cNvPr id="154" name="图片 153">
            <a:extLst>
              <a:ext uri="{FF2B5EF4-FFF2-40B4-BE49-F238E27FC236}">
                <a16:creationId xmlns:a16="http://schemas.microsoft.com/office/drawing/2014/main" id="{D11CE10B-9B31-BA4A-BFAE-8A882C210F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43" y="6026752"/>
            <a:ext cx="1989378" cy="298407"/>
          </a:xfrm>
          <a:prstGeom prst="rect">
            <a:avLst/>
          </a:prstGeom>
        </p:spPr>
      </p:pic>
      <p:cxnSp>
        <p:nvCxnSpPr>
          <p:cNvPr id="155" name="直接箭头连接符 154">
            <a:extLst>
              <a:ext uri="{FF2B5EF4-FFF2-40B4-BE49-F238E27FC236}">
                <a16:creationId xmlns:a16="http://schemas.microsoft.com/office/drawing/2014/main" id="{8FABC703-CB9A-962A-D072-C99E4547553C}"/>
              </a:ext>
            </a:extLst>
          </p:cNvPr>
          <p:cNvCxnSpPr>
            <a:cxnSpLocks/>
          </p:cNvCxnSpPr>
          <p:nvPr/>
        </p:nvCxnSpPr>
        <p:spPr bwMode="auto">
          <a:xfrm>
            <a:off x="6592344" y="5218745"/>
            <a:ext cx="63087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7555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8" grpId="0"/>
      <p:bldP spid="89" grpId="0" animBg="1"/>
      <p:bldP spid="111" grpId="0"/>
      <p:bldP spid="128" grpId="0"/>
      <p:bldP spid="146" grpId="0"/>
      <p:bldP spid="147" grpId="0"/>
      <p:bldP spid="1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F7941FE-54DF-33E2-6F83-A6AF95B72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41" y="5173607"/>
            <a:ext cx="1061086" cy="461665"/>
          </a:xfrm>
          <a:prstGeom prst="rect">
            <a:avLst/>
          </a:prstGeom>
        </p:spPr>
      </p:pic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33F5F6-115B-A2FD-BB10-3D69A62F6B18}"/>
              </a:ext>
            </a:extLst>
          </p:cNvPr>
          <p:cNvSpPr txBox="1"/>
          <p:nvPr/>
        </p:nvSpPr>
        <p:spPr>
          <a:xfrm>
            <a:off x="1233325" y="927575"/>
            <a:ext cx="2640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:elementary excitations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E2E9CD-3252-03BB-6CA4-AD6CBC27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778" y="2082132"/>
            <a:ext cx="4973723" cy="3867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3B5C80-6A96-26B3-D537-408A9C1FF421}"/>
                  </a:ext>
                </a:extLst>
              </p:cNvPr>
              <p:cNvSpPr txBox="1"/>
              <p:nvPr/>
            </p:nvSpPr>
            <p:spPr>
              <a:xfrm>
                <a:off x="538833" y="1370396"/>
                <a:ext cx="93170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simplest elementary excitation: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 a conjugate pair and all the other roots remain real.</a:t>
                </a:r>
                <a:endPara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3B5C80-6A96-26B3-D537-408A9C1FF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33" y="1370396"/>
                <a:ext cx="9317079" cy="338554"/>
              </a:xfrm>
              <a:prstGeom prst="rect">
                <a:avLst/>
              </a:prstGeom>
              <a:blipFill>
                <a:blip r:embed="rId4"/>
                <a:stretch>
                  <a:fillRect l="-327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E2998832-D398-758B-4C23-5F8C41E4E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15215"/>
          <a:stretch/>
        </p:blipFill>
        <p:spPr>
          <a:xfrm>
            <a:off x="718931" y="3397962"/>
            <a:ext cx="4212305" cy="10429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5248B34-A1F0-191C-1566-281BA96BA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8" y="4489040"/>
            <a:ext cx="5522382" cy="655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C18E573-0F08-7582-C9D7-A6447C3705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" y="6031286"/>
            <a:ext cx="3240360" cy="6014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1A11B86-846B-A5D6-8C96-28FE44054C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7" y="6113696"/>
            <a:ext cx="1946434" cy="519049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23408C0-648E-048A-4032-C1EB2C6313C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9D7FB732-6259-9A3D-7F12-933540A8D7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7" y="986615"/>
            <a:ext cx="687044" cy="29604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FEA5CD6-9E00-313D-C043-9ACD134402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0" y="1745022"/>
            <a:ext cx="3270808" cy="1240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1078F27-AD07-6B03-252B-ED09E9AB6800}"/>
                  </a:ext>
                </a:extLst>
              </p:cNvPr>
              <p:cNvSpPr txBox="1"/>
              <p:nvPr/>
            </p:nvSpPr>
            <p:spPr>
              <a:xfrm>
                <a:off x="3885503" y="2555410"/>
                <a:ext cx="254333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real and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1078F27-AD07-6B03-252B-ED09E9AB6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503" y="2555410"/>
                <a:ext cx="2543334" cy="338554"/>
              </a:xfrm>
              <a:prstGeom prst="rect">
                <a:avLst/>
              </a:prstGeom>
              <a:blipFill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D628FF01-BC0A-B3B7-2FBE-BDBC9076F568}"/>
              </a:ext>
            </a:extLst>
          </p:cNvPr>
          <p:cNvSpPr txBox="1"/>
          <p:nvPr/>
        </p:nvSpPr>
        <p:spPr>
          <a:xfrm>
            <a:off x="538833" y="2989907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at this excited state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0850D8E-9CAB-5851-420F-5F6F49DAA2D0}"/>
              </a:ext>
            </a:extLst>
          </p:cNvPr>
          <p:cNvSpPr txBox="1"/>
          <p:nvPr/>
        </p:nvSpPr>
        <p:spPr>
          <a:xfrm>
            <a:off x="538833" y="5635272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excitation energy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8524ED4-53DF-52D3-C658-D020AC04016A}"/>
              </a:ext>
            </a:extLst>
          </p:cNvPr>
          <p:cNvSpPr/>
          <p:nvPr/>
        </p:nvSpPr>
        <p:spPr bwMode="auto">
          <a:xfrm>
            <a:off x="911424" y="6004690"/>
            <a:ext cx="3456384" cy="62805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F0525DF-B6F7-BB8A-1835-F7D33B2A1CDD}"/>
                  </a:ext>
                </a:extLst>
              </p:cNvPr>
              <p:cNvSpPr txBox="1"/>
              <p:nvPr/>
            </p:nvSpPr>
            <p:spPr>
              <a:xfrm>
                <a:off x="6918464" y="5955922"/>
                <a:ext cx="470045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excited state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 diagram with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F0525DF-B6F7-BB8A-1835-F7D33B2A1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64" y="5955922"/>
                <a:ext cx="4700454" cy="338554"/>
              </a:xfrm>
              <a:prstGeom prst="rect">
                <a:avLst/>
              </a:prstGeom>
              <a:blipFill>
                <a:blip r:embed="rId12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38">
            <a:extLst>
              <a:ext uri="{FF2B5EF4-FFF2-40B4-BE49-F238E27FC236}">
                <a16:creationId xmlns:a16="http://schemas.microsoft.com/office/drawing/2014/main" id="{275D360D-C4A0-2AD0-C9C7-E6F6F3E62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81" y="2329559"/>
            <a:ext cx="1021820" cy="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3" grpId="0"/>
      <p:bldP spid="35" grpId="0"/>
      <p:bldP spid="36" grpId="0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484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Exact spectrum and excitation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9DB7DF-5215-1A79-6999-A1AD19AE3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2" y="992125"/>
            <a:ext cx="1114158" cy="34915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2BB2B4-BEE9-814F-8F98-85B24F2B48DC}"/>
              </a:ext>
            </a:extLst>
          </p:cNvPr>
          <p:cNvSpPr txBox="1"/>
          <p:nvPr/>
        </p:nvSpPr>
        <p:spPr>
          <a:xfrm>
            <a:off x="551384" y="1928912"/>
            <a:ext cx="180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pattern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5CC57C3-D688-18B5-9ACE-A8D581C23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1" y="2301113"/>
            <a:ext cx="5432332" cy="423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2BF5B28-85A9-AEDA-DE86-A5DD30B32837}"/>
                  </a:ext>
                </a:extLst>
              </p:cNvPr>
              <p:cNvSpPr txBox="1"/>
              <p:nvPr/>
            </p:nvSpPr>
            <p:spPr>
              <a:xfrm>
                <a:off x="568251" y="2727801"/>
                <a:ext cx="59766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ground state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at the excited state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16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2BF5B28-85A9-AEDA-DE86-A5DD30B32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1" y="2727801"/>
                <a:ext cx="5976664" cy="338554"/>
              </a:xfrm>
              <a:prstGeom prst="rect">
                <a:avLst/>
              </a:prstGeom>
              <a:blipFill>
                <a:blip r:embed="rId4"/>
                <a:stretch>
                  <a:fillRect l="-510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45">
            <a:extLst>
              <a:ext uri="{FF2B5EF4-FFF2-40B4-BE49-F238E27FC236}">
                <a16:creationId xmlns:a16="http://schemas.microsoft.com/office/drawing/2014/main" id="{20B36AAD-3B5E-0E64-6F02-504B26BDC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"/>
          <a:stretch/>
        </p:blipFill>
        <p:spPr>
          <a:xfrm>
            <a:off x="6943998" y="981100"/>
            <a:ext cx="4611092" cy="3775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277960B-CD92-90C9-A448-DF345DA80D77}"/>
                  </a:ext>
                </a:extLst>
              </p:cNvPr>
              <p:cNvSpPr txBox="1"/>
              <p:nvPr/>
            </p:nvSpPr>
            <p:spPr>
              <a:xfrm>
                <a:off x="5311166" y="4027177"/>
                <a:ext cx="1476703" cy="346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277960B-CD92-90C9-A448-DF345DA8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166" y="4027177"/>
                <a:ext cx="1476703" cy="346505"/>
              </a:xfrm>
              <a:prstGeom prst="rect">
                <a:avLst/>
              </a:prstGeom>
              <a:blipFill>
                <a:blip r:embed="rId6"/>
                <a:stretch>
                  <a:fillRect l="-2066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14C1825-3098-C6E9-5BDA-A493405125AF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B9403FA-3222-A0FC-EC59-D14A011CBD65}"/>
                  </a:ext>
                </a:extLst>
              </p:cNvPr>
              <p:cNvSpPr txBox="1"/>
              <p:nvPr/>
            </p:nvSpPr>
            <p:spPr>
              <a:xfrm>
                <a:off x="1725643" y="943198"/>
                <a:ext cx="61553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:even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 energy and elementary excitations 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B9403FA-3222-A0FC-EC59-D14A011CB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43" y="943198"/>
                <a:ext cx="6155310" cy="369332"/>
              </a:xfrm>
              <a:prstGeom prst="rect">
                <a:avLst/>
              </a:prstGeom>
              <a:blipFill>
                <a:blip r:embed="rId7"/>
                <a:stretch>
                  <a:fillRect l="-79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图片 51">
            <a:extLst>
              <a:ext uri="{FF2B5EF4-FFF2-40B4-BE49-F238E27FC236}">
                <a16:creationId xmlns:a16="http://schemas.microsoft.com/office/drawing/2014/main" id="{58899454-5EA2-9EE6-55C3-792444D8C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647" y="1495534"/>
            <a:ext cx="1108985" cy="286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B58EEC9-0A8C-8DB7-C8E4-9D5C67820D21}"/>
                  </a:ext>
                </a:extLst>
              </p:cNvPr>
              <p:cNvSpPr txBox="1"/>
              <p:nvPr/>
            </p:nvSpPr>
            <p:spPr>
              <a:xfrm>
                <a:off x="2680610" y="1445129"/>
                <a:ext cx="12208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real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B58EEC9-0A8C-8DB7-C8E4-9D5C67820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10" y="1445129"/>
                <a:ext cx="1220897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>
            <a:extLst>
              <a:ext uri="{FF2B5EF4-FFF2-40B4-BE49-F238E27FC236}">
                <a16:creationId xmlns:a16="http://schemas.microsoft.com/office/drawing/2014/main" id="{22998437-536F-9008-E9CF-C17E0A94DECB}"/>
              </a:ext>
            </a:extLst>
          </p:cNvPr>
          <p:cNvSpPr/>
          <p:nvPr/>
        </p:nvSpPr>
        <p:spPr bwMode="auto">
          <a:xfrm>
            <a:off x="1271464" y="1458115"/>
            <a:ext cx="2457364" cy="338554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2371449-7117-5413-5946-C399C453677C}"/>
              </a:ext>
            </a:extLst>
          </p:cNvPr>
          <p:cNvSpPr txBox="1"/>
          <p:nvPr/>
        </p:nvSpPr>
        <p:spPr>
          <a:xfrm>
            <a:off x="534523" y="3166254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D40641B-9A00-F8E5-C53D-110CCB9AF17A}"/>
              </a:ext>
            </a:extLst>
          </p:cNvPr>
          <p:cNvSpPr txBox="1"/>
          <p:nvPr/>
        </p:nvSpPr>
        <p:spPr>
          <a:xfrm>
            <a:off x="551384" y="5243130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energy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C7B4161E-E91D-F476-7FDC-0D5FD046C5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4" t="31093" r="1" b="25944"/>
          <a:stretch/>
        </p:blipFill>
        <p:spPr>
          <a:xfrm>
            <a:off x="9552384" y="2777211"/>
            <a:ext cx="792088" cy="183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33C9A4B-84D8-64F2-26E2-6FE458286C9F}"/>
                  </a:ext>
                </a:extLst>
              </p:cNvPr>
              <p:cNvSpPr txBox="1"/>
              <p:nvPr/>
            </p:nvSpPr>
            <p:spPr>
              <a:xfrm>
                <a:off x="7253719" y="4685624"/>
                <a:ext cx="470045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 diagram with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33C9A4B-84D8-64F2-26E2-6FE458286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719" y="4685624"/>
                <a:ext cx="4700454" cy="338554"/>
              </a:xfrm>
              <a:prstGeom prst="rect">
                <a:avLst/>
              </a:prstGeom>
              <a:blipFill>
                <a:blip r:embed="rId11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05AEA584-F9FB-1BF9-30E7-9082A9E9E90E}"/>
                  </a:ext>
                </a:extLst>
              </p:cNvPr>
              <p:cNvSpPr txBox="1"/>
              <p:nvPr/>
            </p:nvSpPr>
            <p:spPr>
              <a:xfrm>
                <a:off x="7861106" y="6409540"/>
                <a:ext cx="577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zh-CN" alt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05AEA584-F9FB-1BF9-30E7-9082A9E9E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106" y="6409540"/>
                <a:ext cx="577081" cy="246221"/>
              </a:xfrm>
              <a:prstGeom prst="rect">
                <a:avLst/>
              </a:prstGeom>
              <a:blipFill>
                <a:blip r:embed="rId12"/>
                <a:stretch>
                  <a:fillRect l="-12766" r="-7447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本框 65">
            <a:extLst>
              <a:ext uri="{FF2B5EF4-FFF2-40B4-BE49-F238E27FC236}">
                <a16:creationId xmlns:a16="http://schemas.microsoft.com/office/drawing/2014/main" id="{78DEF8AC-D053-5F8A-C38E-87798DA9572C}"/>
              </a:ext>
            </a:extLst>
          </p:cNvPr>
          <p:cNvSpPr txBox="1"/>
          <p:nvPr/>
        </p:nvSpPr>
        <p:spPr>
          <a:xfrm>
            <a:off x="7104112" y="5020127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 energy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4B5A9042-4F1F-56EF-AC3F-E98A6B8FF626}"/>
                  </a:ext>
                </a:extLst>
              </p:cNvPr>
              <p:cNvSpPr txBox="1"/>
              <p:nvPr/>
            </p:nvSpPr>
            <p:spPr>
              <a:xfrm>
                <a:off x="8363589" y="6363373"/>
                <a:ext cx="178690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1600" b="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ives</a:t>
                </a:r>
                <a:r>
                  <a:rPr lang="en-US" altLang="zh-CN" sz="1600" b="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4B5A9042-4F1F-56EF-AC3F-E98A6B8FF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589" y="6363373"/>
                <a:ext cx="1786904" cy="338554"/>
              </a:xfrm>
              <a:prstGeom prst="rect">
                <a:avLst/>
              </a:prstGeom>
              <a:blipFill>
                <a:blip r:embed="rId13"/>
                <a:stretch>
                  <a:fillRect l="-2048" t="-7273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图片 69">
            <a:extLst>
              <a:ext uri="{FF2B5EF4-FFF2-40B4-BE49-F238E27FC236}">
                <a16:creationId xmlns:a16="http://schemas.microsoft.com/office/drawing/2014/main" id="{39594E22-847B-A557-E63D-0AF4F3C0D2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9" y="3504108"/>
            <a:ext cx="5771182" cy="625791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1FA5AF5-F7A7-3723-D69F-522C48F263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2" y="4191632"/>
            <a:ext cx="2649844" cy="36410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24FC7206-23ED-6B02-BEE3-2DFBCB583F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/>
          <a:stretch/>
        </p:blipFill>
        <p:spPr>
          <a:xfrm>
            <a:off x="604978" y="4617465"/>
            <a:ext cx="5308950" cy="625791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0BCEA413-0371-D80B-7048-287A0531D2A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66" y="4694162"/>
            <a:ext cx="1047946" cy="51584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A0A2F815-6417-8875-6433-199C1FC9B6C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6" y="5614803"/>
            <a:ext cx="5766598" cy="548651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DCDBE2AB-872C-014F-7182-5EDBF30A929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50" y="6171053"/>
            <a:ext cx="2700964" cy="471337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79C2A121-0A1F-26F1-B941-B6F920BD010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37" y="5358681"/>
            <a:ext cx="4388149" cy="605526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3A7E73A2-B86F-9C0E-A36D-2521C9E0702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5871852"/>
            <a:ext cx="3124828" cy="5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48" grpId="0"/>
      <p:bldP spid="53" grpId="0"/>
      <p:bldP spid="54" grpId="0" animBg="1"/>
      <p:bldP spid="56" grpId="0"/>
      <p:bldP spid="58" grpId="0"/>
      <p:bldP spid="63" grpId="0"/>
      <p:bldP spid="65" grpId="0"/>
      <p:bldP spid="66" grpId="0"/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529212F-4404-56EF-DB16-F6D06AF830F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434EB98-0146-BD34-0293-AA72BB841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2" y="992125"/>
            <a:ext cx="1114158" cy="349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9EF4F82-DA52-BC8F-C7C4-8AA4346DD5B2}"/>
                  </a:ext>
                </a:extLst>
              </p:cNvPr>
              <p:cNvSpPr txBox="1"/>
              <p:nvPr/>
            </p:nvSpPr>
            <p:spPr>
              <a:xfrm>
                <a:off x="1725643" y="943198"/>
                <a:ext cx="63865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:odd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 energy and elementary excitations 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9EF4F82-DA52-BC8F-C7C4-8AA4346DD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43" y="943198"/>
                <a:ext cx="6386581" cy="369332"/>
              </a:xfrm>
              <a:prstGeom prst="rect">
                <a:avLst/>
              </a:prstGeom>
              <a:blipFill>
                <a:blip r:embed="rId3"/>
                <a:stretch>
                  <a:fillRect l="-76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DCF60EA-95DA-8113-B0AA-4E348A6D75BA}"/>
              </a:ext>
            </a:extLst>
          </p:cNvPr>
          <p:cNvSpPr txBox="1"/>
          <p:nvPr/>
        </p:nvSpPr>
        <p:spPr>
          <a:xfrm>
            <a:off x="542292" y="1370585"/>
            <a:ext cx="3249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Bethe root pattern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A996B19-70C9-826A-8C48-E61072093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08" y="1674405"/>
            <a:ext cx="4271713" cy="4611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A4A52EB-AC7E-30DC-A580-336A498F1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6" y="980125"/>
            <a:ext cx="3356898" cy="258932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1931AC-B485-BB69-2F61-5ABD28E00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5" y="2405033"/>
            <a:ext cx="4285545" cy="62592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DA7A3DB-864D-D47B-72BE-5033B306CC59}"/>
              </a:ext>
            </a:extLst>
          </p:cNvPr>
          <p:cNvSpPr txBox="1"/>
          <p:nvPr/>
        </p:nvSpPr>
        <p:spPr>
          <a:xfrm>
            <a:off x="542292" y="2123688"/>
            <a:ext cx="2241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energy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7ECDD87-BAE4-73DA-09AC-1465DCD67855}"/>
              </a:ext>
            </a:extLst>
          </p:cNvPr>
          <p:cNvSpPr txBox="1"/>
          <p:nvPr/>
        </p:nvSpPr>
        <p:spPr>
          <a:xfrm>
            <a:off x="537888" y="3090446"/>
            <a:ext cx="3249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pattern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448922D0-0D8E-3D2E-1F73-B1AB2F0A4A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6" y="3489477"/>
            <a:ext cx="4326644" cy="66931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3588329A-9037-B595-6CBF-F2178165DA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1" y="4572413"/>
            <a:ext cx="1629682" cy="356344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92CCDC5E-2C25-E9A6-C4A0-6DDA63C44616}"/>
              </a:ext>
            </a:extLst>
          </p:cNvPr>
          <p:cNvSpPr txBox="1"/>
          <p:nvPr/>
        </p:nvSpPr>
        <p:spPr>
          <a:xfrm>
            <a:off x="537888" y="4138798"/>
            <a:ext cx="2471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 energy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271A6211-2266-D931-A21F-216E3B2220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9"/>
          <a:stretch/>
        </p:blipFill>
        <p:spPr>
          <a:xfrm>
            <a:off x="1031255" y="4979363"/>
            <a:ext cx="4197838" cy="6210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DD667B18-F847-B49B-9B1E-9D6387E628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5" y="5983723"/>
            <a:ext cx="5161936" cy="57259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40C0413-829D-7B3E-73BE-A691EC26E5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9" y="5677556"/>
            <a:ext cx="860756" cy="276003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1593ECC-AEA1-1EB6-221F-A50368504D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72" y="3778802"/>
            <a:ext cx="3283638" cy="258932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A77DE86F-C115-397D-A72E-9B6126129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52340" r="48957" b="1474"/>
          <a:stretch/>
        </p:blipFill>
        <p:spPr>
          <a:xfrm>
            <a:off x="5278545" y="5041046"/>
            <a:ext cx="2009252" cy="545239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86EE247A-BD15-6E6D-93F7-16832A756314}"/>
              </a:ext>
            </a:extLst>
          </p:cNvPr>
          <p:cNvSpPr txBox="1"/>
          <p:nvPr/>
        </p:nvSpPr>
        <p:spPr>
          <a:xfrm>
            <a:off x="8166982" y="6343075"/>
            <a:ext cx="2520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low-lying excited state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9835ECD-049F-DC23-8AE8-CA9EE52A6E65}"/>
              </a:ext>
            </a:extLst>
          </p:cNvPr>
          <p:cNvSpPr txBox="1"/>
          <p:nvPr/>
        </p:nvSpPr>
        <p:spPr>
          <a:xfrm>
            <a:off x="8717083" y="3485580"/>
            <a:ext cx="1420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42DAF925-859B-363A-EB82-97A372BF8530}"/>
                  </a:ext>
                </a:extLst>
              </p:cNvPr>
              <p:cNvSpPr txBox="1"/>
              <p:nvPr/>
            </p:nvSpPr>
            <p:spPr>
              <a:xfrm>
                <a:off x="8291505" y="1188226"/>
                <a:ext cx="178583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en-US" altLang="zh-CN" sz="1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en-US" altLang="zh-CN" sz="1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zh-CN" alt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altLang="zh-CN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𝟕𝟓</m:t>
                    </m:r>
                    <m:r>
                      <a:rPr lang="en-US" altLang="zh-CN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altLang="zh-CN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altLang="zh-CN" sz="1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42DAF925-859B-363A-EB82-97A372BF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505" y="1188226"/>
                <a:ext cx="178583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>
            <a:extLst>
              <a:ext uri="{FF2B5EF4-FFF2-40B4-BE49-F238E27FC236}">
                <a16:creationId xmlns:a16="http://schemas.microsoft.com/office/drawing/2014/main" id="{E906921B-AD18-7C2B-537A-0FC4DCE9CEB9}"/>
              </a:ext>
            </a:extLst>
          </p:cNvPr>
          <p:cNvSpPr/>
          <p:nvPr/>
        </p:nvSpPr>
        <p:spPr bwMode="auto">
          <a:xfrm>
            <a:off x="553230" y="5651002"/>
            <a:ext cx="1000325" cy="302558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FBE4BCA-0F35-5745-7CCD-0FC107AD8B87}"/>
              </a:ext>
            </a:extLst>
          </p:cNvPr>
          <p:cNvCxnSpPr>
            <a:cxnSpLocks/>
          </p:cNvCxnSpPr>
          <p:nvPr/>
        </p:nvCxnSpPr>
        <p:spPr bwMode="auto">
          <a:xfrm>
            <a:off x="200379" y="3078209"/>
            <a:ext cx="74797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402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8" grpId="0"/>
      <p:bldP spid="41" grpId="0"/>
      <p:bldP spid="52" grpId="0"/>
      <p:bldP spid="53" grpId="0"/>
      <p:bldP spid="55" grpId="0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911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FF3DA00A-F277-D096-72F2-09FFB5ABE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1" y="2267109"/>
            <a:ext cx="1121831" cy="256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0881343-DC78-193D-9380-97C54C7C2110}"/>
                  </a:ext>
                </a:extLst>
              </p:cNvPr>
              <p:cNvSpPr txBox="1"/>
              <p:nvPr/>
            </p:nvSpPr>
            <p:spPr>
              <a:xfrm>
                <a:off x="547711" y="1423572"/>
                <a:ext cx="878865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conserved quantity and can be treated as a shift operator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topological manifold</a:t>
                </a:r>
                <a:endParaRPr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0881343-DC78-193D-9380-97C54C7C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11" y="1423572"/>
                <a:ext cx="8788655" cy="338554"/>
              </a:xfrm>
              <a:prstGeom prst="rect">
                <a:avLst/>
              </a:prstGeom>
              <a:blipFill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>
            <a:extLst>
              <a:ext uri="{FF2B5EF4-FFF2-40B4-BE49-F238E27FC236}">
                <a16:creationId xmlns:a16="http://schemas.microsoft.com/office/drawing/2014/main" id="{3F98BB89-E2AC-A5D9-7B06-740F4757D5DA}"/>
              </a:ext>
            </a:extLst>
          </p:cNvPr>
          <p:cNvSpPr txBox="1"/>
          <p:nvPr/>
        </p:nvSpPr>
        <p:spPr>
          <a:xfrm>
            <a:off x="536959" y="1839058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momentum operator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8797DC8F-D4DE-9AF5-C5E4-56D392C92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/>
          <a:stretch/>
        </p:blipFill>
        <p:spPr>
          <a:xfrm>
            <a:off x="914201" y="2534752"/>
            <a:ext cx="3170876" cy="635045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C615ED8E-9534-5A66-40E3-A2A1D2271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1" y="3508135"/>
            <a:ext cx="5353089" cy="729036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22657265-A5A3-D1F8-CCDC-D71E60C369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1" y="4312095"/>
            <a:ext cx="3430530" cy="70244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53D64CC7-F48B-A3A2-E51D-2951F212B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" y="5445925"/>
            <a:ext cx="1556637" cy="37459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3569C6AB-B3B5-8344-E7A9-7A3D31152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5831438"/>
            <a:ext cx="4899068" cy="684861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B12DF82B-42FD-EAA5-1AA7-58312E93AB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11" y="1959961"/>
            <a:ext cx="5470829" cy="4416661"/>
          </a:xfrm>
          <a:prstGeom prst="rect">
            <a:avLst/>
          </a:prstGeom>
        </p:spPr>
      </p:pic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7E98BA6-C4E7-161A-6B22-704AC18F3FB0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图片 69">
            <a:extLst>
              <a:ext uri="{FF2B5EF4-FFF2-40B4-BE49-F238E27FC236}">
                <a16:creationId xmlns:a16="http://schemas.microsoft.com/office/drawing/2014/main" id="{BB760440-7B95-AB2E-820B-EFE5BD1BE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2" y="992125"/>
            <a:ext cx="1114158" cy="349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66FBAB6-3368-B80F-6FD5-2AC22C88CFFA}"/>
                  </a:ext>
                </a:extLst>
              </p:cNvPr>
              <p:cNvSpPr txBox="1"/>
              <p:nvPr/>
            </p:nvSpPr>
            <p:spPr>
              <a:xfrm>
                <a:off x="1725643" y="943198"/>
                <a:ext cx="63865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:odd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 dispersion relation 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66FBAB6-3368-B80F-6FD5-2AC22C88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43" y="943198"/>
                <a:ext cx="6386581" cy="369332"/>
              </a:xfrm>
              <a:prstGeom prst="rect">
                <a:avLst/>
              </a:prstGeom>
              <a:blipFill>
                <a:blip r:embed="rId11"/>
                <a:stretch>
                  <a:fillRect l="-76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本框 72">
            <a:extLst>
              <a:ext uri="{FF2B5EF4-FFF2-40B4-BE49-F238E27FC236}">
                <a16:creationId xmlns:a16="http://schemas.microsoft.com/office/drawing/2014/main" id="{34B1D2B9-7841-0D3B-FB0D-3F593BA843A8}"/>
              </a:ext>
            </a:extLst>
          </p:cNvPr>
          <p:cNvSpPr txBox="1"/>
          <p:nvPr/>
        </p:nvSpPr>
        <p:spPr>
          <a:xfrm>
            <a:off x="547711" y="3161730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thermodynamic limit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E403DD9-E7FF-DC0C-488C-6F1B47DC049B}"/>
              </a:ext>
            </a:extLst>
          </p:cNvPr>
          <p:cNvSpPr txBox="1"/>
          <p:nvPr/>
        </p:nvSpPr>
        <p:spPr>
          <a:xfrm>
            <a:off x="536959" y="5077771"/>
            <a:ext cx="34708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effectLst/>
                <a:latin typeface="Times New Roman" panose="02020603050405020304" pitchFamily="18" charset="0"/>
              </a:rPr>
              <a:t>The total topological momentum</a:t>
            </a:r>
            <a:endParaRPr lang="zh-CN" altLang="en-US" dirty="0"/>
          </a:p>
        </p:txBody>
      </p:sp>
      <p:sp>
        <p:nvSpPr>
          <p:cNvPr id="76" name="灯片编号占位符 19">
            <a:extLst>
              <a:ext uri="{FF2B5EF4-FFF2-40B4-BE49-F238E27FC236}">
                <a16:creationId xmlns:a16="http://schemas.microsoft.com/office/drawing/2014/main" id="{10F34AB2-80C0-78BF-FCA7-370E1C49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73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495600" y="1052736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2" name="直接连接符 3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1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34" name="平行四边形 3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13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495600" y="2103531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7" name="直接连接符 3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77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39" name="平行四边形 3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79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495600" y="3154326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42" name="直接连接符 4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8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44" name="平行四边形 4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86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495600" y="4205120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47" name="直接连接符 4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90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49" name="平行四边形 4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92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矩形 17"/>
          <p:cNvSpPr/>
          <p:nvPr/>
        </p:nvSpPr>
        <p:spPr>
          <a:xfrm>
            <a:off x="3214563" y="1146315"/>
            <a:ext cx="54017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52" name="矩形 51"/>
          <p:cNvSpPr/>
          <p:nvPr/>
        </p:nvSpPr>
        <p:spPr>
          <a:xfrm>
            <a:off x="3214563" y="2184815"/>
            <a:ext cx="790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Exact solution of topological spin chain</a:t>
            </a:r>
          </a:p>
        </p:txBody>
      </p:sp>
      <p:sp>
        <p:nvSpPr>
          <p:cNvPr id="53" name="矩形 52"/>
          <p:cNvSpPr/>
          <p:nvPr/>
        </p:nvSpPr>
        <p:spPr>
          <a:xfrm>
            <a:off x="3215679" y="3176354"/>
            <a:ext cx="4432304" cy="49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kern="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Eigenstate construction</a:t>
            </a:r>
          </a:p>
        </p:txBody>
      </p:sp>
      <p:sp>
        <p:nvSpPr>
          <p:cNvPr id="54" name="矩形 53"/>
          <p:cNvSpPr/>
          <p:nvPr/>
        </p:nvSpPr>
        <p:spPr>
          <a:xfrm>
            <a:off x="3215678" y="4314368"/>
            <a:ext cx="48245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 and excitation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79F0C4-1574-945C-7916-5B8FA62525AC}"/>
              </a:ext>
            </a:extLst>
          </p:cNvPr>
          <p:cNvGrpSpPr/>
          <p:nvPr/>
        </p:nvGrpSpPr>
        <p:grpSpPr>
          <a:xfrm>
            <a:off x="2495600" y="5233233"/>
            <a:ext cx="6332495" cy="523220"/>
            <a:chOff x="2929753" y="1756083"/>
            <a:chExt cx="6332495" cy="52322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F742951-1DB0-1D67-142C-3440CB5575A2}"/>
                </a:ext>
              </a:extLst>
            </p:cNvPr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90">
              <a:extLst>
                <a:ext uri="{FF2B5EF4-FFF2-40B4-BE49-F238E27FC236}">
                  <a16:creationId xmlns:a16="http://schemas.microsoft.com/office/drawing/2014/main" id="{E3641E53-B3A4-8051-6955-5B346ECFA2FF}"/>
                </a:ext>
              </a:extLst>
            </p:cNvPr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5" name="平行四边形 4">
                <a:extLst>
                  <a:ext uri="{FF2B5EF4-FFF2-40B4-BE49-F238E27FC236}">
                    <a16:creationId xmlns:a16="http://schemas.microsoft.com/office/drawing/2014/main" id="{4EDC20F8-31B8-DE5B-9E16-07F52B6478C8}"/>
                  </a:ext>
                </a:extLst>
              </p:cNvPr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92">
                <a:extLst>
                  <a:ext uri="{FF2B5EF4-FFF2-40B4-BE49-F238E27FC236}">
                    <a16:creationId xmlns:a16="http://schemas.microsoft.com/office/drawing/2014/main" id="{00B398AA-EFFF-6759-065A-E7131735DBBB}"/>
                  </a:ext>
                </a:extLst>
              </p:cNvPr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Ⅴ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0A52564-5155-385B-C4E3-9B4C855D07C4}"/>
              </a:ext>
            </a:extLst>
          </p:cNvPr>
          <p:cNvSpPr/>
          <p:nvPr/>
        </p:nvSpPr>
        <p:spPr>
          <a:xfrm>
            <a:off x="3215679" y="5294164"/>
            <a:ext cx="3735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0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2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0166651B-12DA-CC38-7A99-E9F0ED5C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16C50DAD-9033-BBCE-4C5E-00779B98D4E7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平行四边形 2">
            <a:extLst>
              <a:ext uri="{FF2B5EF4-FFF2-40B4-BE49-F238E27FC236}">
                <a16:creationId xmlns:a16="http://schemas.microsoft.com/office/drawing/2014/main" id="{1079D555-3E11-643E-1CF1-04A93ED832E5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41">
            <a:extLst>
              <a:ext uri="{FF2B5EF4-FFF2-40B4-BE49-F238E27FC236}">
                <a16:creationId xmlns:a16="http://schemas.microsoft.com/office/drawing/2014/main" id="{2ACE84EA-419D-C73A-50F6-65C7C9004593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Ⅴ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3F86EA-57EF-1A90-A198-1364D86A17F9}"/>
              </a:ext>
            </a:extLst>
          </p:cNvPr>
          <p:cNvSpPr/>
          <p:nvPr/>
        </p:nvSpPr>
        <p:spPr>
          <a:xfrm>
            <a:off x="1572011" y="341701"/>
            <a:ext cx="1672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B69B08D-3560-CA9F-BB18-EB8B5D298957}"/>
                  </a:ext>
                </a:extLst>
              </p:cNvPr>
              <p:cNvSpPr txBox="1"/>
              <p:nvPr/>
            </p:nvSpPr>
            <p:spPr>
              <a:xfrm>
                <a:off x="479376" y="1772816"/>
                <a:ext cx="9217024" cy="3262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We present a systematic and universal framework to exactly solve topological quantum integrable models:</a:t>
                </a:r>
              </a:p>
              <a:p>
                <a:pPr algn="l"/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Exact solutions via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off-diagonal Bethe ansatz</a:t>
                </a:r>
              </a:p>
              <a:p>
                <a:pPr algn="l"/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Eigenstate via the quantum separation of variables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Ground state spectrum and excitations via </a:t>
                </a:r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T-W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methods</a:t>
                </a:r>
              </a:p>
              <a:p>
                <a:pPr algn="l"/>
                <a:endParaRPr lang="en-US" altLang="zh-CN" sz="1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B69B08D-3560-CA9F-BB18-EB8B5D298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772816"/>
                <a:ext cx="9217024" cy="3262432"/>
              </a:xfrm>
              <a:prstGeom prst="rect">
                <a:avLst/>
              </a:prstGeom>
              <a:blipFill>
                <a:blip r:embed="rId2"/>
                <a:stretch>
                  <a:fillRect l="-1058" t="-1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8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任意多边形: 形状 97">
            <a:extLst>
              <a:ext uri="{FF2B5EF4-FFF2-40B4-BE49-F238E27FC236}">
                <a16:creationId xmlns:a16="http://schemas.microsoft.com/office/drawing/2014/main" id="{73E24CE3-1685-71D2-5B7B-2376B94C8C4E}"/>
              </a:ext>
            </a:extLst>
          </p:cNvPr>
          <p:cNvSpPr/>
          <p:nvPr/>
        </p:nvSpPr>
        <p:spPr>
          <a:xfrm>
            <a:off x="8438147" y="5023775"/>
            <a:ext cx="424304" cy="316115"/>
          </a:xfrm>
          <a:custGeom>
            <a:avLst/>
            <a:gdLst>
              <a:gd name="connsiteX0" fmla="*/ 0 w 416560"/>
              <a:gd name="connsiteY0" fmla="*/ 223175 h 507650"/>
              <a:gd name="connsiteX1" fmla="*/ 60960 w 416560"/>
              <a:gd name="connsiteY1" fmla="*/ 502575 h 507650"/>
              <a:gd name="connsiteX2" fmla="*/ 167640 w 416560"/>
              <a:gd name="connsiteY2" fmla="*/ 9815 h 507650"/>
              <a:gd name="connsiteX3" fmla="*/ 243840 w 416560"/>
              <a:gd name="connsiteY3" fmla="*/ 502575 h 507650"/>
              <a:gd name="connsiteX4" fmla="*/ 355600 w 416560"/>
              <a:gd name="connsiteY4" fmla="*/ 4735 h 507650"/>
              <a:gd name="connsiteX5" fmla="*/ 416560 w 416560"/>
              <a:gd name="connsiteY5" fmla="*/ 294295 h 50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60" h="507650">
                <a:moveTo>
                  <a:pt x="0" y="223175"/>
                </a:moveTo>
                <a:cubicBezTo>
                  <a:pt x="16510" y="380655"/>
                  <a:pt x="33020" y="538135"/>
                  <a:pt x="60960" y="502575"/>
                </a:cubicBezTo>
                <a:cubicBezTo>
                  <a:pt x="88900" y="467015"/>
                  <a:pt x="137160" y="9815"/>
                  <a:pt x="167640" y="9815"/>
                </a:cubicBezTo>
                <a:cubicBezTo>
                  <a:pt x="198120" y="9815"/>
                  <a:pt x="212513" y="503422"/>
                  <a:pt x="243840" y="502575"/>
                </a:cubicBezTo>
                <a:cubicBezTo>
                  <a:pt x="275167" y="501728"/>
                  <a:pt x="326813" y="39448"/>
                  <a:pt x="355600" y="4735"/>
                </a:cubicBezTo>
                <a:cubicBezTo>
                  <a:pt x="384387" y="-29978"/>
                  <a:pt x="400473" y="132158"/>
                  <a:pt x="416560" y="294295"/>
                </a:cubicBezTo>
              </a:path>
            </a:pathLst>
          </a:cu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524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DC764AD-A845-D5C2-4907-6833E4528624}"/>
              </a:ext>
            </a:extLst>
          </p:cNvPr>
          <p:cNvSpPr txBox="1"/>
          <p:nvPr/>
        </p:nvSpPr>
        <p:spPr>
          <a:xfrm>
            <a:off x="3094731" y="10327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issue in physics: boundaries!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B88A0F-37B5-3B88-2D5D-5ECD2EE8B6C0}"/>
              </a:ext>
            </a:extLst>
          </p:cNvPr>
          <p:cNvSpPr txBox="1"/>
          <p:nvPr/>
        </p:nvSpPr>
        <p:spPr>
          <a:xfrm>
            <a:off x="976810" y="1539089"/>
            <a:ext cx="2442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 boundaries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BDBD5B-D13C-4F03-C1EB-3EFCCEC88BA1}"/>
              </a:ext>
            </a:extLst>
          </p:cNvPr>
          <p:cNvSpPr txBox="1"/>
          <p:nvPr/>
        </p:nvSpPr>
        <p:spPr>
          <a:xfrm>
            <a:off x="976810" y="3970602"/>
            <a:ext cx="2250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1-d boundaries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C9D661-FA65-D8BF-4E52-F9FFD636F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1"/>
          <a:stretch/>
        </p:blipFill>
        <p:spPr>
          <a:xfrm>
            <a:off x="1559919" y="4284290"/>
            <a:ext cx="1988079" cy="126769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AAB410A-0356-B2E2-56FB-32B62F5EA9E1}"/>
              </a:ext>
            </a:extLst>
          </p:cNvPr>
          <p:cNvSpPr txBox="1"/>
          <p:nvPr/>
        </p:nvSpPr>
        <p:spPr>
          <a:xfrm>
            <a:off x="5039186" y="1539089"/>
            <a:ext cx="2106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0-d boundaries</a:t>
            </a:r>
          </a:p>
        </p:txBody>
      </p:sp>
      <p:pic>
        <p:nvPicPr>
          <p:cNvPr id="1028" name="Picture 4" descr="Black hole - Wikipedia">
            <a:extLst>
              <a:ext uri="{FF2B5EF4-FFF2-40B4-BE49-F238E27FC236}">
                <a16:creationId xmlns:a16="http://schemas.microsoft.com/office/drawing/2014/main" id="{7B217362-2957-F5D6-300D-AC845A1A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54" y="2834075"/>
            <a:ext cx="1705121" cy="17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5CAD072-3CDC-74AC-4E63-FEFBB09D6A43}"/>
              </a:ext>
            </a:extLst>
          </p:cNvPr>
          <p:cNvCxnSpPr>
            <a:cxnSpLocks/>
          </p:cNvCxnSpPr>
          <p:nvPr/>
        </p:nvCxnSpPr>
        <p:spPr bwMode="auto">
          <a:xfrm>
            <a:off x="7472664" y="2284904"/>
            <a:ext cx="4945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68B48151-B75C-3A99-D18A-7B4D9842EA71}"/>
              </a:ext>
            </a:extLst>
          </p:cNvPr>
          <p:cNvSpPr/>
          <p:nvPr/>
        </p:nvSpPr>
        <p:spPr bwMode="auto">
          <a:xfrm>
            <a:off x="7967208" y="2201795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8FDCCED-6568-B0D5-3EEA-C4E8D40028DE}"/>
              </a:ext>
            </a:extLst>
          </p:cNvPr>
          <p:cNvSpPr txBox="1"/>
          <p:nvPr/>
        </p:nvSpPr>
        <p:spPr>
          <a:xfrm>
            <a:off x="7904451" y="1904796"/>
            <a:ext cx="26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06727F0-0F47-DDA6-2F47-5C182E3F876D}"/>
              </a:ext>
            </a:extLst>
          </p:cNvPr>
          <p:cNvCxnSpPr>
            <a:cxnSpLocks/>
          </p:cNvCxnSpPr>
          <p:nvPr/>
        </p:nvCxnSpPr>
        <p:spPr bwMode="auto">
          <a:xfrm flipV="1">
            <a:off x="8147208" y="2284904"/>
            <a:ext cx="4072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044BCFB-DFFD-294F-FA25-042D61D32F2A}"/>
              </a:ext>
            </a:extLst>
          </p:cNvPr>
          <p:cNvCxnSpPr>
            <a:cxnSpLocks/>
          </p:cNvCxnSpPr>
          <p:nvPr/>
        </p:nvCxnSpPr>
        <p:spPr bwMode="auto">
          <a:xfrm flipV="1">
            <a:off x="8738943" y="2284904"/>
            <a:ext cx="4072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9734102-4D9F-223F-FBC2-BC0F172C8694}"/>
              </a:ext>
            </a:extLst>
          </p:cNvPr>
          <p:cNvCxnSpPr>
            <a:cxnSpLocks/>
          </p:cNvCxnSpPr>
          <p:nvPr/>
        </p:nvCxnSpPr>
        <p:spPr bwMode="auto">
          <a:xfrm>
            <a:off x="9289092" y="2284904"/>
            <a:ext cx="4878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AEB63D3-5820-0C94-1D03-2D2BF57A7D57}"/>
              </a:ext>
            </a:extLst>
          </p:cNvPr>
          <p:cNvCxnSpPr>
            <a:cxnSpLocks/>
          </p:cNvCxnSpPr>
          <p:nvPr/>
        </p:nvCxnSpPr>
        <p:spPr bwMode="auto">
          <a:xfrm flipV="1">
            <a:off x="9017504" y="3784105"/>
            <a:ext cx="4072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739FBF91-F5E6-5E8D-1962-2B1EAC47A2C4}"/>
              </a:ext>
            </a:extLst>
          </p:cNvPr>
          <p:cNvSpPr/>
          <p:nvPr/>
        </p:nvSpPr>
        <p:spPr bwMode="auto">
          <a:xfrm>
            <a:off x="8558943" y="2201796"/>
            <a:ext cx="180000" cy="178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6975019-D75A-4B9B-FC5D-C7942E3D8B14}"/>
              </a:ext>
            </a:extLst>
          </p:cNvPr>
          <p:cNvSpPr txBox="1"/>
          <p:nvPr/>
        </p:nvSpPr>
        <p:spPr>
          <a:xfrm>
            <a:off x="8496871" y="1904796"/>
            <a:ext cx="24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CBE95AE0-0604-ED83-A2D1-F6118CD1FE6A}"/>
              </a:ext>
            </a:extLst>
          </p:cNvPr>
          <p:cNvSpPr/>
          <p:nvPr/>
        </p:nvSpPr>
        <p:spPr bwMode="auto">
          <a:xfrm>
            <a:off x="9109092" y="2201795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45E1150-4335-7AFA-078F-6CB4EE93AC70}"/>
              </a:ext>
            </a:extLst>
          </p:cNvPr>
          <p:cNvSpPr txBox="1"/>
          <p:nvPr/>
        </p:nvSpPr>
        <p:spPr>
          <a:xfrm>
            <a:off x="9043094" y="1907512"/>
            <a:ext cx="24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28E0D4D-373E-1363-2517-0D7BAB30C402}"/>
              </a:ext>
            </a:extLst>
          </p:cNvPr>
          <p:cNvSpPr/>
          <p:nvPr/>
        </p:nvSpPr>
        <p:spPr bwMode="auto">
          <a:xfrm>
            <a:off x="8837504" y="3687004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0D225DC-05C6-6CFD-0A64-F781485F0790}"/>
              </a:ext>
            </a:extLst>
          </p:cNvPr>
          <p:cNvSpPr txBox="1"/>
          <p:nvPr/>
        </p:nvSpPr>
        <p:spPr>
          <a:xfrm>
            <a:off x="8788805" y="3396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6E24F2B9-1E70-BE94-B406-149A99D97B29}"/>
              </a:ext>
            </a:extLst>
          </p:cNvPr>
          <p:cNvCxnSpPr>
            <a:cxnSpLocks/>
          </p:cNvCxnSpPr>
          <p:nvPr/>
        </p:nvCxnSpPr>
        <p:spPr bwMode="auto">
          <a:xfrm>
            <a:off x="7175508" y="3775152"/>
            <a:ext cx="4945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8" name="椭圆 57">
            <a:extLst>
              <a:ext uri="{FF2B5EF4-FFF2-40B4-BE49-F238E27FC236}">
                <a16:creationId xmlns:a16="http://schemas.microsoft.com/office/drawing/2014/main" id="{F66CBAEF-DC85-295C-D154-B4D7A4230B85}"/>
              </a:ext>
            </a:extLst>
          </p:cNvPr>
          <p:cNvSpPr/>
          <p:nvPr/>
        </p:nvSpPr>
        <p:spPr bwMode="auto">
          <a:xfrm>
            <a:off x="7670052" y="3692043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73B4BDA-6F5C-F5D0-24F6-5D5579A05D4C}"/>
              </a:ext>
            </a:extLst>
          </p:cNvPr>
          <p:cNvSpPr txBox="1"/>
          <p:nvPr/>
        </p:nvSpPr>
        <p:spPr>
          <a:xfrm>
            <a:off x="7554590" y="339591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E6E99DA3-7A99-7463-EA45-A0B84A13DEE3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0052" y="3775152"/>
            <a:ext cx="4072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C8F55BE-1DD0-0E20-D557-FC6E72837942}"/>
              </a:ext>
            </a:extLst>
          </p:cNvPr>
          <p:cNvCxnSpPr>
            <a:cxnSpLocks/>
          </p:cNvCxnSpPr>
          <p:nvPr/>
        </p:nvCxnSpPr>
        <p:spPr bwMode="auto">
          <a:xfrm>
            <a:off x="9597800" y="3777572"/>
            <a:ext cx="4878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A488CD3D-D97C-726D-9B0E-33C399A773B2}"/>
              </a:ext>
            </a:extLst>
          </p:cNvPr>
          <p:cNvSpPr/>
          <p:nvPr/>
        </p:nvSpPr>
        <p:spPr bwMode="auto">
          <a:xfrm>
            <a:off x="8261787" y="3692044"/>
            <a:ext cx="180000" cy="178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52BEE13-C1B9-4702-0D74-59677856D535}"/>
              </a:ext>
            </a:extLst>
          </p:cNvPr>
          <p:cNvSpPr txBox="1"/>
          <p:nvPr/>
        </p:nvSpPr>
        <p:spPr>
          <a:xfrm>
            <a:off x="8209675" y="339591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9DB045F1-A775-64C5-1514-48BC149F68B3}"/>
              </a:ext>
            </a:extLst>
          </p:cNvPr>
          <p:cNvSpPr/>
          <p:nvPr/>
        </p:nvSpPr>
        <p:spPr bwMode="auto">
          <a:xfrm>
            <a:off x="9417800" y="3694463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E8AB4DA-128B-EA04-44F6-0C9D38B72A42}"/>
              </a:ext>
            </a:extLst>
          </p:cNvPr>
          <p:cNvSpPr txBox="1"/>
          <p:nvPr/>
        </p:nvSpPr>
        <p:spPr>
          <a:xfrm>
            <a:off x="9358900" y="338931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FB67DBB0-01D4-15FC-2014-83FD8AA9B377}"/>
              </a:ext>
            </a:extLst>
          </p:cNvPr>
          <p:cNvCxnSpPr>
            <a:cxnSpLocks/>
          </p:cNvCxnSpPr>
          <p:nvPr/>
        </p:nvCxnSpPr>
        <p:spPr bwMode="auto">
          <a:xfrm flipV="1">
            <a:off x="9028206" y="5168252"/>
            <a:ext cx="4072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F08C0CF9-1D09-3420-2D7B-D6E39185C4C5}"/>
              </a:ext>
            </a:extLst>
          </p:cNvPr>
          <p:cNvSpPr txBox="1"/>
          <p:nvPr/>
        </p:nvSpPr>
        <p:spPr>
          <a:xfrm>
            <a:off x="8793115" y="480311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8BEA2D18-233E-F33C-8AA8-F2BAD927AEFD}"/>
              </a:ext>
            </a:extLst>
          </p:cNvPr>
          <p:cNvCxnSpPr>
            <a:cxnSpLocks/>
          </p:cNvCxnSpPr>
          <p:nvPr/>
        </p:nvCxnSpPr>
        <p:spPr bwMode="auto">
          <a:xfrm>
            <a:off x="7186210" y="5159299"/>
            <a:ext cx="4945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6" name="椭圆 85">
            <a:extLst>
              <a:ext uri="{FF2B5EF4-FFF2-40B4-BE49-F238E27FC236}">
                <a16:creationId xmlns:a16="http://schemas.microsoft.com/office/drawing/2014/main" id="{A07D8FF1-99ED-EBF8-7CDE-339C9E3851CE}"/>
              </a:ext>
            </a:extLst>
          </p:cNvPr>
          <p:cNvSpPr/>
          <p:nvPr/>
        </p:nvSpPr>
        <p:spPr bwMode="auto">
          <a:xfrm>
            <a:off x="7680754" y="5076190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6F2F632-34A7-DE2E-DA11-2B847D1D4A9D}"/>
              </a:ext>
            </a:extLst>
          </p:cNvPr>
          <p:cNvSpPr txBox="1"/>
          <p:nvPr/>
        </p:nvSpPr>
        <p:spPr>
          <a:xfrm>
            <a:off x="7554300" y="480996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B020DBB1-5282-13A8-4CC0-C1EBB0F1ECBC}"/>
              </a:ext>
            </a:extLst>
          </p:cNvPr>
          <p:cNvCxnSpPr>
            <a:cxnSpLocks/>
          </p:cNvCxnSpPr>
          <p:nvPr/>
        </p:nvCxnSpPr>
        <p:spPr bwMode="auto">
          <a:xfrm flipV="1">
            <a:off x="7860754" y="5159299"/>
            <a:ext cx="4072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5836CEBA-A4F1-1F66-D47D-850BF48E58FC}"/>
              </a:ext>
            </a:extLst>
          </p:cNvPr>
          <p:cNvCxnSpPr>
            <a:cxnSpLocks/>
          </p:cNvCxnSpPr>
          <p:nvPr/>
        </p:nvCxnSpPr>
        <p:spPr bwMode="auto">
          <a:xfrm>
            <a:off x="9608502" y="5161719"/>
            <a:ext cx="4878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3B02504F-2363-A339-6BC5-E619236EE5FA}"/>
              </a:ext>
            </a:extLst>
          </p:cNvPr>
          <p:cNvSpPr txBox="1"/>
          <p:nvPr/>
        </p:nvSpPr>
        <p:spPr>
          <a:xfrm>
            <a:off x="8219247" y="480311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66D39A03-9645-CCC8-609A-35495C76411B}"/>
              </a:ext>
            </a:extLst>
          </p:cNvPr>
          <p:cNvSpPr/>
          <p:nvPr/>
        </p:nvSpPr>
        <p:spPr bwMode="auto">
          <a:xfrm>
            <a:off x="9428502" y="5078610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AE6E0D7-CFAA-01D7-F6C2-A689BB9C29B6}"/>
              </a:ext>
            </a:extLst>
          </p:cNvPr>
          <p:cNvSpPr txBox="1"/>
          <p:nvPr/>
        </p:nvSpPr>
        <p:spPr>
          <a:xfrm>
            <a:off x="9382689" y="480329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B3440894-EF7B-9333-D223-60C4B3E64DFA}"/>
              </a:ext>
            </a:extLst>
          </p:cNvPr>
          <p:cNvSpPr/>
          <p:nvPr/>
        </p:nvSpPr>
        <p:spPr bwMode="auto">
          <a:xfrm>
            <a:off x="8848206" y="5071151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BDBB0CA6-E373-863A-361B-C07BD8074C11}"/>
              </a:ext>
            </a:extLst>
          </p:cNvPr>
          <p:cNvSpPr/>
          <p:nvPr/>
        </p:nvSpPr>
        <p:spPr bwMode="auto">
          <a:xfrm>
            <a:off x="8272489" y="5076191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D307BA41-B9EE-2C68-6262-E21820C32C4E}"/>
              </a:ext>
            </a:extLst>
          </p:cNvPr>
          <p:cNvSpPr txBox="1"/>
          <p:nvPr/>
        </p:nvSpPr>
        <p:spPr>
          <a:xfrm>
            <a:off x="1264986" y="3569179"/>
            <a:ext cx="2944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and interface (TI) 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19A5F6A8-9720-CFEF-F624-EE320AC19072}"/>
              </a:ext>
            </a:extLst>
          </p:cNvPr>
          <p:cNvSpPr txBox="1"/>
          <p:nvPr/>
        </p:nvSpPr>
        <p:spPr>
          <a:xfrm>
            <a:off x="1123962" y="5527887"/>
            <a:ext cx="33878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states in quantum Hall effect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77F804E2-FE35-5CB3-2AFF-021F79EA2D3D}"/>
              </a:ext>
            </a:extLst>
          </p:cNvPr>
          <p:cNvSpPr txBox="1"/>
          <p:nvPr/>
        </p:nvSpPr>
        <p:spPr>
          <a:xfrm>
            <a:off x="5000226" y="4640690"/>
            <a:ext cx="1215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holes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1ADD3065-6D9B-24AC-C879-5B9D2A26FE94}"/>
              </a:ext>
            </a:extLst>
          </p:cNvPr>
          <p:cNvSpPr txBox="1"/>
          <p:nvPr/>
        </p:nvSpPr>
        <p:spPr>
          <a:xfrm>
            <a:off x="7262848" y="2649409"/>
            <a:ext cx="3321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Impurities (Kondo problem)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C059BCD4-32DA-BFA4-9333-1AE375BB25A1}"/>
              </a:ext>
            </a:extLst>
          </p:cNvPr>
          <p:cNvSpPr txBox="1"/>
          <p:nvPr/>
        </p:nvSpPr>
        <p:spPr>
          <a:xfrm>
            <a:off x="8049743" y="4130389"/>
            <a:ext cx="2111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strings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A97C5A3D-10D2-1BCB-6E15-EE89FE1F1DC1}"/>
              </a:ext>
            </a:extLst>
          </p:cNvPr>
          <p:cNvSpPr txBox="1"/>
          <p:nvPr/>
        </p:nvSpPr>
        <p:spPr>
          <a:xfrm>
            <a:off x="7833719" y="5527887"/>
            <a:ext cx="2327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and drain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0218BFE2-F172-87E4-7F4E-C1ACF004477E}"/>
              </a:ext>
            </a:extLst>
          </p:cNvPr>
          <p:cNvSpPr txBox="1"/>
          <p:nvPr/>
        </p:nvSpPr>
        <p:spPr>
          <a:xfrm>
            <a:off x="3050200" y="612472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in compact topological manifold</a:t>
            </a:r>
          </a:p>
        </p:txBody>
      </p:sp>
      <p:pic>
        <p:nvPicPr>
          <p:cNvPr id="120" name="图片 119">
            <a:extLst>
              <a:ext uri="{FF2B5EF4-FFF2-40B4-BE49-F238E27FC236}">
                <a16:creationId xmlns:a16="http://schemas.microsoft.com/office/drawing/2014/main" id="{1B3104F9-8231-D613-92BC-6478037BC9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8" y="1991319"/>
            <a:ext cx="1484783" cy="1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/>
      <p:bldP spid="9" grpId="0"/>
      <p:bldP spid="15" grpId="0"/>
      <p:bldP spid="24" grpId="0" animBg="1"/>
      <p:bldP spid="30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8" grpId="0" animBg="1"/>
      <p:bldP spid="63" grpId="0"/>
      <p:bldP spid="70" grpId="0" animBg="1"/>
      <p:bldP spid="73" grpId="0"/>
      <p:bldP spid="75" grpId="0" animBg="1"/>
      <p:bldP spid="78" grpId="0"/>
      <p:bldP spid="82" grpId="0"/>
      <p:bldP spid="86" grpId="0" animBg="1"/>
      <p:bldP spid="87" grpId="0"/>
      <p:bldP spid="91" grpId="0"/>
      <p:bldP spid="92" grpId="0" animBg="1"/>
      <p:bldP spid="93" grpId="0"/>
      <p:bldP spid="99" grpId="0" animBg="1"/>
      <p:bldP spid="101" grpId="0" animBg="1"/>
      <p:bldP spid="107" grpId="0"/>
      <p:bldP spid="108" grpId="0"/>
      <p:bldP spid="110" grpId="0"/>
      <p:bldP spid="112" grpId="0"/>
      <p:bldP spid="114" grpId="0"/>
      <p:bldP spid="116" grpId="0"/>
      <p:bldP spid="1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3"/>
          <p:cNvSpPr>
            <a:spLocks noChangeArrowheads="1"/>
          </p:cNvSpPr>
          <p:nvPr/>
        </p:nvSpPr>
        <p:spPr bwMode="auto">
          <a:xfrm>
            <a:off x="2099556" y="3068960"/>
            <a:ext cx="79928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adway" panose="04040905080B02020502" pitchFamily="82" charset="0"/>
                <a:ea typeface="微软雅黑" panose="020B0503020204020204" pitchFamily="34" charset="-122"/>
                <a:cs typeface="+mn-cs"/>
                <a:sym typeface="Broadway" panose="04040905080B02020502" pitchFamily="82" charset="0"/>
              </a:rPr>
              <a:t>Thank you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oadway" panose="04040905080B02020502" pitchFamily="82" charset="0"/>
              <a:ea typeface="微软雅黑" panose="020B0503020204020204" pitchFamily="34" charset="-122"/>
              <a:cs typeface="+mn-cs"/>
              <a:sym typeface="Broadway" panose="04040905080B02020502" pitchFamily="8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C3C55A-7F58-EC55-5258-BC6D9C545C7B}"/>
              </a:ext>
            </a:extLst>
          </p:cNvPr>
          <p:cNvSpPr txBox="1"/>
          <p:nvPr/>
        </p:nvSpPr>
        <p:spPr>
          <a:xfrm>
            <a:off x="1019436" y="2567877"/>
            <a:ext cx="10153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J. Cao,  W.L. Yang,  K. Shi,  G. Li,  X. Zhang,  Y.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Qiao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,  Y.Y. Li ,  S. Cui,  P. Sun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072101-EEA3-7A21-478E-D7F470927590}"/>
              </a:ext>
            </a:extLst>
          </p:cNvPr>
          <p:cNvSpPr txBox="1"/>
          <p:nvPr/>
        </p:nvSpPr>
        <p:spPr>
          <a:xfrm>
            <a:off x="3047391" y="1916832"/>
            <a:ext cx="6097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Collaborators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24487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524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58DB94-391D-D94F-2515-5F76E801A7C5}"/>
              </a:ext>
            </a:extLst>
          </p:cNvPr>
          <p:cNvSpPr txBox="1"/>
          <p:nvPr/>
        </p:nvSpPr>
        <p:spPr>
          <a:xfrm>
            <a:off x="674472" y="10842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Topologically, 0-d boundaries can be identified as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15E363-3B46-AC30-EBC0-6BEE8562C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0" b="21122"/>
          <a:stretch/>
        </p:blipFill>
        <p:spPr>
          <a:xfrm>
            <a:off x="4985590" y="1695525"/>
            <a:ext cx="3042662" cy="149419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8556001-15E7-DB5E-05B7-EAD40B007081}"/>
              </a:ext>
            </a:extLst>
          </p:cNvPr>
          <p:cNvSpPr txBox="1"/>
          <p:nvPr/>
        </p:nvSpPr>
        <p:spPr>
          <a:xfrm>
            <a:off x="3431014" y="2185374"/>
            <a:ext cx="1368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1800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pin ring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8822D5-7AA3-9AF2-BE21-06B9BA4F6406}"/>
              </a:ext>
            </a:extLst>
          </p:cNvPr>
          <p:cNvSpPr txBox="1"/>
          <p:nvPr/>
        </p:nvSpPr>
        <p:spPr>
          <a:xfrm>
            <a:off x="695398" y="1571269"/>
            <a:ext cx="2442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A:  </a:t>
            </a:r>
            <a:r>
              <a:rPr lang="en-US" altLang="zh-CN" b="1" dirty="0">
                <a:solidFill>
                  <a:srgbClr val="3461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Compact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A7B8A6-437B-09B7-4D36-1C3D2455CA71}"/>
              </a:ext>
            </a:extLst>
          </p:cNvPr>
          <p:cNvSpPr txBox="1"/>
          <p:nvPr/>
        </p:nvSpPr>
        <p:spPr>
          <a:xfrm>
            <a:off x="695398" y="3573016"/>
            <a:ext cx="2442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B:  </a:t>
            </a:r>
            <a:r>
              <a:rPr lang="en-US" altLang="zh-CN" b="1" dirty="0">
                <a:solidFill>
                  <a:srgbClr val="3461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Open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94E1245-8741-99E1-41D3-2F3C3978E408}"/>
              </a:ext>
            </a:extLst>
          </p:cNvPr>
          <p:cNvCxnSpPr>
            <a:cxnSpLocks/>
          </p:cNvCxnSpPr>
          <p:nvPr/>
        </p:nvCxnSpPr>
        <p:spPr bwMode="auto">
          <a:xfrm>
            <a:off x="5471585" y="4288028"/>
            <a:ext cx="4945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9EF3BFE5-4FE2-AC87-412E-019998B3808A}"/>
              </a:ext>
            </a:extLst>
          </p:cNvPr>
          <p:cNvSpPr/>
          <p:nvPr/>
        </p:nvSpPr>
        <p:spPr bwMode="auto">
          <a:xfrm>
            <a:off x="5966129" y="4204919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8EFD368-5F76-214C-C12D-17CEF0A7F9A1}"/>
              </a:ext>
            </a:extLst>
          </p:cNvPr>
          <p:cNvCxnSpPr>
            <a:cxnSpLocks/>
            <a:endCxn id="25" idx="2"/>
          </p:cNvCxnSpPr>
          <p:nvPr/>
        </p:nvCxnSpPr>
        <p:spPr bwMode="auto">
          <a:xfrm>
            <a:off x="6146129" y="4288028"/>
            <a:ext cx="718574" cy="59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3F1E072-9871-2F03-DBA7-C156AA5E5795}"/>
              </a:ext>
            </a:extLst>
          </p:cNvPr>
          <p:cNvCxnSpPr>
            <a:cxnSpLocks/>
          </p:cNvCxnSpPr>
          <p:nvPr/>
        </p:nvCxnSpPr>
        <p:spPr bwMode="auto">
          <a:xfrm>
            <a:off x="7044703" y="4288028"/>
            <a:ext cx="4878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5C22956A-C746-5F5E-BF78-2EBCAEDB636C}"/>
              </a:ext>
            </a:extLst>
          </p:cNvPr>
          <p:cNvSpPr/>
          <p:nvPr/>
        </p:nvSpPr>
        <p:spPr bwMode="auto">
          <a:xfrm>
            <a:off x="6864703" y="4204919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7000F30-824D-BEAA-F509-58229862408B}"/>
              </a:ext>
            </a:extLst>
          </p:cNvPr>
          <p:cNvSpPr/>
          <p:nvPr/>
        </p:nvSpPr>
        <p:spPr bwMode="auto">
          <a:xfrm>
            <a:off x="5275383" y="4204919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EAC64C88-A74B-C0ED-4A4B-5FDA9E5CA060}"/>
              </a:ext>
            </a:extLst>
          </p:cNvPr>
          <p:cNvSpPr/>
          <p:nvPr/>
        </p:nvSpPr>
        <p:spPr bwMode="auto">
          <a:xfrm>
            <a:off x="7539930" y="4199016"/>
            <a:ext cx="180000" cy="178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E1D84A82-1959-8DAD-769A-3609007688C1}"/>
              </a:ext>
            </a:extLst>
          </p:cNvPr>
          <p:cNvCxnSpPr>
            <a:cxnSpLocks/>
          </p:cNvCxnSpPr>
          <p:nvPr/>
        </p:nvCxnSpPr>
        <p:spPr bwMode="auto">
          <a:xfrm flipV="1">
            <a:off x="5369335" y="3915306"/>
            <a:ext cx="0" cy="7454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EF5BB1B-9739-91AE-725D-0E4092641867}"/>
              </a:ext>
            </a:extLst>
          </p:cNvPr>
          <p:cNvCxnSpPr>
            <a:cxnSpLocks/>
          </p:cNvCxnSpPr>
          <p:nvPr/>
        </p:nvCxnSpPr>
        <p:spPr bwMode="auto">
          <a:xfrm flipV="1">
            <a:off x="7525735" y="3980961"/>
            <a:ext cx="226824" cy="61413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047BB362-FA5F-85C4-30F8-D7B175E0F3AB}"/>
              </a:ext>
            </a:extLst>
          </p:cNvPr>
          <p:cNvSpPr txBox="1"/>
          <p:nvPr/>
        </p:nvSpPr>
        <p:spPr>
          <a:xfrm>
            <a:off x="3431014" y="4090994"/>
            <a:ext cx="1368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1800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pin chain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322CDD8-476E-4CDA-F1E9-9822525E9FE8}"/>
              </a:ext>
            </a:extLst>
          </p:cNvPr>
          <p:cNvSpPr txBox="1"/>
          <p:nvPr/>
        </p:nvSpPr>
        <p:spPr>
          <a:xfrm>
            <a:off x="3013798" y="5210182"/>
            <a:ext cx="5410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kind of problems need exact solutions!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A3603F5-571C-434B-6084-5DDA84A132BC}"/>
              </a:ext>
            </a:extLst>
          </p:cNvPr>
          <p:cNvSpPr txBox="1"/>
          <p:nvPr/>
        </p:nvSpPr>
        <p:spPr>
          <a:xfrm>
            <a:off x="3343885" y="5906145"/>
            <a:ext cx="4749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the task to mathematical physics!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524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420585-88FA-7631-281F-5D7DCA4EB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63" y="1436777"/>
            <a:ext cx="1069295" cy="338554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C39877-516F-D4D5-D3ED-B7753483953F}"/>
              </a:ext>
            </a:extLst>
          </p:cNvPr>
          <p:cNvSpPr txBox="1"/>
          <p:nvPr/>
        </p:nvSpPr>
        <p:spPr>
          <a:xfrm>
            <a:off x="3381356" y="304576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quantize in topological space?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B71F43-6706-01B0-3A21-40EC15E3E2F7}"/>
              </a:ext>
            </a:extLst>
          </p:cNvPr>
          <p:cNvSpPr txBox="1"/>
          <p:nvPr/>
        </p:nvSpPr>
        <p:spPr>
          <a:xfrm>
            <a:off x="1175184" y="1922340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Bohr-Sommerfeld quantization condition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88C9DC-7E66-3A68-7CFB-7637C19B86D5}"/>
              </a:ext>
            </a:extLst>
          </p:cNvPr>
          <p:cNvSpPr txBox="1"/>
          <p:nvPr/>
        </p:nvSpPr>
        <p:spPr>
          <a:xfrm>
            <a:off x="1175184" y="1022175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Heisenberg algebra 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5F55CC1-3DBC-24AB-E643-5D206080E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53" y="2439080"/>
            <a:ext cx="1677947" cy="5700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21DDF8-2E09-A3CF-370B-21013AFC7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1021005"/>
            <a:ext cx="2822038" cy="1929051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8F172B49-A5EF-0414-430F-73277E835BBF}"/>
              </a:ext>
            </a:extLst>
          </p:cNvPr>
          <p:cNvSpPr txBox="1"/>
          <p:nvPr/>
        </p:nvSpPr>
        <p:spPr>
          <a:xfrm>
            <a:off x="2615266" y="5954262"/>
            <a:ext cx="693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point: integrable models with topological boundary condition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5B9070-9EC7-C595-6D9F-9EAF848BF75E}"/>
              </a:ext>
            </a:extLst>
          </p:cNvPr>
          <p:cNvSpPr txBox="1"/>
          <p:nvPr/>
        </p:nvSpPr>
        <p:spPr>
          <a:xfrm>
            <a:off x="1175184" y="3618778"/>
            <a:ext cx="8377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exact quantization procedure includes: </a:t>
            </a:r>
          </a:p>
          <a:p>
            <a:endParaRPr lang="en-US" altLang="zh-CN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85750">
              <a:buFontTx/>
              <a:buChar char="-"/>
            </a:pP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nature of the vacuum (ground state) within a topological manifold</a:t>
            </a:r>
          </a:p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-285750">
              <a:buFontTx/>
              <a:buChar char="-"/>
            </a:pP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types of particles (elementary excitations) that may emerge</a:t>
            </a:r>
          </a:p>
          <a:p>
            <a:endParaRPr lang="en-US" altLang="zh-CN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85750">
              <a:buFontTx/>
              <a:buChar char="-"/>
            </a:pP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these particles interact with and exist within the topological manifold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FA4051-B293-E11C-C5EA-DA6C717E154B}"/>
              </a:ext>
            </a:extLst>
          </p:cNvPr>
          <p:cNvSpPr/>
          <p:nvPr/>
        </p:nvSpPr>
        <p:spPr bwMode="auto">
          <a:xfrm>
            <a:off x="1162782" y="3600658"/>
            <a:ext cx="9854034" cy="2137619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6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09604" y="311786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524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3E9082-C9CB-B564-2FA2-1DAD6532143C}"/>
              </a:ext>
            </a:extLst>
          </p:cNvPr>
          <p:cNvSpPr txBox="1"/>
          <p:nvPr/>
        </p:nvSpPr>
        <p:spPr>
          <a:xfrm>
            <a:off x="470510" y="933185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Yang-Baxter equation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E1ED5A9-C36C-F49C-ECC6-7599BE61B097}"/>
              </a:ext>
            </a:extLst>
          </p:cNvPr>
          <p:cNvCxnSpPr>
            <a:cxnSpLocks/>
          </p:cNvCxnSpPr>
          <p:nvPr/>
        </p:nvCxnSpPr>
        <p:spPr bwMode="auto">
          <a:xfrm>
            <a:off x="1127448" y="1654018"/>
            <a:ext cx="9361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070188A-9EF1-F405-0B67-1F3B6B9C7660}"/>
              </a:ext>
            </a:extLst>
          </p:cNvPr>
          <p:cNvSpPr txBox="1"/>
          <p:nvPr/>
        </p:nvSpPr>
        <p:spPr>
          <a:xfrm>
            <a:off x="1104366" y="1731879"/>
            <a:ext cx="1296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matrix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9554450-A0AC-6E37-866B-4CD7ACC8C693}"/>
              </a:ext>
            </a:extLst>
          </p:cNvPr>
          <p:cNvCxnSpPr>
            <a:cxnSpLocks/>
          </p:cNvCxnSpPr>
          <p:nvPr/>
        </p:nvCxnSpPr>
        <p:spPr bwMode="auto">
          <a:xfrm>
            <a:off x="1554415" y="2070433"/>
            <a:ext cx="0" cy="351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40EFBB50-7634-4634-0671-91DA87CFA0EB}"/>
              </a:ext>
            </a:extLst>
          </p:cNvPr>
          <p:cNvSpPr txBox="1"/>
          <p:nvPr/>
        </p:nvSpPr>
        <p:spPr>
          <a:xfrm>
            <a:off x="710358" y="2407596"/>
            <a:ext cx="217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Monodromy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CCD50DF-FAB4-E0D2-6240-2C916941B270}"/>
              </a:ext>
            </a:extLst>
          </p:cNvPr>
          <p:cNvCxnSpPr>
            <a:cxnSpLocks/>
          </p:cNvCxnSpPr>
          <p:nvPr/>
        </p:nvCxnSpPr>
        <p:spPr bwMode="auto">
          <a:xfrm>
            <a:off x="2927648" y="2789284"/>
            <a:ext cx="0" cy="4292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9AA5EB42-D677-A70F-65E5-D2C3151AFCC3}"/>
              </a:ext>
            </a:extLst>
          </p:cNvPr>
          <p:cNvSpPr txBox="1"/>
          <p:nvPr/>
        </p:nvSpPr>
        <p:spPr>
          <a:xfrm>
            <a:off x="5923093" y="2381906"/>
            <a:ext cx="217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matrix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FFB309A4-73D2-921D-1214-8FA6B9770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13" y="3269538"/>
            <a:ext cx="3736564" cy="35508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73F13F26-1744-B097-F8F4-AC02FA8D9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56" y="5007751"/>
            <a:ext cx="3882457" cy="29728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B75139E-7F69-84C4-CC65-9A4238CD9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24" y="1328460"/>
            <a:ext cx="4530247" cy="30319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18E37AC7-1460-D573-20E9-68EAA0829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79" y="2291894"/>
            <a:ext cx="1512168" cy="546436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73957866-C057-2692-4E24-4C3366074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79" y="4424063"/>
            <a:ext cx="1364525" cy="37903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8586AF7-9946-29A7-2DAE-FC7944C988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21" y="5691693"/>
            <a:ext cx="1494521" cy="359584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0ABA2FD1-052B-964D-9781-8DC7CBCD7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82" y="2393242"/>
            <a:ext cx="2455394" cy="377959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DDC634AB-3BD3-E79C-4712-4DE2C646B3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70" y="2785812"/>
            <a:ext cx="3531804" cy="35213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FAF82B35-EDE8-61E7-F8B5-B440722C3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25" y="3356011"/>
            <a:ext cx="1361815" cy="28020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BC515A5B-5986-CBA6-38E0-10D7B3608A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79" b="-8672"/>
          <a:stretch/>
        </p:blipFill>
        <p:spPr>
          <a:xfrm>
            <a:off x="7731722" y="3330615"/>
            <a:ext cx="1203555" cy="359204"/>
          </a:xfrm>
          <a:prstGeom prst="rect">
            <a:avLst/>
          </a:prstGeom>
        </p:spPr>
      </p:pic>
      <p:sp>
        <p:nvSpPr>
          <p:cNvPr id="81" name="文本框 80">
            <a:extLst>
              <a:ext uri="{FF2B5EF4-FFF2-40B4-BE49-F238E27FC236}">
                <a16:creationId xmlns:a16="http://schemas.microsoft.com/office/drawing/2014/main" id="{841868C9-6CD6-77C5-82C0-F814CAFAEE7A}"/>
              </a:ext>
            </a:extLst>
          </p:cNvPr>
          <p:cNvSpPr txBox="1"/>
          <p:nvPr/>
        </p:nvSpPr>
        <p:spPr>
          <a:xfrm>
            <a:off x="2927648" y="2789284"/>
            <a:ext cx="693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YBE</a:t>
            </a:r>
            <a:endParaRPr lang="zh-CN" altLang="en-US" sz="16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D4CF3E4E-8A69-2367-5EA0-14DC798ACCD9}"/>
              </a:ext>
            </a:extLst>
          </p:cNvPr>
          <p:cNvCxnSpPr>
            <a:cxnSpLocks/>
          </p:cNvCxnSpPr>
          <p:nvPr/>
        </p:nvCxnSpPr>
        <p:spPr bwMode="auto">
          <a:xfrm>
            <a:off x="5216476" y="2576873"/>
            <a:ext cx="63087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7884CAEE-C026-5848-85B0-C5601BA30BFE}"/>
              </a:ext>
            </a:extLst>
          </p:cNvPr>
          <p:cNvSpPr txBox="1"/>
          <p:nvPr/>
        </p:nvSpPr>
        <p:spPr>
          <a:xfrm>
            <a:off x="2317524" y="3686404"/>
            <a:ext cx="1494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RTT relation</a:t>
            </a:r>
            <a:endParaRPr lang="zh-CN" altLang="en-US" sz="16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3A43E09-60C3-57F4-EBD9-58D2DDC2A497}"/>
              </a:ext>
            </a:extLst>
          </p:cNvPr>
          <p:cNvSpPr txBox="1"/>
          <p:nvPr/>
        </p:nvSpPr>
        <p:spPr>
          <a:xfrm>
            <a:off x="6160851" y="3637775"/>
            <a:ext cx="31417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Integrable conserved quantity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DCC55CE1-AAE0-D7DB-CD50-85ED8A4213E2}"/>
              </a:ext>
            </a:extLst>
          </p:cNvPr>
          <p:cNvSpPr/>
          <p:nvPr/>
        </p:nvSpPr>
        <p:spPr bwMode="auto">
          <a:xfrm>
            <a:off x="2859961" y="5531796"/>
            <a:ext cx="1761521" cy="68027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599C3E8C-6940-7E0E-7912-9535368F89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35" y="4502049"/>
            <a:ext cx="1976650" cy="270226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FC14D98-9CF0-EB10-431C-ECC1F2B122E7}"/>
              </a:ext>
            </a:extLst>
          </p:cNvPr>
          <p:cNvCxnSpPr>
            <a:cxnSpLocks/>
          </p:cNvCxnSpPr>
          <p:nvPr/>
        </p:nvCxnSpPr>
        <p:spPr bwMode="auto">
          <a:xfrm>
            <a:off x="5216475" y="3482256"/>
            <a:ext cx="63087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9DF26C49-90B1-F223-E4FC-5D935316636E}"/>
              </a:ext>
            </a:extLst>
          </p:cNvPr>
          <p:cNvSpPr txBox="1"/>
          <p:nvPr/>
        </p:nvSpPr>
        <p:spPr>
          <a:xfrm>
            <a:off x="4625579" y="5717867"/>
            <a:ext cx="31417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Integrable transfer matrix</a:t>
            </a:r>
            <a:endParaRPr lang="zh-CN" altLang="en-US" sz="16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2E1234-7AA6-8D58-34AF-CE45C4A7AC99}"/>
              </a:ext>
            </a:extLst>
          </p:cNvPr>
          <p:cNvSpPr/>
          <p:nvPr/>
        </p:nvSpPr>
        <p:spPr bwMode="auto">
          <a:xfrm>
            <a:off x="407368" y="4293096"/>
            <a:ext cx="2088232" cy="72008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38">
            <a:extLst>
              <a:ext uri="{FF2B5EF4-FFF2-40B4-BE49-F238E27FC236}">
                <a16:creationId xmlns:a16="http://schemas.microsoft.com/office/drawing/2014/main" id="{09384A44-C07B-EADF-65DE-278C05751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04" y="4393067"/>
            <a:ext cx="1890906" cy="548101"/>
          </a:xfrm>
          <a:prstGeom prst="rect">
            <a:avLst/>
          </a:prstGeom>
          <a:solidFill>
            <a:schemeClr val="accent1">
              <a:lumMod val="20000"/>
              <a:lumOff val="80000"/>
              <a:alpha val="39999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7531AC-CD3C-DF56-22F0-BA7A0CDA9A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620" y="4472090"/>
            <a:ext cx="1714904" cy="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81" grpId="0"/>
      <p:bldP spid="88" grpId="0"/>
      <p:bldP spid="89" grpId="0"/>
      <p:bldP spid="90" grpId="0" animBg="1"/>
      <p:bldP spid="13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8">
            <a:extLst>
              <a:ext uri="{FF2B5EF4-FFF2-40B4-BE49-F238E27FC236}">
                <a16:creationId xmlns:a16="http://schemas.microsoft.com/office/drawing/2014/main" id="{700E78CF-A965-2674-A593-0E424F79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33" y="4620775"/>
            <a:ext cx="942268" cy="485134"/>
          </a:xfrm>
          <a:prstGeom prst="rect">
            <a:avLst/>
          </a:prstGeom>
          <a:solidFill>
            <a:schemeClr val="accent1">
              <a:lumMod val="20000"/>
              <a:lumOff val="80000"/>
              <a:alpha val="39999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524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548F90-BCF3-43D4-357B-89AD6902F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303074"/>
            <a:ext cx="3528392" cy="72089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E6661A2-5FF8-2911-B027-FFDA67B9C133}"/>
              </a:ext>
            </a:extLst>
          </p:cNvPr>
          <p:cNvSpPr txBox="1"/>
          <p:nvPr/>
        </p:nvSpPr>
        <p:spPr>
          <a:xfrm>
            <a:off x="479376" y="966130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XXZ spin torus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is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21E04C-A0B3-E387-A5C0-AB3E156F0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0" b="21122"/>
          <a:stretch/>
        </p:blipFill>
        <p:spPr>
          <a:xfrm>
            <a:off x="7917302" y="1015948"/>
            <a:ext cx="3215961" cy="15793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25F7505-08CD-CC80-D13A-41C285241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044019"/>
            <a:ext cx="2415718" cy="2412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F975119-DECF-F1CB-C636-770BBA163259}"/>
              </a:ext>
            </a:extLst>
          </p:cNvPr>
          <p:cNvSpPr txBox="1"/>
          <p:nvPr/>
        </p:nvSpPr>
        <p:spPr>
          <a:xfrm>
            <a:off x="479376" y="1974711"/>
            <a:ext cx="6097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anti-periodic boundary condition: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7079DA8-F63F-C217-CA36-C8F1A191D542}"/>
              </a:ext>
            </a:extLst>
          </p:cNvPr>
          <p:cNvSpPr txBox="1"/>
          <p:nvPr/>
        </p:nvSpPr>
        <p:spPr>
          <a:xfrm>
            <a:off x="9138840" y="5067697"/>
            <a:ext cx="17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Batchelor</a:t>
            </a:r>
            <a:r>
              <a:rPr lang="zh-CN" altLang="en-US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et al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1076178-5FA1-01C2-43A4-5DE8272C44CC}"/>
              </a:ext>
            </a:extLst>
          </p:cNvPr>
          <p:cNvSpPr txBox="1"/>
          <p:nvPr/>
        </p:nvSpPr>
        <p:spPr>
          <a:xfrm>
            <a:off x="479376" y="2503330"/>
            <a:ext cx="1296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Integrability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B19CDE15-A850-FD95-6FB0-970F4084C6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4604159"/>
            <a:ext cx="5112568" cy="587227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1A8B57BA-BEA2-6A46-8D03-40BA9FB990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2" y="5298416"/>
            <a:ext cx="2749649" cy="359728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8F8098D6-6123-6747-C6F2-BD7F720870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3" y="5806361"/>
            <a:ext cx="3924682" cy="64373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8CC0DCC2-2516-9280-5A92-3EE0F755BF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2963484"/>
            <a:ext cx="6097218" cy="5702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B7C0BB-923C-024C-23B8-1A73DDEB3B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2" y="4693870"/>
            <a:ext cx="764574" cy="3461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EFBA96-E323-263D-26B1-271793B56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74" y="3494855"/>
            <a:ext cx="1644735" cy="70488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6E73D18-7BD9-2EF4-62C4-2B86464B2F79}"/>
              </a:ext>
            </a:extLst>
          </p:cNvPr>
          <p:cNvSpPr/>
          <p:nvPr/>
        </p:nvSpPr>
        <p:spPr bwMode="auto">
          <a:xfrm>
            <a:off x="547715" y="4546220"/>
            <a:ext cx="1096994" cy="62471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B7AD9F1-0DED-7455-B176-F7F969EEF8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" y="3671890"/>
            <a:ext cx="3065701" cy="33109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CD61DEB-7E73-88D2-9EDB-0704D5EFA9A7}"/>
              </a:ext>
            </a:extLst>
          </p:cNvPr>
          <p:cNvSpPr/>
          <p:nvPr/>
        </p:nvSpPr>
        <p:spPr bwMode="auto">
          <a:xfrm>
            <a:off x="977268" y="5806361"/>
            <a:ext cx="4104456" cy="643732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B3FFDAE-184B-26B5-1106-A4ED8F729A3C}"/>
                  </a:ext>
                </a:extLst>
              </p:cNvPr>
              <p:cNvSpPr txBox="1"/>
              <p:nvPr/>
            </p:nvSpPr>
            <p:spPr>
              <a:xfrm>
                <a:off x="1936792" y="4123712"/>
                <a:ext cx="5493388" cy="361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Inhomogeneous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16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introduced for convenience!</a:t>
                </a:r>
                <a:endParaRPr lang="zh-CN" altLang="en-US" sz="1600" b="1" i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B3FFDAE-184B-26B5-1106-A4ED8F729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92" y="4123712"/>
                <a:ext cx="5493388" cy="361830"/>
              </a:xfrm>
              <a:prstGeom prst="rect">
                <a:avLst/>
              </a:prstGeom>
              <a:blipFill>
                <a:blip r:embed="rId12"/>
                <a:stretch>
                  <a:fillRect l="-666" t="-5000" r="-1998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B8854DD9-80B3-9DA2-7934-C0ACC83707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50" y="2963484"/>
            <a:ext cx="270452" cy="25796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47CF66C-5609-5340-443B-107220A5DF46}"/>
              </a:ext>
            </a:extLst>
          </p:cNvPr>
          <p:cNvSpPr txBox="1"/>
          <p:nvPr/>
        </p:nvSpPr>
        <p:spPr>
          <a:xfrm>
            <a:off x="8995972" y="2907136"/>
            <a:ext cx="10586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DA5F616-BC71-3C53-2516-AB2A6783CC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50" y="3321685"/>
            <a:ext cx="1041948" cy="69201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6F9E297-3231-2975-6A09-426814DB4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35" y="4185660"/>
            <a:ext cx="1136358" cy="25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3ECC6AD-1FAC-2FBE-2D37-42E3809A62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45" y="3423494"/>
            <a:ext cx="1002364" cy="4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34" grpId="0"/>
      <p:bldP spid="16" grpId="0" animBg="1"/>
      <p:bldP spid="20" grpId="0" animBg="1"/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6859E8F-3B15-A138-2659-A15931DB639A}"/>
              </a:ext>
            </a:extLst>
          </p:cNvPr>
          <p:cNvCxnSpPr/>
          <p:nvPr/>
        </p:nvCxnSpPr>
        <p:spPr>
          <a:xfrm>
            <a:off x="977268" y="803493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11E3BAF4-0C5E-4DA2-EC68-A91FC41122D0}"/>
              </a:ext>
            </a:extLst>
          </p:cNvPr>
          <p:cNvSpPr/>
          <p:nvPr/>
        </p:nvSpPr>
        <p:spPr>
          <a:xfrm>
            <a:off x="542292" y="331833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1">
            <a:extLst>
              <a:ext uri="{FF2B5EF4-FFF2-40B4-BE49-F238E27FC236}">
                <a16:creationId xmlns:a16="http://schemas.microsoft.com/office/drawing/2014/main" id="{5F9B1808-C503-7524-1926-0F2D6DD5DBA2}"/>
              </a:ext>
            </a:extLst>
          </p:cNvPr>
          <p:cNvSpPr txBox="1"/>
          <p:nvPr/>
        </p:nvSpPr>
        <p:spPr>
          <a:xfrm>
            <a:off x="551384" y="309804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D3F438B-42D7-3C17-8021-01CD6D140636}"/>
              </a:ext>
            </a:extLst>
          </p:cNvPr>
          <p:cNvSpPr/>
          <p:nvPr/>
        </p:nvSpPr>
        <p:spPr>
          <a:xfrm>
            <a:off x="1572011" y="341701"/>
            <a:ext cx="524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72" name="灯片编号占位符 19">
            <a:extLst>
              <a:ext uri="{FF2B5EF4-FFF2-40B4-BE49-F238E27FC236}">
                <a16:creationId xmlns:a16="http://schemas.microsoft.com/office/drawing/2014/main" id="{3D2CCDEC-2752-FB07-F78B-3786E3F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91" y="64117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51622B-1C0C-4883-A6B7-326A17655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026" name="Picture 2" descr="Möbius strip - Wikipedia">
            <a:extLst>
              <a:ext uri="{FF2B5EF4-FFF2-40B4-BE49-F238E27FC236}">
                <a16:creationId xmlns:a16="http://schemas.microsoft.com/office/drawing/2014/main" id="{4C1B3347-7D27-DA4D-EF02-5D6CDD5B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1259408"/>
            <a:ext cx="2496523" cy="15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9">
            <a:extLst>
              <a:ext uri="{FF2B5EF4-FFF2-40B4-BE49-F238E27FC236}">
                <a16:creationId xmlns:a16="http://schemas.microsoft.com/office/drawing/2014/main" id="{4936BC9B-781D-4EAC-43F0-6387F0119081}"/>
              </a:ext>
            </a:extLst>
          </p:cNvPr>
          <p:cNvSpPr txBox="1"/>
          <p:nvPr/>
        </p:nvSpPr>
        <p:spPr>
          <a:xfrm>
            <a:off x="542292" y="972175"/>
            <a:ext cx="3671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properties of the transfer matrix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6ABC2BE8-5668-2E07-E71C-127BD461C217}"/>
              </a:ext>
            </a:extLst>
          </p:cNvPr>
          <p:cNvSpPr txBox="1"/>
          <p:nvPr/>
        </p:nvSpPr>
        <p:spPr>
          <a:xfrm>
            <a:off x="509533" y="2133934"/>
            <a:ext cx="229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momentum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20787487-2560-C276-5BC9-35F96AC45A42}"/>
              </a:ext>
            </a:extLst>
          </p:cNvPr>
          <p:cNvSpPr txBox="1"/>
          <p:nvPr/>
        </p:nvSpPr>
        <p:spPr>
          <a:xfrm>
            <a:off x="509533" y="4235779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charge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D29112E9-1923-1993-41D0-292A609789F8}"/>
              </a:ext>
            </a:extLst>
          </p:cNvPr>
          <p:cNvSpPr txBox="1"/>
          <p:nvPr/>
        </p:nvSpPr>
        <p:spPr>
          <a:xfrm>
            <a:off x="2655477" y="6116257"/>
            <a:ext cx="301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Generators of quantum group</a:t>
            </a:r>
            <a:endParaRPr lang="zh-CN" altLang="en-US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2DD063D-F4BC-198B-A37E-1E91B0892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509758"/>
            <a:ext cx="2496523" cy="37487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B99CF86-8EE1-091B-8805-A5E2D0768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63" y="2895041"/>
            <a:ext cx="960650" cy="2637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18E6D21-5388-D7C8-8774-F991C4584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33" y="2198898"/>
            <a:ext cx="1321481" cy="24556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8225DA1-3F9C-3696-399F-098ACE218C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33" y="3464128"/>
            <a:ext cx="1542585" cy="5250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904A669-E62F-998E-4E2B-17845382D1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3594397"/>
            <a:ext cx="2712681" cy="26454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9EF3B61-D178-B708-A5F7-4B319CEADD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36" y="4229856"/>
            <a:ext cx="3593548" cy="85725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7F81F23-9E38-C905-3D4D-F4B1E25969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93" y="5387265"/>
            <a:ext cx="3113613" cy="671399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B88ACBF5-8140-D719-013E-71B82598BC12}"/>
              </a:ext>
            </a:extLst>
          </p:cNvPr>
          <p:cNvSpPr/>
          <p:nvPr/>
        </p:nvSpPr>
        <p:spPr bwMode="auto">
          <a:xfrm>
            <a:off x="3049164" y="2809880"/>
            <a:ext cx="1250142" cy="446602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088E5052-7874-C366-FA8D-D2D9343A3CD8}"/>
              </a:ext>
            </a:extLst>
          </p:cNvPr>
          <p:cNvSpPr txBox="1"/>
          <p:nvPr/>
        </p:nvSpPr>
        <p:spPr>
          <a:xfrm>
            <a:off x="1640948" y="3525887"/>
            <a:ext cx="1165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Eigenvalue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12964112-78D8-2819-78A6-47F3A5DAAAC9}"/>
              </a:ext>
            </a:extLst>
          </p:cNvPr>
          <p:cNvCxnSpPr>
            <a:cxnSpLocks/>
          </p:cNvCxnSpPr>
          <p:nvPr/>
        </p:nvCxnSpPr>
        <p:spPr bwMode="auto">
          <a:xfrm>
            <a:off x="2927648" y="2569375"/>
            <a:ext cx="0" cy="9565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F5D005E3-31D2-DE97-6510-7385FD52FC13}"/>
              </a:ext>
            </a:extLst>
          </p:cNvPr>
          <p:cNvSpPr/>
          <p:nvPr/>
        </p:nvSpPr>
        <p:spPr bwMode="auto">
          <a:xfrm>
            <a:off x="2279576" y="5354859"/>
            <a:ext cx="3419756" cy="729951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5822D73-5713-AC76-07E0-50CAFF12AB47}"/>
                  </a:ext>
                </a:extLst>
              </p:cNvPr>
              <p:cNvSpPr txBox="1"/>
              <p:nvPr/>
            </p:nvSpPr>
            <p:spPr>
              <a:xfrm>
                <a:off x="6646215" y="4249929"/>
                <a:ext cx="42736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model tends to an isotropic spin chain and with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symmetry</a:t>
                </a:r>
                <a:endParaRPr lang="zh-CN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5822D73-5713-AC76-07E0-50CAFF12A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215" y="4249929"/>
                <a:ext cx="4273672" cy="584775"/>
              </a:xfrm>
              <a:prstGeom prst="rect">
                <a:avLst/>
              </a:prstGeom>
              <a:blipFill>
                <a:blip r:embed="rId10"/>
                <a:stretch>
                  <a:fillRect l="-713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图片 46">
            <a:extLst>
              <a:ext uri="{FF2B5EF4-FFF2-40B4-BE49-F238E27FC236}">
                <a16:creationId xmlns:a16="http://schemas.microsoft.com/office/drawing/2014/main" id="{2F790CD7-BE6A-E3C3-4903-991299D080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9"/>
          <a:stretch/>
        </p:blipFill>
        <p:spPr>
          <a:xfrm>
            <a:off x="7647961" y="5036240"/>
            <a:ext cx="378211" cy="256389"/>
          </a:xfrm>
          <a:prstGeom prst="rect">
            <a:avLst/>
          </a:prstGeom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B61E1F8-F787-6C17-CF8D-5862D23113B5}"/>
              </a:ext>
            </a:extLst>
          </p:cNvPr>
          <p:cNvCxnSpPr>
            <a:cxnSpLocks/>
          </p:cNvCxnSpPr>
          <p:nvPr/>
        </p:nvCxnSpPr>
        <p:spPr bwMode="auto">
          <a:xfrm>
            <a:off x="8026172" y="5164435"/>
            <a:ext cx="28369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53" name="图片 52">
            <a:extLst>
              <a:ext uri="{FF2B5EF4-FFF2-40B4-BE49-F238E27FC236}">
                <a16:creationId xmlns:a16="http://schemas.microsoft.com/office/drawing/2014/main" id="{DB70E252-FB27-C491-0B0B-29E11B82E0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30" y="4869277"/>
            <a:ext cx="651694" cy="649407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C380D7E-C4B9-1C95-5D90-8F93EA8EECC9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133" y="4081408"/>
            <a:ext cx="11453733" cy="7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258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5" grpId="0" animBg="1"/>
      <p:bldP spid="36" grpId="0"/>
      <p:bldP spid="42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495600" y="1052736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2" name="直接连接符 3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1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34" name="平行四边形 3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13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495600" y="2103531"/>
            <a:ext cx="6332495" cy="523220"/>
            <a:chOff x="2929753" y="1756083"/>
            <a:chExt cx="6332495" cy="52322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77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39" name="平行四边形 3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79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Ⅱ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495600" y="3154326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42" name="直接连接符 41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8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44" name="平行四边形 43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86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495600" y="4205120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47" name="直接连接符 4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90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49" name="平行四边形 4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92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矩形 17"/>
          <p:cNvSpPr/>
          <p:nvPr/>
        </p:nvSpPr>
        <p:spPr>
          <a:xfrm>
            <a:off x="3214563" y="1146315"/>
            <a:ext cx="54017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Topological integrable boundary</a:t>
            </a:r>
          </a:p>
        </p:txBody>
      </p:sp>
      <p:sp>
        <p:nvSpPr>
          <p:cNvPr id="52" name="矩形 51"/>
          <p:cNvSpPr/>
          <p:nvPr/>
        </p:nvSpPr>
        <p:spPr>
          <a:xfrm>
            <a:off x="3214563" y="2184815"/>
            <a:ext cx="790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Exact solution of topological spin chain</a:t>
            </a:r>
          </a:p>
        </p:txBody>
      </p:sp>
      <p:sp>
        <p:nvSpPr>
          <p:cNvPr id="53" name="矩形 52"/>
          <p:cNvSpPr/>
          <p:nvPr/>
        </p:nvSpPr>
        <p:spPr>
          <a:xfrm>
            <a:off x="3215678" y="3176354"/>
            <a:ext cx="6192689" cy="49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kern="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Eigenstates </a:t>
            </a:r>
          </a:p>
        </p:txBody>
      </p:sp>
      <p:sp>
        <p:nvSpPr>
          <p:cNvPr id="54" name="矩形 53"/>
          <p:cNvSpPr/>
          <p:nvPr/>
        </p:nvSpPr>
        <p:spPr>
          <a:xfrm>
            <a:off x="3215678" y="4314368"/>
            <a:ext cx="763285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Exact spectrum: ground state  and elementary excitations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79F0C4-1574-945C-7916-5B8FA62525AC}"/>
              </a:ext>
            </a:extLst>
          </p:cNvPr>
          <p:cNvGrpSpPr/>
          <p:nvPr/>
        </p:nvGrpSpPr>
        <p:grpSpPr>
          <a:xfrm>
            <a:off x="2495600" y="5233233"/>
            <a:ext cx="6332495" cy="523220"/>
            <a:chOff x="2929753" y="1756083"/>
            <a:chExt cx="6332495" cy="523220"/>
          </a:xfrm>
          <a:solidFill>
            <a:schemeClr val="bg1"/>
          </a:solidFill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F742951-1DB0-1D67-142C-3440CB5575A2}"/>
                </a:ext>
              </a:extLst>
            </p:cNvPr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90">
              <a:extLst>
                <a:ext uri="{FF2B5EF4-FFF2-40B4-BE49-F238E27FC236}">
                  <a16:creationId xmlns:a16="http://schemas.microsoft.com/office/drawing/2014/main" id="{E3641E53-B3A4-8051-6955-5B346ECFA2FF}"/>
                </a:ext>
              </a:extLst>
            </p:cNvPr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  <a:grpFill/>
          </p:grpSpPr>
          <p:sp>
            <p:nvSpPr>
              <p:cNvPr id="5" name="平行四边形 4">
                <a:extLst>
                  <a:ext uri="{FF2B5EF4-FFF2-40B4-BE49-F238E27FC236}">
                    <a16:creationId xmlns:a16="http://schemas.microsoft.com/office/drawing/2014/main" id="{4EDC20F8-31B8-DE5B-9E16-07F52B6478C8}"/>
                  </a:ext>
                </a:extLst>
              </p:cNvPr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92">
                <a:extLst>
                  <a:ext uri="{FF2B5EF4-FFF2-40B4-BE49-F238E27FC236}">
                    <a16:creationId xmlns:a16="http://schemas.microsoft.com/office/drawing/2014/main" id="{00B398AA-EFFF-6759-065A-E7131735DBBB}"/>
                  </a:ext>
                </a:extLst>
              </p:cNvPr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0A52564-5155-385B-C4E3-9B4C855D07C4}"/>
              </a:ext>
            </a:extLst>
          </p:cNvPr>
          <p:cNvSpPr/>
          <p:nvPr/>
        </p:nvSpPr>
        <p:spPr>
          <a:xfrm>
            <a:off x="3215678" y="5294164"/>
            <a:ext cx="525658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460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xODBlNmIxNTZhMTEyZTRiOWJmMDRiYWQ5NTE1ZTYifQ=="/>
  <p:tag name="KSO_WPP_MARK_KEY" val="af035602-1ea9-4eb2-8a01-24641469d9af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triangle"/>
        </a:ln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18332</TotalTime>
  <Words>1229</Words>
  <Application>Microsoft Office PowerPoint</Application>
  <PresentationFormat>宽屏</PresentationFormat>
  <Paragraphs>311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-apple-system</vt:lpstr>
      <vt:lpstr>Arial Unicode MS</vt:lpstr>
      <vt:lpstr>等线</vt:lpstr>
      <vt:lpstr>等线 Light</vt:lpstr>
      <vt:lpstr>宋体</vt:lpstr>
      <vt:lpstr>微软雅黑</vt:lpstr>
      <vt:lpstr>Arial</vt:lpstr>
      <vt:lpstr>Broadway</vt:lpstr>
      <vt:lpstr>Calibri</vt:lpstr>
      <vt:lpstr>Calibri Light</vt:lpstr>
      <vt:lpstr>Cambria Math</vt:lpstr>
      <vt:lpstr>Segoe UI Black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IOP, 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低维氧化物界面对多关联体系的多自由度之间耦合强度的调控</dc:title>
  <dc:creator>Guo</dc:creator>
  <cp:lastModifiedBy>物高院</cp:lastModifiedBy>
  <cp:revision>949</cp:revision>
  <dcterms:created xsi:type="dcterms:W3CDTF">2006-10-23T08:30:00Z</dcterms:created>
  <dcterms:modified xsi:type="dcterms:W3CDTF">2024-11-01T02:41:03Z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21A5045DAA2A42A9BB8572FAADE4832F_13</vt:lpwstr>
  </property>
  <property fmtid="{D5CDD505-2E9C-101B-9397-08002B2CF9AE}" pid="3" name="KSOProductBuildVer">
    <vt:lpwstr>2052-11.1.0.14036</vt:lpwstr>
  </property>
</Properties>
</file>